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261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94959" autoAdjust="0"/>
  </p:normalViewPr>
  <p:slideViewPr>
    <p:cSldViewPr snapToGrid="0">
      <p:cViewPr varScale="1">
        <p:scale>
          <a:sx n="115" d="100"/>
          <a:sy n="115" d="100"/>
        </p:scale>
        <p:origin x="24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82C89-9F55-4DB9-A190-509C2D37F777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B71B9-4F0C-44EE-B1C2-B10AACF70B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99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B71B9-4F0C-44EE-B1C2-B10AACF70B5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165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45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65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032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8723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097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6345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244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481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494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50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29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63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9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80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95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43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18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979E1E8-DB16-4C11-9D93-021C9D59ACAC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F5E6B7E-8707-452D-B40E-B3F124F4F5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386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069" y="2988527"/>
            <a:ext cx="11279151" cy="368959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Заседание Ученого совета НИУ «БЕЛГУ» 26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ДЕКАбря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2016 г.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Ведущий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экспЕрТ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Центра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наукометрических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исследований 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развития университетской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конкурентоспособности Московкин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В.М.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24851" y="569625"/>
            <a:ext cx="12416851" cy="284813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Наукометрические</a:t>
            </a:r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показатели сотрудников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НИЛ «Объемных </a:t>
            </a:r>
            <a:r>
              <a:rPr lang="ru-RU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наноструктурных</a:t>
            </a:r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материалов » в  сравнении с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НИЛ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«Механических свойств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 жаропрочных материалов» </a:t>
            </a:r>
            <a:endParaRPr lang="ru-RU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465" y="440849"/>
            <a:ext cx="11645818" cy="14189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Публикационная активность и цитируемость статей сотрудников НИЛ </a:t>
            </a:r>
            <a:r>
              <a:rPr lang="ru-RU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«Объемных </a:t>
            </a:r>
            <a:r>
              <a:rPr lang="ru-RU" sz="2800" b="1" cap="none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28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материалов» и «Механических </a:t>
            </a:r>
            <a:r>
              <a:rPr lang="ru-RU" sz="28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 </a:t>
            </a:r>
            <a:r>
              <a:rPr lang="ru-RU" sz="2800" b="1" cap="none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28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 жаропрочных материалов» по </a:t>
            </a:r>
            <a:r>
              <a:rPr lang="ru-RU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базе данных </a:t>
            </a:r>
            <a:r>
              <a:rPr lang="en-US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of Science</a:t>
            </a:r>
            <a:r>
              <a:rPr lang="ru-RU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ru-RU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afiliation</a:t>
            </a:r>
            <a:r>
              <a:rPr lang="en-US" sz="28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Belgorod State University)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827297"/>
              </p:ext>
            </p:extLst>
          </p:nvPr>
        </p:nvGraphicFramePr>
        <p:xfrm>
          <a:off x="216976" y="2092273"/>
          <a:ext cx="11732219" cy="423104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836190">
                  <a:extLst>
                    <a:ext uri="{9D8B030D-6E8A-4147-A177-3AD203B41FA5}">
                      <a16:colId xmlns:a16="http://schemas.microsoft.com/office/drawing/2014/main" val="1915071417"/>
                    </a:ext>
                  </a:extLst>
                </a:gridCol>
                <a:gridCol w="987800">
                  <a:extLst>
                    <a:ext uri="{9D8B030D-6E8A-4147-A177-3AD203B41FA5}">
                      <a16:colId xmlns:a16="http://schemas.microsoft.com/office/drawing/2014/main" val="4234390629"/>
                    </a:ext>
                  </a:extLst>
                </a:gridCol>
                <a:gridCol w="913510">
                  <a:extLst>
                    <a:ext uri="{9D8B030D-6E8A-4147-A177-3AD203B41FA5}">
                      <a16:colId xmlns:a16="http://schemas.microsoft.com/office/drawing/2014/main" val="2507961768"/>
                    </a:ext>
                  </a:extLst>
                </a:gridCol>
                <a:gridCol w="1019732">
                  <a:extLst>
                    <a:ext uri="{9D8B030D-6E8A-4147-A177-3AD203B41FA5}">
                      <a16:colId xmlns:a16="http://schemas.microsoft.com/office/drawing/2014/main" val="980220771"/>
                    </a:ext>
                  </a:extLst>
                </a:gridCol>
                <a:gridCol w="2915791">
                  <a:extLst>
                    <a:ext uri="{9D8B030D-6E8A-4147-A177-3AD203B41FA5}">
                      <a16:colId xmlns:a16="http://schemas.microsoft.com/office/drawing/2014/main" val="2436699603"/>
                    </a:ext>
                  </a:extLst>
                </a:gridCol>
                <a:gridCol w="1019732">
                  <a:extLst>
                    <a:ext uri="{9D8B030D-6E8A-4147-A177-3AD203B41FA5}">
                      <a16:colId xmlns:a16="http://schemas.microsoft.com/office/drawing/2014/main" val="3666408237"/>
                    </a:ext>
                  </a:extLst>
                </a:gridCol>
                <a:gridCol w="1019732">
                  <a:extLst>
                    <a:ext uri="{9D8B030D-6E8A-4147-A177-3AD203B41FA5}">
                      <a16:colId xmlns:a16="http://schemas.microsoft.com/office/drawing/2014/main" val="508862176"/>
                    </a:ext>
                  </a:extLst>
                </a:gridCol>
                <a:gridCol w="1019732">
                  <a:extLst>
                    <a:ext uri="{9D8B030D-6E8A-4147-A177-3AD203B41FA5}">
                      <a16:colId xmlns:a16="http://schemas.microsoft.com/office/drawing/2014/main" val="433944166"/>
                    </a:ext>
                  </a:extLst>
                </a:gridCol>
              </a:tblGrid>
              <a:tr h="882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Автор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Кол-во статей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Кол-во цитирований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Индекс </a:t>
                      </a:r>
                      <a:r>
                        <a:rPr lang="ru-RU" sz="1600" b="1" u="none" strike="noStrike" dirty="0" err="1">
                          <a:effectLst/>
                        </a:rPr>
                        <a:t>Хирша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Автор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Кол-во статей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Кол-во цитирований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Индекс </a:t>
                      </a:r>
                      <a:r>
                        <a:rPr lang="ru-RU" sz="1600" b="1" u="none" strike="noStrike" dirty="0" err="1">
                          <a:effectLst/>
                        </a:rPr>
                        <a:t>Хирша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6022477"/>
                  </a:ext>
                </a:extLst>
              </a:tr>
              <a:tr h="3043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</a:rPr>
                        <a:t>Салишев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Г.А., </a:t>
                      </a:r>
                      <a:r>
                        <a:rPr lang="ru-RU" sz="1600" b="1" u="none" strike="noStrike" dirty="0" err="1" smtClean="0">
                          <a:effectLst/>
                        </a:rPr>
                        <a:t>зав.лаб</a:t>
                      </a:r>
                      <a:r>
                        <a:rPr lang="ru-RU" sz="1600" b="1" u="none" strike="noStrike" dirty="0" smtClean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56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593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14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</a:rPr>
                        <a:t>Кайбышев</a:t>
                      </a:r>
                      <a:r>
                        <a:rPr lang="ru-RU" sz="1600" b="1" u="none" strike="noStrike" dirty="0">
                          <a:effectLst/>
                        </a:rPr>
                        <a:t> Р.О., </a:t>
                      </a:r>
                      <a:r>
                        <a:rPr lang="ru-RU" sz="1600" b="1" u="none" strike="noStrike" dirty="0" err="1">
                          <a:effectLst/>
                        </a:rPr>
                        <a:t>зав.лаб</a:t>
                      </a:r>
                      <a:r>
                        <a:rPr lang="ru-RU" sz="1600" b="1" u="none" strike="noStrike" dirty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2169247"/>
                  </a:ext>
                </a:extLst>
              </a:tr>
              <a:tr h="3043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</a:rPr>
                        <a:t>Жеребцов </a:t>
                      </a:r>
                      <a:r>
                        <a:rPr lang="ru-RU" sz="1600" b="1" u="none" strike="noStrike" dirty="0">
                          <a:effectLst/>
                        </a:rPr>
                        <a:t>С.Б</a:t>
                      </a:r>
                      <a:r>
                        <a:rPr lang="ru-RU" sz="1600" b="1" u="none" strike="noStrike" dirty="0" smtClean="0">
                          <a:effectLst/>
                        </a:rPr>
                        <a:t>.</a:t>
                      </a:r>
                      <a:r>
                        <a:rPr lang="en-US" sz="1600" b="1" u="none" strike="noStrike" dirty="0" smtClean="0">
                          <a:effectLst/>
                        </a:rPr>
                        <a:t>,</a:t>
                      </a:r>
                      <a:r>
                        <a:rPr lang="ru-RU" sz="1600" b="1" u="none" strike="noStrike" dirty="0" smtClean="0">
                          <a:effectLst/>
                        </a:rPr>
                        <a:t> </a:t>
                      </a:r>
                      <a:r>
                        <a:rPr lang="ru-RU" sz="1600" b="1" u="none" strike="noStrike" dirty="0" err="1" smtClean="0">
                          <a:effectLst/>
                        </a:rPr>
                        <a:t>с.н.с</a:t>
                      </a:r>
                      <a:r>
                        <a:rPr lang="ru-RU" sz="1600" b="1" u="none" strike="noStrike" dirty="0" smtClean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36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419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12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Беляков А.Н., </a:t>
                      </a:r>
                      <a:r>
                        <a:rPr lang="ru-RU" sz="1600" b="1" u="none" strike="noStrike" dirty="0" err="1">
                          <a:effectLst/>
                        </a:rPr>
                        <a:t>в.н.с</a:t>
                      </a:r>
                      <a:r>
                        <a:rPr lang="ru-RU" sz="1600" b="1" u="none" strike="noStrike" dirty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1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1187471"/>
                  </a:ext>
                </a:extLst>
              </a:tr>
              <a:tr h="3043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Степанов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Н.Д., </a:t>
                      </a:r>
                      <a:r>
                        <a:rPr lang="en-US" sz="1600" b="1" u="none" strike="noStrike" dirty="0" smtClean="0">
                          <a:effectLst/>
                        </a:rPr>
                        <a:t>c</a:t>
                      </a:r>
                      <a:r>
                        <a:rPr lang="ru-RU" sz="1600" b="1" u="none" strike="noStrike" dirty="0" smtClean="0">
                          <a:effectLst/>
                        </a:rPr>
                        <a:t>.</a:t>
                      </a:r>
                      <a:r>
                        <a:rPr lang="ru-RU" sz="1600" b="1" u="none" strike="noStrike" dirty="0" err="1" smtClean="0">
                          <a:effectLst/>
                        </a:rPr>
                        <a:t>н.с</a:t>
                      </a:r>
                      <a:r>
                        <a:rPr lang="ru-RU" sz="1600" b="1" u="none" strike="noStrike" dirty="0" smtClean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22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294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Никулин И.А., </a:t>
                      </a:r>
                      <a:r>
                        <a:rPr lang="ru-RU" sz="1600" b="1" u="none" strike="noStrike" dirty="0" err="1">
                          <a:effectLst/>
                        </a:rPr>
                        <a:t>с.н.с</a:t>
                      </a:r>
                      <a:r>
                        <a:rPr lang="ru-RU" sz="1600" b="1" u="none" strike="noStrike" dirty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2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8568339"/>
                  </a:ext>
                </a:extLst>
              </a:tr>
              <a:tr h="3043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 smtClean="0">
                          <a:effectLst/>
                        </a:rPr>
                        <a:t>Шайсултанов</a:t>
                      </a:r>
                      <a:r>
                        <a:rPr lang="ru-RU" sz="1600" b="1" u="none" strike="noStrike" dirty="0" smtClean="0">
                          <a:effectLst/>
                        </a:rPr>
                        <a:t> Д.Г., м.н.с.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205</a:t>
                      </a:r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Кипелова А.Ю., 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2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1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49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2256107"/>
                  </a:ext>
                </a:extLst>
              </a:tr>
              <a:tr h="3043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Климова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М.В., м.н.с.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56</a:t>
                      </a:r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3</a:t>
                      </a:r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Могучева А.А., </a:t>
                      </a:r>
                      <a:r>
                        <a:rPr lang="en-US" sz="1600" b="1" u="none" strike="noStrike" dirty="0">
                          <a:effectLst/>
                        </a:rPr>
                        <a:t>c.</a:t>
                      </a:r>
                      <a:r>
                        <a:rPr lang="ru-RU" sz="1600" b="1" u="none" strike="noStrike" dirty="0" err="1">
                          <a:effectLst/>
                        </a:rPr>
                        <a:t>н.с</a:t>
                      </a:r>
                      <a:r>
                        <a:rPr lang="ru-RU" sz="1600" b="1" u="none" strike="noStrike" dirty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2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0463026"/>
                  </a:ext>
                </a:extLst>
              </a:tr>
              <a:tr h="3043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Юрченко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Н.Ю., </a:t>
                      </a:r>
                      <a:r>
                        <a:rPr lang="ru-RU" sz="1600" b="1" u="none" strike="noStrike" dirty="0" err="1" smtClean="0">
                          <a:effectLst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69</a:t>
                      </a:r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</a:rPr>
                        <a:t>Дудова</a:t>
                      </a:r>
                      <a:r>
                        <a:rPr lang="ru-RU" sz="1600" b="1" u="none" strike="noStrike" dirty="0">
                          <a:effectLst/>
                        </a:rPr>
                        <a:t> Н.Р., с.н.с.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2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1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842113"/>
                  </a:ext>
                </a:extLst>
              </a:tr>
              <a:tr h="3043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Соколовский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В.С., </a:t>
                      </a:r>
                      <a:r>
                        <a:rPr lang="ru-RU" sz="1600" b="1" u="none" strike="noStrike" dirty="0" err="1" smtClean="0">
                          <a:effectLst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0</a:t>
                      </a:r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0</a:t>
                      </a:r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Дудко В.А., </a:t>
                      </a:r>
                      <a:r>
                        <a:rPr lang="ru-RU" sz="1600" b="1" u="none" strike="noStrike" dirty="0" err="1">
                          <a:effectLst/>
                        </a:rPr>
                        <a:t>с.н.с</a:t>
                      </a:r>
                      <a:r>
                        <a:rPr lang="ru-RU" sz="1600" b="1" u="none" strike="noStrike" dirty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17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336346"/>
                  </a:ext>
                </a:extLst>
              </a:tr>
              <a:tr h="3043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Озеров М. </a:t>
                      </a:r>
                      <a:r>
                        <a:rPr lang="ru-RU" sz="1600" b="1" u="none" strike="noStrike" dirty="0" smtClean="0">
                          <a:effectLst/>
                        </a:rPr>
                        <a:t>С., </a:t>
                      </a:r>
                      <a:r>
                        <a:rPr lang="ru-RU" sz="1600" b="1" u="none" strike="noStrike" dirty="0" err="1" smtClean="0">
                          <a:effectLst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0</a:t>
                      </a:r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0</a:t>
                      </a:r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</a:rPr>
                        <a:t>Малофеев</a:t>
                      </a:r>
                      <a:r>
                        <a:rPr lang="ru-RU" sz="1600" b="1" u="none" strike="noStrike" dirty="0">
                          <a:effectLst/>
                        </a:rPr>
                        <a:t> С.С., </a:t>
                      </a:r>
                      <a:r>
                        <a:rPr lang="ru-RU" sz="1600" b="1" u="none" strike="noStrike" dirty="0" err="1">
                          <a:effectLst/>
                        </a:rPr>
                        <a:t>м.н.с</a:t>
                      </a:r>
                      <a:r>
                        <a:rPr lang="ru-RU" sz="1600" b="1" u="none" strike="noStrike" dirty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1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5271992"/>
                  </a:ext>
                </a:extLst>
              </a:tr>
              <a:tr h="3043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Кудрявцев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Е.А., </a:t>
                      </a:r>
                      <a:r>
                        <a:rPr lang="ru-RU" sz="1600" b="1" u="none" strike="noStrike" dirty="0" err="1" smtClean="0">
                          <a:effectLst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33</a:t>
                      </a:r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2</a:t>
                      </a:r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Тихонова М.С., н.с.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1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321776"/>
                  </a:ext>
                </a:extLst>
              </a:tr>
              <a:tr h="3043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Великородная Т.С</a:t>
                      </a:r>
                      <a:r>
                        <a:rPr lang="ru-RU" sz="1600" b="1" u="none" strike="noStrike" dirty="0" smtClean="0">
                          <a:effectLst/>
                        </a:rPr>
                        <a:t>.</a:t>
                      </a:r>
                      <a:r>
                        <a:rPr lang="en-US" sz="1600" b="1" u="none" strike="noStrike" dirty="0" smtClean="0">
                          <a:effectLst/>
                        </a:rPr>
                        <a:t>,</a:t>
                      </a:r>
                      <a:r>
                        <a:rPr lang="en-US" sz="16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600" b="1" u="none" strike="noStrike" baseline="0" dirty="0" err="1" smtClean="0">
                          <a:effectLst/>
                        </a:rPr>
                        <a:t>инж</a:t>
                      </a:r>
                      <a:r>
                        <a:rPr lang="ru-RU" sz="1600" b="1" u="none" strike="noStrike" baseline="0" dirty="0" smtClean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0</a:t>
                      </a:r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0</a:t>
                      </a:r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</a:rPr>
                        <a:t>Газизов</a:t>
                      </a:r>
                      <a:r>
                        <a:rPr lang="ru-RU" sz="1600" b="1" u="none" strike="noStrike" dirty="0">
                          <a:effectLst/>
                        </a:rPr>
                        <a:t> М.Р., </a:t>
                      </a:r>
                      <a:r>
                        <a:rPr lang="ru-RU" sz="1600" b="1" u="none" strike="noStrike" dirty="0" err="1">
                          <a:effectLst/>
                        </a:rPr>
                        <a:t>м.н.с</a:t>
                      </a:r>
                      <a:r>
                        <a:rPr lang="ru-RU" sz="1600" b="1" u="none" strike="noStrike" dirty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5084394"/>
                  </a:ext>
                </a:extLst>
              </a:tr>
              <a:tr h="3043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Ср. показатели на 1 </a:t>
                      </a:r>
                      <a:r>
                        <a:rPr lang="ru-RU" sz="1600" b="1" u="none" strike="noStrike" dirty="0" err="1">
                          <a:effectLst/>
                        </a:rPr>
                        <a:t>иссл</a:t>
                      </a:r>
                      <a:r>
                        <a:rPr lang="ru-RU" sz="1600" b="1" u="none" strike="noStrike" dirty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14,9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166,6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</a:rPr>
                        <a:t>5,2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234,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6223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42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953" y="378857"/>
            <a:ext cx="11537329" cy="1682419"/>
          </a:xfrm>
        </p:spPr>
        <p:txBody>
          <a:bodyPr>
            <a:normAutofit/>
          </a:bodyPr>
          <a:lstStyle/>
          <a:p>
            <a:pPr algn="ctr"/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Публикационная активность и цитируемость статей сотрудников НИЛ 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«Объемных </a:t>
            </a:r>
            <a:r>
              <a:rPr lang="ru-RU" sz="2500" b="1" cap="none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</a:t>
            </a:r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«Механических </a:t>
            </a:r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 </a:t>
            </a:r>
            <a:r>
              <a:rPr lang="ru-RU" sz="2500" b="1" cap="none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 жаропрочных материалов» по 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базе данных 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2-22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25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477435"/>
              </p:ext>
            </p:extLst>
          </p:nvPr>
        </p:nvGraphicFramePr>
        <p:xfrm>
          <a:off x="263473" y="2138771"/>
          <a:ext cx="11608231" cy="405252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836188">
                  <a:extLst>
                    <a:ext uri="{9D8B030D-6E8A-4147-A177-3AD203B41FA5}">
                      <a16:colId xmlns:a16="http://schemas.microsoft.com/office/drawing/2014/main" val="1915071417"/>
                    </a:ext>
                  </a:extLst>
                </a:gridCol>
                <a:gridCol w="947390">
                  <a:extLst>
                    <a:ext uri="{9D8B030D-6E8A-4147-A177-3AD203B41FA5}">
                      <a16:colId xmlns:a16="http://schemas.microsoft.com/office/drawing/2014/main" val="4234390629"/>
                    </a:ext>
                  </a:extLst>
                </a:gridCol>
                <a:gridCol w="903855">
                  <a:extLst>
                    <a:ext uri="{9D8B030D-6E8A-4147-A177-3AD203B41FA5}">
                      <a16:colId xmlns:a16="http://schemas.microsoft.com/office/drawing/2014/main" val="2507961768"/>
                    </a:ext>
                  </a:extLst>
                </a:gridCol>
                <a:gridCol w="1008955">
                  <a:extLst>
                    <a:ext uri="{9D8B030D-6E8A-4147-A177-3AD203B41FA5}">
                      <a16:colId xmlns:a16="http://schemas.microsoft.com/office/drawing/2014/main" val="980220771"/>
                    </a:ext>
                  </a:extLst>
                </a:gridCol>
                <a:gridCol w="2884978">
                  <a:extLst>
                    <a:ext uri="{9D8B030D-6E8A-4147-A177-3AD203B41FA5}">
                      <a16:colId xmlns:a16="http://schemas.microsoft.com/office/drawing/2014/main" val="2436699603"/>
                    </a:ext>
                  </a:extLst>
                </a:gridCol>
                <a:gridCol w="1008955">
                  <a:extLst>
                    <a:ext uri="{9D8B030D-6E8A-4147-A177-3AD203B41FA5}">
                      <a16:colId xmlns:a16="http://schemas.microsoft.com/office/drawing/2014/main" val="3666408237"/>
                    </a:ext>
                  </a:extLst>
                </a:gridCol>
                <a:gridCol w="1008955">
                  <a:extLst>
                    <a:ext uri="{9D8B030D-6E8A-4147-A177-3AD203B41FA5}">
                      <a16:colId xmlns:a16="http://schemas.microsoft.com/office/drawing/2014/main" val="508862176"/>
                    </a:ext>
                  </a:extLst>
                </a:gridCol>
                <a:gridCol w="1008955">
                  <a:extLst>
                    <a:ext uri="{9D8B030D-6E8A-4147-A177-3AD203B41FA5}">
                      <a16:colId xmlns:a16="http://schemas.microsoft.com/office/drawing/2014/main" val="433944166"/>
                    </a:ext>
                  </a:extLst>
                </a:gridCol>
              </a:tblGrid>
              <a:tr h="7248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Автор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Кол-во статей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  <a:latin typeface="+mj-lt"/>
                        </a:rPr>
                        <a:t>Кол-во цитирований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  <a:latin typeface="+mj-lt"/>
                        </a:rPr>
                        <a:t>Индекс Хирша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Автор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  <a:latin typeface="+mj-lt"/>
                        </a:rPr>
                        <a:t>Кол-во статей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  <a:latin typeface="+mj-lt"/>
                        </a:rPr>
                        <a:t>Кол-во цитирований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Индекс </a:t>
                      </a:r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Хирша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6022477"/>
                  </a:ext>
                </a:extLst>
              </a:tr>
              <a:tr h="3014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Салишев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Г.А.,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зав.лаб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229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2325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27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Кайбышев Р.О., зав.лаб.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4067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2169247"/>
                  </a:ext>
                </a:extLst>
              </a:tr>
              <a:tr h="3014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Жеребцов 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С.Б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,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с.н.с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67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709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14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Беляков А.Н., в.н.с.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2440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1187471"/>
                  </a:ext>
                </a:extLst>
              </a:tr>
              <a:tr h="3014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Степанов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Н.Д., 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c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324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10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Никулин И.А., с.н.с.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8568339"/>
                  </a:ext>
                </a:extLst>
              </a:tr>
              <a:tr h="3014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Шайсултанов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 Д.Г., м.н.с.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220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Кипелова А.Ю., 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2256107"/>
                  </a:ext>
                </a:extLst>
              </a:tr>
              <a:tr h="3014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Климова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М.В., м.н.с.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62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Могучева А.А., </a:t>
                      </a:r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c.</a:t>
                      </a:r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н.с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0463026"/>
                  </a:ext>
                </a:extLst>
              </a:tr>
              <a:tr h="29342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Юрченко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Н.Ю.,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78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Дудова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 Н.Р., с.н.с.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842113"/>
                  </a:ext>
                </a:extLst>
              </a:tr>
              <a:tr h="3014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Соколовский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В.С.,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Дудко В.А., </a:t>
                      </a:r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с.н.с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336346"/>
                  </a:ext>
                </a:extLst>
              </a:tr>
              <a:tr h="3014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Озеров М.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С.,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Малофеев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 С.С., </a:t>
                      </a:r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5271992"/>
                  </a:ext>
                </a:extLst>
              </a:tr>
              <a:tr h="3014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Кудрявцев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Е.А.,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Тихонова М.С., н.с.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321776"/>
                  </a:ext>
                </a:extLst>
              </a:tr>
              <a:tr h="3014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Великородная Т.С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,</a:t>
                      </a:r>
                      <a:r>
                        <a:rPr lang="en-US" sz="1600" b="1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1" u="none" strike="noStrike" baseline="0" dirty="0" err="1" smtClean="0">
                          <a:effectLst/>
                          <a:latin typeface="+mj-lt"/>
                        </a:rPr>
                        <a:t>инж</a:t>
                      </a:r>
                      <a:r>
                        <a:rPr lang="ru-RU" sz="1600" b="1" u="none" strike="noStrike" baseline="0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Газизов М.Р., м.н.с.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5084394"/>
                  </a:ext>
                </a:extLst>
              </a:tr>
              <a:tr h="305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Ср. показатели на 1 </a:t>
                      </a:r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иссл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37,6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373,4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6,9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73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757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6223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21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459" y="440850"/>
            <a:ext cx="11583824" cy="1821904"/>
          </a:xfrm>
        </p:spPr>
        <p:txBody>
          <a:bodyPr>
            <a:normAutofit/>
          </a:bodyPr>
          <a:lstStyle/>
          <a:p>
            <a:pPr algn="ctr"/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Публикационная активность и цитируемость статей сотрудников НИЛ 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«Объемных </a:t>
            </a:r>
            <a:r>
              <a:rPr lang="ru-RU" sz="2500" b="1" cap="none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</a:t>
            </a:r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«Механических </a:t>
            </a:r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 </a:t>
            </a:r>
            <a:r>
              <a:rPr lang="ru-RU" sz="2500" b="1" cap="none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 жаропрочных материалов» по 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базе данных РИНЦ, 2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25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985174"/>
              </p:ext>
            </p:extLst>
          </p:nvPr>
        </p:nvGraphicFramePr>
        <p:xfrm>
          <a:off x="263470" y="2448737"/>
          <a:ext cx="11778712" cy="3735087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786089">
                  <a:extLst>
                    <a:ext uri="{9D8B030D-6E8A-4147-A177-3AD203B41FA5}">
                      <a16:colId xmlns:a16="http://schemas.microsoft.com/office/drawing/2014/main" val="1915071417"/>
                    </a:ext>
                  </a:extLst>
                </a:gridCol>
                <a:gridCol w="1053054">
                  <a:extLst>
                    <a:ext uri="{9D8B030D-6E8A-4147-A177-3AD203B41FA5}">
                      <a16:colId xmlns:a16="http://schemas.microsoft.com/office/drawing/2014/main" val="4234390629"/>
                    </a:ext>
                  </a:extLst>
                </a:gridCol>
                <a:gridCol w="917130">
                  <a:extLst>
                    <a:ext uri="{9D8B030D-6E8A-4147-A177-3AD203B41FA5}">
                      <a16:colId xmlns:a16="http://schemas.microsoft.com/office/drawing/2014/main" val="2507961768"/>
                    </a:ext>
                  </a:extLst>
                </a:gridCol>
                <a:gridCol w="1023773">
                  <a:extLst>
                    <a:ext uri="{9D8B030D-6E8A-4147-A177-3AD203B41FA5}">
                      <a16:colId xmlns:a16="http://schemas.microsoft.com/office/drawing/2014/main" val="980220771"/>
                    </a:ext>
                  </a:extLst>
                </a:gridCol>
                <a:gridCol w="2927347">
                  <a:extLst>
                    <a:ext uri="{9D8B030D-6E8A-4147-A177-3AD203B41FA5}">
                      <a16:colId xmlns:a16="http://schemas.microsoft.com/office/drawing/2014/main" val="2436699603"/>
                    </a:ext>
                  </a:extLst>
                </a:gridCol>
                <a:gridCol w="1023773">
                  <a:extLst>
                    <a:ext uri="{9D8B030D-6E8A-4147-A177-3AD203B41FA5}">
                      <a16:colId xmlns:a16="http://schemas.microsoft.com/office/drawing/2014/main" val="3666408237"/>
                    </a:ext>
                  </a:extLst>
                </a:gridCol>
                <a:gridCol w="1023773">
                  <a:extLst>
                    <a:ext uri="{9D8B030D-6E8A-4147-A177-3AD203B41FA5}">
                      <a16:colId xmlns:a16="http://schemas.microsoft.com/office/drawing/2014/main" val="508862176"/>
                    </a:ext>
                  </a:extLst>
                </a:gridCol>
                <a:gridCol w="1023773">
                  <a:extLst>
                    <a:ext uri="{9D8B030D-6E8A-4147-A177-3AD203B41FA5}">
                      <a16:colId xmlns:a16="http://schemas.microsoft.com/office/drawing/2014/main" val="433944166"/>
                    </a:ext>
                  </a:extLst>
                </a:gridCol>
              </a:tblGrid>
              <a:tr h="7723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Автор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Кол-во статей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  <a:latin typeface="+mj-lt"/>
                        </a:rPr>
                        <a:t>Кол-во цитирований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  <a:latin typeface="+mj-lt"/>
                        </a:rPr>
                        <a:t>Индекс Хирша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Автор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  <a:latin typeface="+mj-lt"/>
                        </a:rPr>
                        <a:t>Кол-во статей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  <a:latin typeface="+mj-lt"/>
                        </a:rPr>
                        <a:t>Кол-во цитирований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Индекс </a:t>
                      </a:r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Хирша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6022477"/>
                  </a:ext>
                </a:extLst>
              </a:tr>
              <a:tr h="26622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Салишев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Г.А.,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зав.лаб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306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3256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29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Кайбышев Р.О., зав.лаб.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4934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2169247"/>
                  </a:ext>
                </a:extLst>
              </a:tr>
              <a:tr h="26622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Жеребцов 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С.Б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,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с.н.с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90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824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Беляков А.Н., в.н.с.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2070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1187471"/>
                  </a:ext>
                </a:extLst>
              </a:tr>
              <a:tr h="26622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Степанов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Н.Д., 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c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164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Никулин И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с.н.с.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8568339"/>
                  </a:ext>
                </a:extLst>
              </a:tr>
              <a:tr h="24229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Шайсултанов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 Д.Г., м.н.с.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Кипелова А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Ю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,н.с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2256107"/>
                  </a:ext>
                </a:extLst>
              </a:tr>
              <a:tr h="26622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Климова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М.В., м.н.с.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4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Могучева А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с.н.с.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0463026"/>
                  </a:ext>
                </a:extLst>
              </a:tr>
              <a:tr h="26622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Юрченко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Н.Ю.,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53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4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Дудова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В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., c</a:t>
                      </a: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842113"/>
                  </a:ext>
                </a:extLst>
              </a:tr>
              <a:tr h="2623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Соколовский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В.С.,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0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0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0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Дудко Н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Р.,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.н.с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336346"/>
                  </a:ext>
                </a:extLst>
              </a:tr>
              <a:tr h="26622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Озеров М.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С.,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0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0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Малофеев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С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С., м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н.с.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5271992"/>
                  </a:ext>
                </a:extLst>
              </a:tr>
              <a:tr h="26622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Кудрявцев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Е.А.,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114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Тихонова М.С., н.с.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321776"/>
                  </a:ext>
                </a:extLst>
              </a:tr>
              <a:tr h="29980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Великородная Т.С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,</a:t>
                      </a:r>
                      <a:r>
                        <a:rPr lang="en-US" sz="1600" b="1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1" u="none" strike="noStrike" baseline="0" dirty="0" err="1" smtClean="0">
                          <a:effectLst/>
                          <a:latin typeface="+mj-lt"/>
                        </a:rPr>
                        <a:t>инж</a:t>
                      </a:r>
                      <a:r>
                        <a:rPr lang="ru-RU" sz="1600" b="1" u="none" strike="noStrike" baseline="0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0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0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0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Газизов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М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Р.</a:t>
                      </a:r>
                      <a:r>
                        <a:rPr lang="en-US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6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r>
                        <a:rPr lang="en-US" sz="16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600" b="1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en-US" sz="16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6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5084394"/>
                  </a:ext>
                </a:extLst>
              </a:tr>
              <a:tr h="28362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Ср. показатели на 1 иссл.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48,5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452,6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6,4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86,6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816,2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6223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04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6537" y="436217"/>
            <a:ext cx="10172973" cy="1507067"/>
          </a:xfrm>
        </p:spPr>
        <p:txBody>
          <a:bodyPr>
            <a:noAutofit/>
          </a:bodyPr>
          <a:lstStyle/>
          <a:p>
            <a:pPr algn="ctr"/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Публикационная активность и цитируемость статей сотрудников НИЛ «Объемных </a:t>
            </a:r>
            <a:r>
              <a:rPr lang="ru-RU" sz="2500" b="1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материалов » и «Механических свойств </a:t>
            </a:r>
            <a:r>
              <a:rPr lang="ru-RU" sz="2500" b="1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 жаропрочных материалов» по базе данных 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Gate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  <a:endParaRPr lang="ru-RU" sz="2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129320"/>
              </p:ext>
            </p:extLst>
          </p:nvPr>
        </p:nvGraphicFramePr>
        <p:xfrm>
          <a:off x="181049" y="2433233"/>
          <a:ext cx="11679074" cy="3774477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231756">
                  <a:extLst>
                    <a:ext uri="{9D8B030D-6E8A-4147-A177-3AD203B41FA5}">
                      <a16:colId xmlns:a16="http://schemas.microsoft.com/office/drawing/2014/main" val="2714208714"/>
                    </a:ext>
                  </a:extLst>
                </a:gridCol>
                <a:gridCol w="1084886">
                  <a:extLst>
                    <a:ext uri="{9D8B030D-6E8A-4147-A177-3AD203B41FA5}">
                      <a16:colId xmlns:a16="http://schemas.microsoft.com/office/drawing/2014/main" val="2911848334"/>
                    </a:ext>
                  </a:extLst>
                </a:gridCol>
                <a:gridCol w="697419">
                  <a:extLst>
                    <a:ext uri="{9D8B030D-6E8A-4147-A177-3AD203B41FA5}">
                      <a16:colId xmlns:a16="http://schemas.microsoft.com/office/drawing/2014/main" val="3481586975"/>
                    </a:ext>
                  </a:extLst>
                </a:gridCol>
                <a:gridCol w="831874">
                  <a:extLst>
                    <a:ext uri="{9D8B030D-6E8A-4147-A177-3AD203B41FA5}">
                      <a16:colId xmlns:a16="http://schemas.microsoft.com/office/drawing/2014/main" val="3633560553"/>
                    </a:ext>
                  </a:extLst>
                </a:gridCol>
                <a:gridCol w="955603">
                  <a:extLst>
                    <a:ext uri="{9D8B030D-6E8A-4147-A177-3AD203B41FA5}">
                      <a16:colId xmlns:a16="http://schemas.microsoft.com/office/drawing/2014/main" val="321513228"/>
                    </a:ext>
                  </a:extLst>
                </a:gridCol>
                <a:gridCol w="2443565">
                  <a:extLst>
                    <a:ext uri="{9D8B030D-6E8A-4147-A177-3AD203B41FA5}">
                      <a16:colId xmlns:a16="http://schemas.microsoft.com/office/drawing/2014/main" val="1710554152"/>
                    </a:ext>
                  </a:extLst>
                </a:gridCol>
                <a:gridCol w="1084881">
                  <a:extLst>
                    <a:ext uri="{9D8B030D-6E8A-4147-A177-3AD203B41FA5}">
                      <a16:colId xmlns:a16="http://schemas.microsoft.com/office/drawing/2014/main" val="1513914857"/>
                    </a:ext>
                  </a:extLst>
                </a:gridCol>
                <a:gridCol w="671353">
                  <a:extLst>
                    <a:ext uri="{9D8B030D-6E8A-4147-A177-3AD203B41FA5}">
                      <a16:colId xmlns:a16="http://schemas.microsoft.com/office/drawing/2014/main" val="3539867671"/>
                    </a:ext>
                  </a:extLst>
                </a:gridCol>
                <a:gridCol w="821411">
                  <a:extLst>
                    <a:ext uri="{9D8B030D-6E8A-4147-A177-3AD203B41FA5}">
                      <a16:colId xmlns:a16="http://schemas.microsoft.com/office/drawing/2014/main" val="3538974053"/>
                    </a:ext>
                  </a:extLst>
                </a:gridCol>
                <a:gridCol w="856326">
                  <a:extLst>
                    <a:ext uri="{9D8B030D-6E8A-4147-A177-3AD203B41FA5}">
                      <a16:colId xmlns:a16="http://schemas.microsoft.com/office/drawing/2014/main" val="366158108"/>
                    </a:ext>
                  </a:extLst>
                </a:gridCol>
              </a:tblGrid>
              <a:tr h="3446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+mj-lt"/>
                        </a:rPr>
                        <a:t>Name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  <a:latin typeface="+mj-lt"/>
                        </a:rPr>
                        <a:t>Publications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  <a:latin typeface="+mj-lt"/>
                        </a:rPr>
                        <a:t>Reads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  <a:latin typeface="+mj-lt"/>
                        </a:rPr>
                        <a:t>Citations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+mj-lt"/>
                        </a:rPr>
                        <a:t>RG Score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  <a:latin typeface="+mj-lt"/>
                        </a:rPr>
                        <a:t>Name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  <a:latin typeface="+mj-lt"/>
                        </a:rPr>
                        <a:t>Publications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  <a:latin typeface="+mj-lt"/>
                        </a:rPr>
                        <a:t>Reads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  <a:latin typeface="+mj-lt"/>
                        </a:rPr>
                        <a:t>Citations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+mj-lt"/>
                        </a:rPr>
                        <a:t>RG Score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extLst>
                  <a:ext uri="{0D108BD9-81ED-4DB2-BD59-A6C34878D82A}">
                    <a16:rowId xmlns:a16="http://schemas.microsoft.com/office/drawing/2014/main" val="1038612892"/>
                  </a:ext>
                </a:extLst>
              </a:tr>
              <a:tr h="338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>
                          <a:effectLst/>
                          <a:latin typeface="+mj-lt"/>
                        </a:rPr>
                        <a:t>Салишев</a:t>
                      </a:r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Г.А., </a:t>
                      </a:r>
                      <a:r>
                        <a:rPr lang="ru-RU" sz="1400" b="1" u="none" strike="noStrike" dirty="0" err="1" smtClean="0">
                          <a:effectLst/>
                          <a:latin typeface="+mj-lt"/>
                        </a:rPr>
                        <a:t>зав.лаб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230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6,46k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2304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37,38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Кайбышев Р.О., зав.лаб.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11,28k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3874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41,08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extLst>
                  <a:ext uri="{0D108BD9-81ED-4DB2-BD59-A6C34878D82A}">
                    <a16:rowId xmlns:a16="http://schemas.microsoft.com/office/drawing/2014/main" val="2120914275"/>
                  </a:ext>
                </a:extLst>
              </a:tr>
              <a:tr h="338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Жеребцов </a:t>
                      </a:r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С.Б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+mj-lt"/>
                        </a:rPr>
                        <a:t>,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1400" b="1" u="none" strike="noStrike" dirty="0" err="1" smtClean="0">
                          <a:effectLst/>
                          <a:latin typeface="+mj-lt"/>
                        </a:rPr>
                        <a:t>с.н.с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75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3,07k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713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28,32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Беляков А.Н., в.н.с.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4,76k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2198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36,20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extLst>
                  <a:ext uri="{0D108BD9-81ED-4DB2-BD59-A6C34878D82A}">
                    <a16:rowId xmlns:a16="http://schemas.microsoft.com/office/drawing/2014/main" val="1937109603"/>
                  </a:ext>
                </a:extLst>
              </a:tr>
              <a:tr h="338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Степанов 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Н.Д., </a:t>
                      </a:r>
                      <a:r>
                        <a:rPr lang="en-US" sz="1400" b="1" u="none" strike="noStrike" dirty="0" smtClean="0">
                          <a:effectLst/>
                          <a:latin typeface="+mj-lt"/>
                        </a:rPr>
                        <a:t>c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r>
                        <a:rPr lang="ru-RU" sz="1400" b="1" u="none" strike="noStrike" dirty="0" err="1" smtClean="0">
                          <a:effectLst/>
                          <a:latin typeface="+mj-lt"/>
                        </a:rPr>
                        <a:t>н.с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2,66k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362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23,89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Дудова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Н.Р., с.н.с.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1,17k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22,13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extLst>
                  <a:ext uri="{0D108BD9-81ED-4DB2-BD59-A6C34878D82A}">
                    <a16:rowId xmlns:a16="http://schemas.microsoft.com/office/drawing/2014/main" val="3704420366"/>
                  </a:ext>
                </a:extLst>
              </a:tr>
              <a:tr h="338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err="1" smtClean="0">
                          <a:effectLst/>
                          <a:latin typeface="+mj-lt"/>
                        </a:rPr>
                        <a:t>Шайсултанов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 Д.Г., м.н.с.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1,57k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243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18,11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Малофеев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С.С., м.н.с.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18.34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extLst>
                  <a:ext uri="{0D108BD9-81ED-4DB2-BD59-A6C34878D82A}">
                    <a16:rowId xmlns:a16="http://schemas.microsoft.com/office/drawing/2014/main" val="4244173819"/>
                  </a:ext>
                </a:extLst>
              </a:tr>
              <a:tr h="2256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Климова 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М.В., м.н.с.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482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63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9,17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Дудко В.А., с.н.с.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472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14,74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extLst>
                  <a:ext uri="{0D108BD9-81ED-4DB2-BD59-A6C34878D82A}">
                    <a16:rowId xmlns:a16="http://schemas.microsoft.com/office/drawing/2014/main" val="3422480110"/>
                  </a:ext>
                </a:extLst>
              </a:tr>
              <a:tr h="29163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Юрченко 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Н.Ю., </a:t>
                      </a:r>
                      <a:r>
                        <a:rPr lang="ru-RU" sz="14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1,10k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96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15,74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Никулин И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.,c</a:t>
                      </a:r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.н.с.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5,36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extLst>
                  <a:ext uri="{0D108BD9-81ED-4DB2-BD59-A6C34878D82A}">
                    <a16:rowId xmlns:a16="http://schemas.microsoft.com/office/drawing/2014/main" val="479197812"/>
                  </a:ext>
                </a:extLst>
              </a:tr>
              <a:tr h="31882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Соколовский 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В.С., </a:t>
                      </a:r>
                      <a:r>
                        <a:rPr lang="ru-RU" sz="14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175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13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2,95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Газизов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М.Р., м.н.с.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15,95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extLst>
                  <a:ext uri="{0D108BD9-81ED-4DB2-BD59-A6C34878D82A}">
                    <a16:rowId xmlns:a16="http://schemas.microsoft.com/office/drawing/2014/main" val="4112942317"/>
                  </a:ext>
                </a:extLst>
              </a:tr>
              <a:tr h="22568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Озеров М. 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С., </a:t>
                      </a:r>
                      <a:r>
                        <a:rPr lang="ru-RU" sz="14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Могучева А.А.,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c.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н.с.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17,92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extLst>
                  <a:ext uri="{0D108BD9-81ED-4DB2-BD59-A6C34878D82A}">
                    <a16:rowId xmlns:a16="http://schemas.microsoft.com/office/drawing/2014/main" val="1704065810"/>
                  </a:ext>
                </a:extLst>
              </a:tr>
              <a:tr h="338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Кудрявцев 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Е.А., </a:t>
                      </a:r>
                      <a:r>
                        <a:rPr lang="ru-RU" sz="14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Тихонова М.С., н.с.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extLst>
                  <a:ext uri="{0D108BD9-81ED-4DB2-BD59-A6C34878D82A}">
                    <a16:rowId xmlns:a16="http://schemas.microsoft.com/office/drawing/2014/main" val="1447439275"/>
                  </a:ext>
                </a:extLst>
              </a:tr>
              <a:tr h="344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Великородная Т.С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r>
                        <a:rPr lang="en-US" sz="1400" b="1" u="none" strike="noStrike" dirty="0" smtClean="0">
                          <a:effectLst/>
                          <a:latin typeface="+mj-lt"/>
                        </a:rPr>
                        <a:t>,</a:t>
                      </a:r>
                      <a:r>
                        <a:rPr lang="en-US" sz="1400" b="1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1400" b="1" u="none" strike="noStrike" baseline="0" dirty="0" err="1" smtClean="0">
                          <a:effectLst/>
                          <a:latin typeface="+mj-lt"/>
                        </a:rPr>
                        <a:t>инж</a:t>
                      </a:r>
                      <a:r>
                        <a:rPr lang="ru-RU" sz="1400" b="1" u="none" strike="noStrike" baseline="0" dirty="0" smtClean="0">
                          <a:effectLst/>
                          <a:latin typeface="+mj-lt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Кипелова А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Ю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.,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extLst>
                  <a:ext uri="{0D108BD9-81ED-4DB2-BD59-A6C34878D82A}">
                    <a16:rowId xmlns:a16="http://schemas.microsoft.com/office/drawing/2014/main" val="1443775301"/>
                  </a:ext>
                </a:extLst>
              </a:tr>
              <a:tr h="2751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Средний показатель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37,9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1551,7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379,4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13,56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2008,6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663,6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17,17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290" marR="9290" marT="9290" marB="0" anchor="b"/>
                </a:tc>
                <a:extLst>
                  <a:ext uri="{0D108BD9-81ED-4DB2-BD59-A6C34878D82A}">
                    <a16:rowId xmlns:a16="http://schemas.microsoft.com/office/drawing/2014/main" val="153523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847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51" y="440848"/>
            <a:ext cx="11723632" cy="1730851"/>
          </a:xfrm>
        </p:spPr>
        <p:txBody>
          <a:bodyPr>
            <a:noAutofit/>
          </a:bodyPr>
          <a:lstStyle/>
          <a:p>
            <a:pPr algn="ctr"/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Публикационная активность и цитируемость статей сотрудников НИЛ «Объемных </a:t>
            </a:r>
            <a:r>
              <a:rPr lang="ru-RU" sz="2500" b="1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материалов » и «Механических свойств </a:t>
            </a:r>
            <a:r>
              <a:rPr lang="ru-RU" sz="2500" b="1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наноструктурных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 жаропрочных материалов» по базе данных 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Scholar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ru-RU" sz="2500" b="1" cap="none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.12</a:t>
            </a:r>
            <a:r>
              <a:rPr lang="en-US" sz="2500" b="1" cap="none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.12.</a:t>
            </a:r>
            <a:r>
              <a:rPr lang="ru-RU" sz="25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г.</a:t>
            </a:r>
            <a:endParaRPr lang="ru-RU" sz="25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023026"/>
              </p:ext>
            </p:extLst>
          </p:nvPr>
        </p:nvGraphicFramePr>
        <p:xfrm>
          <a:off x="361952" y="2476503"/>
          <a:ext cx="11515722" cy="352806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812981">
                  <a:extLst>
                    <a:ext uri="{9D8B030D-6E8A-4147-A177-3AD203B41FA5}">
                      <a16:colId xmlns:a16="http://schemas.microsoft.com/office/drawing/2014/main" val="1915071417"/>
                    </a:ext>
                  </a:extLst>
                </a:gridCol>
                <a:gridCol w="842915">
                  <a:extLst>
                    <a:ext uri="{9D8B030D-6E8A-4147-A177-3AD203B41FA5}">
                      <a16:colId xmlns:a16="http://schemas.microsoft.com/office/drawing/2014/main" val="4234390629"/>
                    </a:ext>
                  </a:extLst>
                </a:gridCol>
                <a:gridCol w="1009538">
                  <a:extLst>
                    <a:ext uri="{9D8B030D-6E8A-4147-A177-3AD203B41FA5}">
                      <a16:colId xmlns:a16="http://schemas.microsoft.com/office/drawing/2014/main" val="2507961768"/>
                    </a:ext>
                  </a:extLst>
                </a:gridCol>
                <a:gridCol w="892967">
                  <a:extLst>
                    <a:ext uri="{9D8B030D-6E8A-4147-A177-3AD203B41FA5}">
                      <a16:colId xmlns:a16="http://schemas.microsoft.com/office/drawing/2014/main" val="980220771"/>
                    </a:ext>
                  </a:extLst>
                </a:gridCol>
                <a:gridCol w="2737872">
                  <a:extLst>
                    <a:ext uri="{9D8B030D-6E8A-4147-A177-3AD203B41FA5}">
                      <a16:colId xmlns:a16="http://schemas.microsoft.com/office/drawing/2014/main" val="2436699603"/>
                    </a:ext>
                  </a:extLst>
                </a:gridCol>
                <a:gridCol w="936583">
                  <a:extLst>
                    <a:ext uri="{9D8B030D-6E8A-4147-A177-3AD203B41FA5}">
                      <a16:colId xmlns:a16="http://schemas.microsoft.com/office/drawing/2014/main" val="3666408237"/>
                    </a:ext>
                  </a:extLst>
                </a:gridCol>
                <a:gridCol w="1170045">
                  <a:extLst>
                    <a:ext uri="{9D8B030D-6E8A-4147-A177-3AD203B41FA5}">
                      <a16:colId xmlns:a16="http://schemas.microsoft.com/office/drawing/2014/main" val="508862176"/>
                    </a:ext>
                  </a:extLst>
                </a:gridCol>
                <a:gridCol w="1112821">
                  <a:extLst>
                    <a:ext uri="{9D8B030D-6E8A-4147-A177-3AD203B41FA5}">
                      <a16:colId xmlns:a16="http://schemas.microsoft.com/office/drawing/2014/main" val="433944166"/>
                    </a:ext>
                  </a:extLst>
                </a:gridCol>
              </a:tblGrid>
              <a:tr h="6185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Автор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Кол-во статей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Кол-во цитирований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Индекс </a:t>
                      </a:r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Хирша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Автор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  <a:latin typeface="+mj-lt"/>
                        </a:rPr>
                        <a:t>Кол-во статей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  <a:latin typeface="+mj-lt"/>
                        </a:rPr>
                        <a:t>Кол-во цитирований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Индекс </a:t>
                      </a:r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Хирша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6022477"/>
                  </a:ext>
                </a:extLst>
              </a:tr>
              <a:tr h="2132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Салишев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Г.А.,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зав.лаб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39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312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31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Кайбышев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Р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82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51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94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/>
                </a:tc>
                <a:extLst>
                  <a:ext uri="{0D108BD9-81ED-4DB2-BD59-A6C34878D82A}">
                    <a16:rowId xmlns:a16="http://schemas.microsoft.com/office/drawing/2014/main" val="1522169247"/>
                  </a:ext>
                </a:extLst>
              </a:tr>
              <a:tr h="2132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Жеребцов 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С.Б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,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с.н.с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108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93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16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Беляков А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260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26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124" marR="9124" marT="9124" marB="0" anchor="b"/>
                </a:tc>
                <a:extLst>
                  <a:ext uri="{0D108BD9-81ED-4DB2-BD59-A6C34878D82A}">
                    <a16:rowId xmlns:a16="http://schemas.microsoft.com/office/drawing/2014/main" val="2641187471"/>
                  </a:ext>
                </a:extLst>
              </a:tr>
              <a:tr h="2132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Степанов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Н.Д., 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c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38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451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Никулин И.А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с.н.с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8568339"/>
                  </a:ext>
                </a:extLst>
              </a:tr>
              <a:tr h="2132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Шайсултанов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 Д.Г., м.н.с.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Кипелова А.Ю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2256107"/>
                  </a:ext>
                </a:extLst>
              </a:tr>
              <a:tr h="2132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Климова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М.В., м.н.с.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Могучева А.А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., 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c.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0463026"/>
                  </a:ext>
                </a:extLst>
              </a:tr>
              <a:tr h="2132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Юрченко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Н.Ю.,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13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112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Дудова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 Н.Р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с.н.с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842113"/>
                  </a:ext>
                </a:extLst>
              </a:tr>
              <a:tr h="2132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Соколовский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В.С.,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Дудко В.А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с.н.с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336346"/>
                  </a:ext>
                </a:extLst>
              </a:tr>
              <a:tr h="2132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Озеров М.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С.,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6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4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1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Малофеев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 С.С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5271992"/>
                  </a:ext>
                </a:extLst>
              </a:tr>
              <a:tr h="2132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Кудрявцев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Е.А.,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Тихонова М.С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321776"/>
                  </a:ext>
                </a:extLst>
              </a:tr>
              <a:tr h="2132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Великородная Т.С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,</a:t>
                      </a:r>
                      <a:r>
                        <a:rPr lang="en-US" sz="1600" b="1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1" u="none" strike="noStrike" baseline="0" dirty="0" err="1" smtClean="0">
                          <a:effectLst/>
                          <a:latin typeface="+mj-lt"/>
                        </a:rPr>
                        <a:t>инж</a:t>
                      </a:r>
                      <a:r>
                        <a:rPr lang="ru-RU" sz="1600" b="1" u="none" strike="noStrike" baseline="0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Газизов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М.Р., </a:t>
                      </a:r>
                      <a:r>
                        <a:rPr lang="ru-RU" sz="1600" b="1" u="none" strike="noStrike" dirty="0" err="1" smtClean="0">
                          <a:effectLst/>
                          <a:latin typeface="+mj-lt"/>
                        </a:rPr>
                        <a:t>м.н.с</a:t>
                      </a:r>
                      <a:r>
                        <a:rPr lang="ru-RU" sz="1600" b="1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5084394"/>
                  </a:ext>
                </a:extLst>
              </a:tr>
              <a:tr h="21321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Ср. показатели на 1 </a:t>
                      </a:r>
                      <a:r>
                        <a:rPr lang="ru-RU" sz="1600" b="1" u="none" strike="noStrike" dirty="0" err="1">
                          <a:effectLst/>
                          <a:latin typeface="+mj-lt"/>
                        </a:rPr>
                        <a:t>иссл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55,9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464,8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 6,6</a:t>
                      </a:r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818,9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6223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15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1359"/>
            <a:ext cx="12191999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cap="none" dirty="0" smtClean="0">
                <a:solidFill>
                  <a:schemeClr val="bg1"/>
                </a:solidFill>
              </a:rPr>
              <a:t>Кластеризация исследователей НИЛ “</a:t>
            </a:r>
            <a:r>
              <a:rPr lang="ru-RU" b="1" cap="none" dirty="0">
                <a:solidFill>
                  <a:schemeClr val="bg1"/>
                </a:solidFill>
              </a:rPr>
              <a:t>О</a:t>
            </a:r>
            <a:r>
              <a:rPr lang="ru-RU" b="1" cap="none" dirty="0" smtClean="0">
                <a:solidFill>
                  <a:schemeClr val="bg1"/>
                </a:solidFill>
              </a:rPr>
              <a:t>бъемных свойств </a:t>
            </a:r>
            <a:r>
              <a:rPr lang="ru-RU" b="1" cap="none" dirty="0" err="1" smtClean="0">
                <a:solidFill>
                  <a:schemeClr val="bg1"/>
                </a:solidFill>
              </a:rPr>
              <a:t>наноструктурных</a:t>
            </a:r>
            <a:r>
              <a:rPr lang="ru-RU" b="1" cap="none" dirty="0" smtClean="0">
                <a:solidFill>
                  <a:schemeClr val="bg1"/>
                </a:solidFill>
              </a:rPr>
              <a:t> и жаропрочных материалов" по четырем </a:t>
            </a:r>
            <a:r>
              <a:rPr lang="ru-RU" b="1" cap="none" dirty="0" err="1" smtClean="0">
                <a:solidFill>
                  <a:schemeClr val="bg1"/>
                </a:solidFill>
              </a:rPr>
              <a:t>наукометрическим</a:t>
            </a:r>
            <a:r>
              <a:rPr lang="ru-RU" b="1" cap="none" dirty="0" smtClean="0">
                <a:solidFill>
                  <a:schemeClr val="bg1"/>
                </a:solidFill>
              </a:rPr>
              <a:t> базам данных</a:t>
            </a:r>
            <a:r>
              <a:rPr lang="ru-RU" b="1" cap="none" dirty="0" smtClean="0"/>
              <a:t/>
            </a:r>
            <a:br>
              <a:rPr lang="ru-RU" b="1" cap="none" dirty="0" smtClean="0"/>
            </a:br>
            <a:endParaRPr lang="ru-RU" b="1" cap="none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322721"/>
              </p:ext>
            </p:extLst>
          </p:nvPr>
        </p:nvGraphicFramePr>
        <p:xfrm>
          <a:off x="483471" y="1958428"/>
          <a:ext cx="11309135" cy="4641313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552454">
                  <a:extLst>
                    <a:ext uri="{9D8B030D-6E8A-4147-A177-3AD203B41FA5}">
                      <a16:colId xmlns:a16="http://schemas.microsoft.com/office/drawing/2014/main" val="1516481578"/>
                    </a:ext>
                  </a:extLst>
                </a:gridCol>
                <a:gridCol w="666086">
                  <a:extLst>
                    <a:ext uri="{9D8B030D-6E8A-4147-A177-3AD203B41FA5}">
                      <a16:colId xmlns:a16="http://schemas.microsoft.com/office/drawing/2014/main" val="2167442554"/>
                    </a:ext>
                  </a:extLst>
                </a:gridCol>
                <a:gridCol w="837979">
                  <a:extLst>
                    <a:ext uri="{9D8B030D-6E8A-4147-A177-3AD203B41FA5}">
                      <a16:colId xmlns:a16="http://schemas.microsoft.com/office/drawing/2014/main" val="200208712"/>
                    </a:ext>
                  </a:extLst>
                </a:gridCol>
                <a:gridCol w="515680">
                  <a:extLst>
                    <a:ext uri="{9D8B030D-6E8A-4147-A177-3AD203B41FA5}">
                      <a16:colId xmlns:a16="http://schemas.microsoft.com/office/drawing/2014/main" val="3182264778"/>
                    </a:ext>
                  </a:extLst>
                </a:gridCol>
                <a:gridCol w="666086">
                  <a:extLst>
                    <a:ext uri="{9D8B030D-6E8A-4147-A177-3AD203B41FA5}">
                      <a16:colId xmlns:a16="http://schemas.microsoft.com/office/drawing/2014/main" val="184495168"/>
                    </a:ext>
                  </a:extLst>
                </a:gridCol>
                <a:gridCol w="837979">
                  <a:extLst>
                    <a:ext uri="{9D8B030D-6E8A-4147-A177-3AD203B41FA5}">
                      <a16:colId xmlns:a16="http://schemas.microsoft.com/office/drawing/2014/main" val="3125471763"/>
                    </a:ext>
                  </a:extLst>
                </a:gridCol>
                <a:gridCol w="515680">
                  <a:extLst>
                    <a:ext uri="{9D8B030D-6E8A-4147-A177-3AD203B41FA5}">
                      <a16:colId xmlns:a16="http://schemas.microsoft.com/office/drawing/2014/main" val="3548142699"/>
                    </a:ext>
                  </a:extLst>
                </a:gridCol>
                <a:gridCol w="515680">
                  <a:extLst>
                    <a:ext uri="{9D8B030D-6E8A-4147-A177-3AD203B41FA5}">
                      <a16:colId xmlns:a16="http://schemas.microsoft.com/office/drawing/2014/main" val="4229282290"/>
                    </a:ext>
                  </a:extLst>
                </a:gridCol>
                <a:gridCol w="666086">
                  <a:extLst>
                    <a:ext uri="{9D8B030D-6E8A-4147-A177-3AD203B41FA5}">
                      <a16:colId xmlns:a16="http://schemas.microsoft.com/office/drawing/2014/main" val="4215120704"/>
                    </a:ext>
                  </a:extLst>
                </a:gridCol>
                <a:gridCol w="515680">
                  <a:extLst>
                    <a:ext uri="{9D8B030D-6E8A-4147-A177-3AD203B41FA5}">
                      <a16:colId xmlns:a16="http://schemas.microsoft.com/office/drawing/2014/main" val="3727631274"/>
                    </a:ext>
                  </a:extLst>
                </a:gridCol>
                <a:gridCol w="666086">
                  <a:extLst>
                    <a:ext uri="{9D8B030D-6E8A-4147-A177-3AD203B41FA5}">
                      <a16:colId xmlns:a16="http://schemas.microsoft.com/office/drawing/2014/main" val="3069912328"/>
                    </a:ext>
                  </a:extLst>
                </a:gridCol>
                <a:gridCol w="837979">
                  <a:extLst>
                    <a:ext uri="{9D8B030D-6E8A-4147-A177-3AD203B41FA5}">
                      <a16:colId xmlns:a16="http://schemas.microsoft.com/office/drawing/2014/main" val="1198985823"/>
                    </a:ext>
                  </a:extLst>
                </a:gridCol>
                <a:gridCol w="515680">
                  <a:extLst>
                    <a:ext uri="{9D8B030D-6E8A-4147-A177-3AD203B41FA5}">
                      <a16:colId xmlns:a16="http://schemas.microsoft.com/office/drawing/2014/main" val="3574880717"/>
                    </a:ext>
                  </a:extLst>
                </a:gridCol>
              </a:tblGrid>
              <a:tr h="220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Группа              </a:t>
                      </a:r>
                      <a:r>
                        <a:rPr lang="en-US" sz="1600" b="1" u="none" strike="noStrike" dirty="0" smtClean="0">
                          <a:effectLst/>
                        </a:rPr>
                        <a:t> </a:t>
                      </a:r>
                      <a:endParaRPr lang="ru-RU" sz="1600" b="1" i="0" u="none" strike="noStrike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 РИНЦ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Scopus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Web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of Science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 </a:t>
                      </a:r>
                      <a:r>
                        <a:rPr lang="en-US" sz="1400" b="1" u="none" strike="noStrike" dirty="0" smtClean="0">
                          <a:effectLst/>
                        </a:rPr>
                        <a:t>Google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Scholar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372286"/>
                  </a:ext>
                </a:extLst>
              </a:tr>
              <a:tr h="220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исследователей     </a:t>
                      </a:r>
                      <a:endParaRPr lang="ru-RU" sz="1600" b="1" i="0" u="none" strike="noStrike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P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Hi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P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Hi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P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Hi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P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Hi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5693469"/>
                  </a:ext>
                </a:extLst>
              </a:tr>
              <a:tr h="363804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                                Высокий уровень публикационной активности и цитирования</a:t>
                      </a:r>
                      <a:endParaRPr lang="ru-RU" sz="1600" b="1" i="0" u="none" strike="noStrike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37491"/>
                  </a:ext>
                </a:extLst>
              </a:tr>
              <a:tr h="399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effectLst/>
                        </a:rPr>
                        <a:t>Салишев</a:t>
                      </a:r>
                      <a:r>
                        <a:rPr lang="ru-RU" sz="1600" b="1" u="none" strike="noStrike" dirty="0">
                          <a:effectLst/>
                        </a:rPr>
                        <a:t> Г.А., </a:t>
                      </a:r>
                      <a:r>
                        <a:rPr lang="ru-RU" sz="1600" b="1" u="none" strike="noStrike" dirty="0" err="1">
                          <a:effectLst/>
                        </a:rPr>
                        <a:t>зав.лаб</a:t>
                      </a:r>
                      <a:r>
                        <a:rPr lang="ru-RU" sz="1600" b="1" u="none" strike="noStrike" dirty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306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3258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229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2325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56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593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391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3127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0504127"/>
                  </a:ext>
                </a:extLst>
              </a:tr>
              <a:tr h="2368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Жеребцов С.Б., </a:t>
                      </a:r>
                      <a:r>
                        <a:rPr lang="ru-RU" sz="1600" b="1" u="none" strike="noStrike" dirty="0" err="1">
                          <a:effectLst/>
                        </a:rPr>
                        <a:t>с.н.с</a:t>
                      </a:r>
                      <a:r>
                        <a:rPr lang="ru-RU" sz="1600" b="1" u="none" strike="noStrike" dirty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90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824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67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709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419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108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939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7999680"/>
                  </a:ext>
                </a:extLst>
              </a:tr>
              <a:tr h="363804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                                Средний уровень публикационной активности и цитирования</a:t>
                      </a:r>
                      <a:endParaRPr lang="ru-RU" sz="1600" b="1" i="0" u="none" strike="noStrike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701671"/>
                  </a:ext>
                </a:extLst>
              </a:tr>
              <a:tr h="2368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Степанов Н.Д., </a:t>
                      </a:r>
                      <a:r>
                        <a:rPr lang="en-US" sz="1600" b="1" u="none" strike="noStrike">
                          <a:effectLst/>
                        </a:rPr>
                        <a:t>c.</a:t>
                      </a:r>
                      <a:r>
                        <a:rPr lang="ru-RU" sz="1600" b="1" u="none" strike="noStrike">
                          <a:effectLst/>
                        </a:rPr>
                        <a:t>н.с.</a:t>
                      </a:r>
                      <a:endParaRPr lang="ru-RU" sz="1600" b="1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164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324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234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451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667064"/>
                  </a:ext>
                </a:extLst>
              </a:tr>
              <a:tr h="24219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Шайсултанов Д.Г., м.н.с.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220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205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416721"/>
                  </a:ext>
                </a:extLst>
              </a:tr>
              <a:tr h="2368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Юрченко Н.Ю., м.н.с.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53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78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69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0191724"/>
                  </a:ext>
                </a:extLst>
              </a:tr>
              <a:tr h="23689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                                Низкий уровень публикационной активности и цитирования</a:t>
                      </a:r>
                      <a:endParaRPr lang="ru-RU" sz="1600" b="1" i="0" u="none" strike="noStrike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385839"/>
                  </a:ext>
                </a:extLst>
              </a:tr>
              <a:tr h="2368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Климова М.В., м.н.с.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62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56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9844790"/>
                  </a:ext>
                </a:extLst>
              </a:tr>
              <a:tr h="2368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Кудрявцев Е.А., м.н.с.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6314634"/>
                  </a:ext>
                </a:extLst>
              </a:tr>
              <a:tr h="363804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                                Очень низкий уровень публикационной активности и цитирования</a:t>
                      </a:r>
                      <a:endParaRPr lang="ru-RU" sz="1600" b="1" i="0" u="none" strike="noStrike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327997"/>
                  </a:ext>
                </a:extLst>
              </a:tr>
              <a:tr h="36380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Соколовский В.С., м.н.с.</a:t>
                      </a:r>
                      <a:endParaRPr lang="ru-RU" sz="1600" b="1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535260"/>
                  </a:ext>
                </a:extLst>
              </a:tr>
              <a:tr h="2368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>
                          <a:effectLst/>
                        </a:rPr>
                        <a:t>Озеров М. С., м.н.с.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7886695"/>
                  </a:ext>
                </a:extLst>
              </a:tr>
              <a:tr h="2368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Великородная Т.С., </a:t>
                      </a:r>
                      <a:r>
                        <a:rPr lang="ru-RU" sz="1600" b="1" u="none" strike="noStrike" dirty="0" err="1">
                          <a:effectLst/>
                        </a:rPr>
                        <a:t>инж</a:t>
                      </a:r>
                      <a:r>
                        <a:rPr lang="ru-RU" sz="1600" b="1" u="none" strike="noStrike" dirty="0">
                          <a:effectLst/>
                        </a:rPr>
                        <a:t>.</a:t>
                      </a:r>
                      <a:endParaRPr lang="ru-RU" sz="1600" b="1" i="0" u="none" strike="noStrike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2909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72185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683</TotalTime>
  <Words>1306</Words>
  <Application>Microsoft Office PowerPoint</Application>
  <PresentationFormat>Широкоэкранный</PresentationFormat>
  <Paragraphs>639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Сектор</vt:lpstr>
      <vt:lpstr>Заседание Ученого совета НИУ «БЕЛГУ» 26 ДЕКАбря 2016 г.  Ведущий экспЕрТ Центра наукометрических исследований  и развития университетской конкурентоспособности Московкин В.М.</vt:lpstr>
      <vt:lpstr>Публикационная активность и цитируемость статей сотрудников НИЛ «Объемных наноструктурных материалов» и «Механических свойств наноструктурных  и жаропрочных материалов» по базе данных Web of Science, 22.12.2016 г. (afiliation: Belgorod State University)</vt:lpstr>
      <vt:lpstr>Публикационная активность и цитируемость статей сотрудников НИЛ «Объемных наноструктурных материалов » и «Механических свойств наноструктурных  и жаропрочных материалов» по базе данных Scopus, 21.12-22.12.2016 г.</vt:lpstr>
      <vt:lpstr>Публикационная активность и цитируемость статей сотрудников НИЛ «Объемных наноструктурных материалов » и «Механических свойств наноструктурных  и жаропрочных материалов» по базе данных РИНЦ, 21.12.2016 г.</vt:lpstr>
      <vt:lpstr>Публикационная активность и цитируемость статей сотрудников НИЛ «Объемных наноструктурных материалов » и «Механических свойств наноструктурных  и жаропрочных материалов» по базе данных Research Gate, 21.12.2016 г.</vt:lpstr>
      <vt:lpstr>Публикационная активность и цитируемость статей сотрудников НИЛ «Объемных наноструктурных материалов » и «Механических свойств наноструктурных  и жаропрочных материалов» по базе данных Google Scholar, 21.12.12.2016 г.</vt:lpstr>
      <vt:lpstr>Кластеризация исследователей НИЛ “Объемных свойств наноструктурных и жаропрочных материалов" по четырем наукометрическим базам данных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Активность работы сотрудников лаборатории механических свойств наноструктурных  и жаростроичных материалов на практике Research Gate, 24.11.2015 г.</dc:title>
  <dc:creator>Fernando Muñoz IMEXSAflowers</dc:creator>
  <cp:lastModifiedBy>Админ</cp:lastModifiedBy>
  <cp:revision>95</cp:revision>
  <dcterms:created xsi:type="dcterms:W3CDTF">2015-11-26T14:11:10Z</dcterms:created>
  <dcterms:modified xsi:type="dcterms:W3CDTF">2019-12-25T13:30:34Z</dcterms:modified>
</cp:coreProperties>
</file>