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97" r:id="rId2"/>
    <p:sldId id="561" r:id="rId3"/>
    <p:sldId id="562" r:id="rId4"/>
    <p:sldId id="553" r:id="rId5"/>
    <p:sldId id="558" r:id="rId6"/>
    <p:sldId id="560" r:id="rId7"/>
    <p:sldId id="563" r:id="rId8"/>
    <p:sldId id="499" r:id="rId9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7335"/>
    <a:srgbClr val="0CC35F"/>
    <a:srgbClr val="66FF66"/>
    <a:srgbClr val="DAEDF3"/>
    <a:srgbClr val="04AD50"/>
    <a:srgbClr val="0A2BB6"/>
    <a:srgbClr val="0B64B5"/>
    <a:srgbClr val="266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4434" autoAdjust="0"/>
  </p:normalViewPr>
  <p:slideViewPr>
    <p:cSldViewPr>
      <p:cViewPr varScale="1">
        <p:scale>
          <a:sx n="109" d="100"/>
          <a:sy n="109" d="100"/>
        </p:scale>
        <p:origin x="160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679768655185702E-2"/>
          <c:y val="0.14325971201831586"/>
          <c:w val="0.9230198236776288"/>
          <c:h val="0.7192769750433978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Scopus</c:v>
                </c:pt>
              </c:strCache>
            </c:strRef>
          </c:tx>
          <c:spPr>
            <a:ln w="57150">
              <a:solidFill>
                <a:schemeClr val="tx2">
                  <a:lumMod val="75000"/>
                </a:schemeClr>
              </a:solidFill>
            </a:ln>
          </c:spPr>
          <c:marker>
            <c:symbol val="diamond"/>
            <c:size val="3"/>
            <c:spPr>
              <a:solidFill>
                <a:schemeClr val="tx2"/>
              </a:solidFill>
              <a:ln w="101600">
                <a:solidFill>
                  <a:schemeClr val="tx2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0510215885543198E-2"/>
                  <c:y val="-5.08763698671044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E3-48E0-9234-14E4E8699B2B}"/>
                </c:ext>
              </c:extLst>
            </c:dLbl>
            <c:dLbl>
              <c:idx val="1"/>
              <c:layout>
                <c:manualLayout>
                  <c:x val="-2.43746692088571E-2"/>
                  <c:y val="-5.10016706739082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E3-48E0-9234-14E4E8699B2B}"/>
                </c:ext>
              </c:extLst>
            </c:dLbl>
            <c:dLbl>
              <c:idx val="2"/>
              <c:layout>
                <c:manualLayout>
                  <c:x val="-2.123623290442499E-2"/>
                  <c:y val="-6.23615195795855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E3-48E0-9234-14E4E8699B2B}"/>
                </c:ext>
              </c:extLst>
            </c:dLbl>
            <c:dLbl>
              <c:idx val="3"/>
              <c:layout>
                <c:manualLayout>
                  <c:x val="-3.3999090974770031E-2"/>
                  <c:y val="-5.40980247477743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E3-48E0-9234-14E4E8699B2B}"/>
                </c:ext>
              </c:extLst>
            </c:dLbl>
            <c:dLbl>
              <c:idx val="5"/>
              <c:layout>
                <c:manualLayout>
                  <c:x val="-1.570057218899313E-2"/>
                  <c:y val="-8.56555770532834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EE3-48E0-9234-14E4E8699B2B}"/>
                </c:ext>
              </c:extLst>
            </c:dLbl>
            <c:dLbl>
              <c:idx val="7"/>
              <c:layout>
                <c:manualLayout>
                  <c:x val="5.0581554938761847E-3"/>
                  <c:y val="-5.57060745871004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E3-48E0-9234-14E4E8699B2B}"/>
                </c:ext>
              </c:extLst>
            </c:dLbl>
            <c:spPr>
              <a:noFill/>
              <a:ln w="2407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17"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</c:v>
                </c:pt>
                <c:pt idx="1">
                  <c:v>4</c:v>
                </c:pt>
                <c:pt idx="2">
                  <c:v>6</c:v>
                </c:pt>
                <c:pt idx="3">
                  <c:v>12</c:v>
                </c:pt>
                <c:pt idx="4">
                  <c:v>19</c:v>
                </c:pt>
                <c:pt idx="5">
                  <c:v>8</c:v>
                </c:pt>
                <c:pt idx="6">
                  <c:v>12</c:v>
                </c:pt>
                <c:pt idx="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EE3-48E0-9234-14E4E8699B2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РИНЦ</c:v>
                </c:pt>
              </c:strCache>
            </c:strRef>
          </c:tx>
          <c:spPr>
            <a:ln w="57150">
              <a:solidFill>
                <a:srgbClr val="C00000"/>
              </a:solidFill>
            </a:ln>
          </c:spPr>
          <c:marker>
            <c:symbol val="square"/>
            <c:size val="3"/>
            <c:spPr>
              <a:solidFill>
                <a:srgbClr val="C00000"/>
              </a:solidFill>
              <a:ln w="101600">
                <a:solidFill>
                  <a:srgbClr val="C00000"/>
                </a:solidFill>
              </a:ln>
            </c:spPr>
          </c:marker>
          <c:dLbls>
            <c:spPr>
              <a:noFill/>
              <a:ln w="2407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17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44</c:v>
                </c:pt>
                <c:pt idx="1">
                  <c:v>34</c:v>
                </c:pt>
                <c:pt idx="2">
                  <c:v>48</c:v>
                </c:pt>
                <c:pt idx="3">
                  <c:v>70</c:v>
                </c:pt>
                <c:pt idx="4">
                  <c:v>93</c:v>
                </c:pt>
                <c:pt idx="5">
                  <c:v>62</c:v>
                </c:pt>
                <c:pt idx="6">
                  <c:v>43</c:v>
                </c:pt>
                <c:pt idx="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EE3-48E0-9234-14E4E8699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972096"/>
        <c:axId val="83973632"/>
      </c:lineChart>
      <c:catAx>
        <c:axId val="83972096"/>
        <c:scaling>
          <c:orientation val="minMax"/>
        </c:scaling>
        <c:delete val="0"/>
        <c:axPos val="b"/>
        <c:numFmt formatCode="General" sourceLinked="1"/>
        <c:majorTickMark val="none"/>
        <c:minorTickMark val="cross"/>
        <c:tickLblPos val="nextTo"/>
        <c:spPr>
          <a:ln/>
        </c:spPr>
        <c:txPr>
          <a:bodyPr/>
          <a:lstStyle/>
          <a:p>
            <a:pPr>
              <a:defRPr sz="105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3973632"/>
        <c:crosses val="autoZero"/>
        <c:auto val="1"/>
        <c:lblAlgn val="ctr"/>
        <c:lblOffset val="100"/>
        <c:noMultiLvlLbl val="0"/>
      </c:catAx>
      <c:valAx>
        <c:axId val="839736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3972096"/>
        <c:crosses val="autoZero"/>
        <c:crossBetween val="between"/>
      </c:valAx>
      <c:spPr>
        <a:noFill/>
        <a:ln w="24077">
          <a:noFill/>
        </a:ln>
      </c:spPr>
    </c:plotArea>
    <c:legend>
      <c:legendPos val="r"/>
      <c:layout>
        <c:manualLayout>
          <c:xMode val="edge"/>
          <c:yMode val="edge"/>
          <c:x val="0.66515202417209462"/>
          <c:y val="7.7109880872775094E-2"/>
          <c:w val="0.32035059471861072"/>
          <c:h val="0.21384236351620875"/>
        </c:manualLayout>
      </c:layout>
      <c:overlay val="0"/>
      <c:txPr>
        <a:bodyPr/>
        <a:lstStyle/>
        <a:p>
          <a:pPr>
            <a:defRPr sz="993" i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247" cy="496811"/>
          </a:xfrm>
          <a:prstGeom prst="rect">
            <a:avLst/>
          </a:prstGeom>
        </p:spPr>
        <p:txBody>
          <a:bodyPr vert="horz" lIns="91062" tIns="45530" rIns="91062" bIns="4553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826" y="2"/>
            <a:ext cx="2946246" cy="496811"/>
          </a:xfrm>
          <a:prstGeom prst="rect">
            <a:avLst/>
          </a:prstGeom>
        </p:spPr>
        <p:txBody>
          <a:bodyPr vert="horz" lIns="91062" tIns="45530" rIns="91062" bIns="4553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AEBD03A-9E79-4AC5-AA57-3AA3DD7E71DA}" type="datetimeFigureOut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62" tIns="45530" rIns="91062" bIns="4553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89" y="4715708"/>
            <a:ext cx="5439101" cy="4468101"/>
          </a:xfrm>
          <a:prstGeom prst="rect">
            <a:avLst/>
          </a:prstGeom>
        </p:spPr>
        <p:txBody>
          <a:bodyPr vert="horz" lIns="91062" tIns="45530" rIns="91062" bIns="4553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9817"/>
            <a:ext cx="2946247" cy="496810"/>
          </a:xfrm>
          <a:prstGeom prst="rect">
            <a:avLst/>
          </a:prstGeom>
        </p:spPr>
        <p:txBody>
          <a:bodyPr vert="horz" lIns="91062" tIns="45530" rIns="91062" bIns="4553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826" y="9429817"/>
            <a:ext cx="2946246" cy="496810"/>
          </a:xfrm>
          <a:prstGeom prst="rect">
            <a:avLst/>
          </a:prstGeom>
        </p:spPr>
        <p:txBody>
          <a:bodyPr vert="horz" wrap="square" lIns="91062" tIns="45530" rIns="91062" bIns="4553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5B8FBEB-2C79-4430-A7C9-93D7252159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4561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34" charset="-127"/>
                <a:cs typeface="Arial" panose="020B0604020202020204" pitchFamily="34" charset="0"/>
              </a:defRPr>
            </a:lvl1pPr>
            <a:lvl2pPr marL="748332" indent="-287820">
              <a:defRPr>
                <a:solidFill>
                  <a:schemeClr val="tx1"/>
                </a:solidFill>
                <a:latin typeface="맑은 고딕" panose="020B0503020000020004" pitchFamily="34" charset="-127"/>
                <a:cs typeface="Arial" panose="020B0604020202020204" pitchFamily="34" charset="0"/>
              </a:defRPr>
            </a:lvl2pPr>
            <a:lvl3pPr marL="1151279" indent="-230256">
              <a:defRPr>
                <a:solidFill>
                  <a:schemeClr val="tx1"/>
                </a:solidFill>
                <a:latin typeface="맑은 고딕" panose="020B0503020000020004" pitchFamily="34" charset="-127"/>
                <a:cs typeface="Arial" panose="020B0604020202020204" pitchFamily="34" charset="0"/>
              </a:defRPr>
            </a:lvl3pPr>
            <a:lvl4pPr marL="1611791" indent="-230256">
              <a:defRPr>
                <a:solidFill>
                  <a:schemeClr val="tx1"/>
                </a:solidFill>
                <a:latin typeface="맑은 고딕" panose="020B0503020000020004" pitchFamily="34" charset="-127"/>
                <a:cs typeface="Arial" panose="020B0604020202020204" pitchFamily="34" charset="0"/>
              </a:defRPr>
            </a:lvl4pPr>
            <a:lvl5pPr marL="2072302" indent="-230256">
              <a:defRPr>
                <a:solidFill>
                  <a:schemeClr val="tx1"/>
                </a:solidFill>
                <a:latin typeface="맑은 고딕" panose="020B0503020000020004" pitchFamily="34" charset="-127"/>
                <a:cs typeface="Arial" panose="020B0604020202020204" pitchFamily="34" charset="0"/>
              </a:defRPr>
            </a:lvl5pPr>
            <a:lvl6pPr marL="2532814" indent="-2302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cs typeface="Arial" panose="020B0604020202020204" pitchFamily="34" charset="0"/>
              </a:defRPr>
            </a:lvl6pPr>
            <a:lvl7pPr marL="2993326" indent="-2302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cs typeface="Arial" panose="020B0604020202020204" pitchFamily="34" charset="0"/>
              </a:defRPr>
            </a:lvl7pPr>
            <a:lvl8pPr marL="3453838" indent="-2302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cs typeface="Arial" panose="020B0604020202020204" pitchFamily="34" charset="0"/>
              </a:defRPr>
            </a:lvl8pPr>
            <a:lvl9pPr marL="3914349" indent="-2302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cs typeface="Arial" panose="020B0604020202020204" pitchFamily="34" charset="0"/>
              </a:defRPr>
            </a:lvl9pPr>
          </a:lstStyle>
          <a:p>
            <a:fld id="{E7B7C562-A5C3-482E-8190-D08DF4DCCFA5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4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89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80CE9-4BB3-45C6-9D6C-FB2DBA38442D}" type="datetime1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23F0F-0FBD-4F14-9C10-BCE2FA363F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670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2B683-03BD-4BB6-A893-F871CA21C4FF}" type="datetime1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F3D58-7E4F-4B0B-82C1-4B9E73502A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508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C2665-C75E-45F6-B969-D001DCB17287}" type="datetime1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813B4-C4A8-4F21-821B-6DDB46192F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474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92C4D-CFDF-4D23-BD05-2603D1E7AEC9}" type="datetime1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E44C3-8AE7-4BDA-B0E1-4037C0FB99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221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877F2-44E5-4F25-B739-553BD8B6A155}" type="datetime1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13333-F54C-4997-9C95-34AC14FB87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140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07892-A3F7-49AD-872E-009C2B795934}" type="datetime1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4C734-AA54-43BC-9165-8E18A87FD7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612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333E5-638D-4B8B-87BF-55B1D888DD72}" type="datetime1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A55A6-E7BC-4095-9DCE-D04202AC64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211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7060C-C195-4700-95F2-463F0B874D68}" type="datetime1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C71EC-15F6-4D03-AB01-B3F286E10F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633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1947A-5B00-4593-BD3C-4DF91CBCE9D9}" type="datetime1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736FF-5731-482D-9996-749672B468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8609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23B8E-084B-4586-B4B8-4200653A0EF1}" type="datetime1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EB2AA-98C0-48E4-BF25-1E6E6221A8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3516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3EC01-555F-42D7-8C05-0C6845F0A2A3}" type="datetime1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C47E1-BE3C-475B-A34A-73FA0BB995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291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CD5902-60A8-4162-94FE-54C25CB62E09}" type="datetime1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4B208B2-8178-4015-8307-01A34A06C0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90" y="-136525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AD6FF2-F0DA-4E30-9BD7-880D50304AAA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1259632" y="-11133"/>
            <a:ext cx="518477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C00000"/>
                </a:solidFill>
              </a:rPr>
              <a:t>Научные публикации и коммуникации 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Центра 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аэрокосмического и наземного мониторинга объектов и природных ресурсов</a:t>
            </a:r>
            <a:endParaRPr lang="ru-RU" altLang="ru-RU" sz="2800" b="1" dirty="0">
              <a:solidFill>
                <a:srgbClr val="C00000"/>
              </a:solidFill>
            </a:endParaRPr>
          </a:p>
        </p:txBody>
      </p:sp>
      <p:sp>
        <p:nvSpPr>
          <p:cNvPr id="3078" name="TextBox 3"/>
          <p:cNvSpPr txBox="1">
            <a:spLocks noChangeArrowheads="1"/>
          </p:cNvSpPr>
          <p:nvPr/>
        </p:nvSpPr>
        <p:spPr bwMode="auto">
          <a:xfrm>
            <a:off x="0" y="5296495"/>
            <a:ext cx="87849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Заместитель </a:t>
            </a:r>
            <a:r>
              <a:rPr lang="ru-RU" altLang="ru-RU" sz="1800" dirty="0"/>
              <a:t>директора Центра развития публикационной активности и научно-издательской деятельности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 err="1" smtClean="0"/>
              <a:t>д.г.н</a:t>
            </a:r>
            <a:r>
              <a:rPr lang="ru-RU" altLang="ru-RU" sz="1800" dirty="0"/>
              <a:t>., профессор </a:t>
            </a:r>
            <a:r>
              <a:rPr lang="ru-RU" altLang="ru-RU" sz="1800" dirty="0" smtClean="0"/>
              <a:t>В.М. Московкин (содоклад на Ученом Совете НИУ </a:t>
            </a:r>
            <a:r>
              <a:rPr lang="ru-RU" altLang="ru-RU" sz="1800" dirty="0" err="1" smtClean="0"/>
              <a:t>БелГУ</a:t>
            </a:r>
            <a:r>
              <a:rPr lang="ru-RU" altLang="ru-RU" sz="1800" dirty="0" smtClean="0"/>
              <a:t>, 08.04.2019)</a:t>
            </a:r>
            <a:endParaRPr lang="ru-RU" alt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Номер слайда 2"/>
          <p:cNvSpPr txBox="1">
            <a:spLocks/>
          </p:cNvSpPr>
          <p:nvPr/>
        </p:nvSpPr>
        <p:spPr bwMode="auto">
          <a:xfrm>
            <a:off x="6862763" y="6381750"/>
            <a:ext cx="23114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F67723-906B-4B9A-9041-A687C569086B}" type="slidenum">
              <a:rPr kumimoji="0" lang="uk-UA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uk-UA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-1"/>
            <a:ext cx="7884368" cy="54868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auto">
              <a:spcAft>
                <a:spcPts val="0"/>
              </a:spcAft>
              <a:defRPr/>
            </a:pPr>
            <a:r>
              <a:rPr lang="ru-RU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публикаций </a:t>
            </a:r>
            <a:r>
              <a:rPr lang="en-US" sz="1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Scopus, </a:t>
            </a:r>
            <a:r>
              <a:rPr lang="en-US" sz="19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WoS</a:t>
            </a:r>
            <a:r>
              <a:rPr lang="en-US" sz="1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РИНЦ по </a:t>
            </a:r>
            <a:r>
              <a:rPr lang="ru-RU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авторам, </a:t>
            </a:r>
            <a:r>
              <a:rPr lang="ru-RU" sz="1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26.03.2019 </a:t>
            </a:r>
            <a:r>
              <a:rPr lang="ru-RU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117476"/>
              </p:ext>
            </p:extLst>
          </p:nvPr>
        </p:nvGraphicFramePr>
        <p:xfrm>
          <a:off x="-2" y="728093"/>
          <a:ext cx="9144002" cy="536921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059834">
                  <a:extLst>
                    <a:ext uri="{9D8B030D-6E8A-4147-A177-3AD203B41FA5}">
                      <a16:colId xmlns:a16="http://schemas.microsoft.com/office/drawing/2014/main" val="362373947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67355919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662881380"/>
                    </a:ext>
                  </a:extLst>
                </a:gridCol>
                <a:gridCol w="601266">
                  <a:extLst>
                    <a:ext uri="{9D8B030D-6E8A-4147-A177-3AD203B41FA5}">
                      <a16:colId xmlns:a16="http://schemas.microsoft.com/office/drawing/2014/main" val="2477888451"/>
                    </a:ext>
                  </a:extLst>
                </a:gridCol>
                <a:gridCol w="697793">
                  <a:extLst>
                    <a:ext uri="{9D8B030D-6E8A-4147-A177-3AD203B41FA5}">
                      <a16:colId xmlns:a16="http://schemas.microsoft.com/office/drawing/2014/main" val="2487964655"/>
                    </a:ext>
                  </a:extLst>
                </a:gridCol>
                <a:gridCol w="697793">
                  <a:extLst>
                    <a:ext uri="{9D8B030D-6E8A-4147-A177-3AD203B41FA5}">
                      <a16:colId xmlns:a16="http://schemas.microsoft.com/office/drawing/2014/main" val="4010046558"/>
                    </a:ext>
                  </a:extLst>
                </a:gridCol>
                <a:gridCol w="697793">
                  <a:extLst>
                    <a:ext uri="{9D8B030D-6E8A-4147-A177-3AD203B41FA5}">
                      <a16:colId xmlns:a16="http://schemas.microsoft.com/office/drawing/2014/main" val="1473826477"/>
                    </a:ext>
                  </a:extLst>
                </a:gridCol>
                <a:gridCol w="761739">
                  <a:extLst>
                    <a:ext uri="{9D8B030D-6E8A-4147-A177-3AD203B41FA5}">
                      <a16:colId xmlns:a16="http://schemas.microsoft.com/office/drawing/2014/main" val="319851725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932277094"/>
                    </a:ext>
                  </a:extLst>
                </a:gridCol>
                <a:gridCol w="683568">
                  <a:extLst>
                    <a:ext uri="{9D8B030D-6E8A-4147-A177-3AD203B41FA5}">
                      <a16:colId xmlns:a16="http://schemas.microsoft.com/office/drawing/2014/main" val="3549861224"/>
                    </a:ext>
                  </a:extLst>
                </a:gridCol>
              </a:tblGrid>
              <a:tr h="8569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Ф.И.О.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Scopus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WoS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РИНЦ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Scopus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 5 лет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WoS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 5 лет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РИНЦ за 5 лет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Хирша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Scopus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Хирша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WoS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Хирша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РИНЦ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extLst>
                  <a:ext uri="{0D108BD9-81ED-4DB2-BD59-A6C34878D82A}">
                    <a16:rowId xmlns:a16="http://schemas.microsoft.com/office/drawing/2014/main" val="29699446"/>
                  </a:ext>
                </a:extLst>
              </a:tr>
              <a:tr h="4313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Лисецкий</a:t>
                      </a:r>
                      <a:r>
                        <a:rPr lang="ru-RU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Федор Николаевич</a:t>
                      </a:r>
                      <a:endParaRPr lang="ru-RU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264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extLst>
                  <a:ext uri="{0D108BD9-81ED-4DB2-BD59-A6C34878D82A}">
                    <a16:rowId xmlns:a16="http://schemas.microsoft.com/office/drawing/2014/main" val="3880719843"/>
                  </a:ext>
                </a:extLst>
              </a:tr>
              <a:tr h="2156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Маринина Ольга Андреевна</a:t>
                      </a:r>
                      <a:endParaRPr lang="ru-RU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extLst>
                  <a:ext uri="{0D108BD9-81ED-4DB2-BD59-A6C34878D82A}">
                    <a16:rowId xmlns:a16="http://schemas.microsoft.com/office/drawing/2014/main" val="1664141924"/>
                  </a:ext>
                </a:extLst>
              </a:tr>
              <a:tr h="2156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Терехин Эдгар Аркадьевич</a:t>
                      </a:r>
                      <a:endParaRPr lang="ru-RU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extLst>
                  <a:ext uri="{0D108BD9-81ED-4DB2-BD59-A6C34878D82A}">
                    <a16:rowId xmlns:a16="http://schemas.microsoft.com/office/drawing/2014/main" val="1987061050"/>
                  </a:ext>
                </a:extLst>
              </a:tr>
              <a:tr h="4313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Кунгурцев</a:t>
                      </a:r>
                      <a:r>
                        <a:rPr lang="ru-RU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Сергей Анатольевич</a:t>
                      </a:r>
                      <a:endParaRPr lang="ru-RU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extLst>
                  <a:ext uri="{0D108BD9-81ED-4DB2-BD59-A6C34878D82A}">
                    <a16:rowId xmlns:a16="http://schemas.microsoft.com/office/drawing/2014/main" val="2507876504"/>
                  </a:ext>
                </a:extLst>
              </a:tr>
              <a:tr h="2156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Землякова</a:t>
                      </a:r>
                      <a:r>
                        <a:rPr lang="ru-RU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Алла </a:t>
                      </a:r>
                      <a:r>
                        <a:rPr lang="ru-RU" sz="13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Викторона</a:t>
                      </a:r>
                      <a:endParaRPr lang="ru-RU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extLst>
                  <a:ext uri="{0D108BD9-81ED-4DB2-BD59-A6C34878D82A}">
                    <a16:rowId xmlns:a16="http://schemas.microsoft.com/office/drawing/2014/main" val="2320950176"/>
                  </a:ext>
                </a:extLst>
              </a:tr>
              <a:tr h="4313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Родионова Мария Евгеньевна</a:t>
                      </a:r>
                      <a:endParaRPr lang="ru-RU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extLst>
                  <a:ext uri="{0D108BD9-81ED-4DB2-BD59-A6C34878D82A}">
                    <a16:rowId xmlns:a16="http://schemas.microsoft.com/office/drawing/2014/main" val="701380233"/>
                  </a:ext>
                </a:extLst>
              </a:tr>
              <a:tr h="4313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Украинский Павел Александрович</a:t>
                      </a:r>
                      <a:endParaRPr lang="ru-RU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extLst>
                  <a:ext uri="{0D108BD9-81ED-4DB2-BD59-A6C34878D82A}">
                    <a16:rowId xmlns:a16="http://schemas.microsoft.com/office/drawing/2014/main" val="499287840"/>
                  </a:ext>
                </a:extLst>
              </a:tr>
              <a:tr h="2156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Буряк Жанна Аркадьевна</a:t>
                      </a:r>
                      <a:endParaRPr lang="ru-RU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extLst>
                  <a:ext uri="{0D108BD9-81ED-4DB2-BD59-A6C34878D82A}">
                    <a16:rowId xmlns:a16="http://schemas.microsoft.com/office/drawing/2014/main" val="3686150149"/>
                  </a:ext>
                </a:extLst>
              </a:tr>
              <a:tr h="4313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Кунгурцев</a:t>
                      </a:r>
                      <a:r>
                        <a:rPr lang="ru-RU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Максим Сергеевич</a:t>
                      </a:r>
                      <a:endParaRPr lang="ru-RU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extLst>
                  <a:ext uri="{0D108BD9-81ED-4DB2-BD59-A6C34878D82A}">
                    <a16:rowId xmlns:a16="http://schemas.microsoft.com/office/drawing/2014/main" val="1895346162"/>
                  </a:ext>
                </a:extLst>
              </a:tr>
              <a:tr h="4313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Зеленская </a:t>
                      </a:r>
                      <a:r>
                        <a:rPr lang="ru-RU" sz="13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(Воробьева) Евгения </a:t>
                      </a:r>
                      <a:r>
                        <a:rPr lang="ru-RU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Яковлевна</a:t>
                      </a:r>
                      <a:endParaRPr lang="ru-RU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extLst>
                  <a:ext uri="{0D108BD9-81ED-4DB2-BD59-A6C34878D82A}">
                    <a16:rowId xmlns:a16="http://schemas.microsoft.com/office/drawing/2014/main" val="2021660891"/>
                  </a:ext>
                </a:extLst>
              </a:tr>
              <a:tr h="2156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Полетаев Арсений Олегович</a:t>
                      </a:r>
                      <a:endParaRPr lang="ru-RU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extLst>
                  <a:ext uri="{0D108BD9-81ED-4DB2-BD59-A6C34878D82A}">
                    <a16:rowId xmlns:a16="http://schemas.microsoft.com/office/drawing/2014/main" val="534219902"/>
                  </a:ext>
                </a:extLst>
              </a:tr>
              <a:tr h="2156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Всего по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Подразделению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дублирования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552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316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/>
                </a:tc>
                <a:extLst>
                  <a:ext uri="{0D108BD9-81ED-4DB2-BD59-A6C34878D82A}">
                    <a16:rowId xmlns:a16="http://schemas.microsoft.com/office/drawing/2014/main" val="2926115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06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Номер слайда 2"/>
          <p:cNvSpPr txBox="1">
            <a:spLocks/>
          </p:cNvSpPr>
          <p:nvPr/>
        </p:nvSpPr>
        <p:spPr bwMode="auto">
          <a:xfrm>
            <a:off x="6862763" y="6381750"/>
            <a:ext cx="23114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F67723-906B-4B9A-9041-A687C569086B}" type="slidenum">
              <a:rPr kumimoji="0" lang="uk-UA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uk-UA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-1"/>
            <a:ext cx="7884368" cy="54868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auto">
              <a:spcAft>
                <a:spcPts val="0"/>
              </a:spcAft>
              <a:defRPr/>
            </a:pPr>
            <a:r>
              <a:rPr lang="ru-RU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r>
              <a:rPr lang="ru-RU" sz="1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цитирований </a:t>
            </a:r>
            <a:r>
              <a:rPr lang="en-US" sz="1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Scopus, </a:t>
            </a:r>
            <a:r>
              <a:rPr lang="en-US" sz="19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WoS</a:t>
            </a:r>
            <a:r>
              <a:rPr lang="en-US" sz="1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РИНЦ по </a:t>
            </a:r>
            <a:r>
              <a:rPr lang="ru-RU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авторам, </a:t>
            </a:r>
            <a:r>
              <a:rPr lang="ru-RU" sz="1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26.03.2019 </a:t>
            </a:r>
            <a:r>
              <a:rPr lang="ru-RU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67640"/>
              </p:ext>
            </p:extLst>
          </p:nvPr>
        </p:nvGraphicFramePr>
        <p:xfrm>
          <a:off x="0" y="667986"/>
          <a:ext cx="9144002" cy="552002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275856">
                  <a:extLst>
                    <a:ext uri="{9D8B030D-6E8A-4147-A177-3AD203B41FA5}">
                      <a16:colId xmlns:a16="http://schemas.microsoft.com/office/drawing/2014/main" val="272439339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79054526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1552255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86812718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75521995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362020218"/>
                    </a:ext>
                  </a:extLst>
                </a:gridCol>
                <a:gridCol w="1043610">
                  <a:extLst>
                    <a:ext uri="{9D8B030D-6E8A-4147-A177-3AD203B41FA5}">
                      <a16:colId xmlns:a16="http://schemas.microsoft.com/office/drawing/2014/main" val="2472946597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Ф.И.О.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Scopus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WoS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РИНЦ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Scopus 2014-2019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WoS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2014-2019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РИНЦ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2014-2019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extLst>
                  <a:ext uri="{0D108BD9-81ED-4DB2-BD59-A6C34878D82A}">
                    <a16:rowId xmlns:a16="http://schemas.microsoft.com/office/drawing/2014/main" val="486064487"/>
                  </a:ext>
                </a:extLst>
              </a:tr>
              <a:tr h="4504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Лисецкий Федор Николаевич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175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2560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extLst>
                  <a:ext uri="{0D108BD9-81ED-4DB2-BD59-A6C34878D82A}">
                    <a16:rowId xmlns:a16="http://schemas.microsoft.com/office/drawing/2014/main" val="2404911783"/>
                  </a:ext>
                </a:extLst>
              </a:tr>
              <a:tr h="4504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Маринина Ольга Андреевна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extLst>
                  <a:ext uri="{0D108BD9-81ED-4DB2-BD59-A6C34878D82A}">
                    <a16:rowId xmlns:a16="http://schemas.microsoft.com/office/drawing/2014/main" val="3462086228"/>
                  </a:ext>
                </a:extLst>
              </a:tr>
              <a:tr h="223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Терехин Эдгар Аркадьевич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extLst>
                  <a:ext uri="{0D108BD9-81ED-4DB2-BD59-A6C34878D82A}">
                    <a16:rowId xmlns:a16="http://schemas.microsoft.com/office/drawing/2014/main" val="1799650602"/>
                  </a:ext>
                </a:extLst>
              </a:tr>
              <a:tr h="4504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Кунгурцев Сергей Анатольевич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219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extLst>
                  <a:ext uri="{0D108BD9-81ED-4DB2-BD59-A6C34878D82A}">
                    <a16:rowId xmlns:a16="http://schemas.microsoft.com/office/drawing/2014/main" val="2778647360"/>
                  </a:ext>
                </a:extLst>
              </a:tr>
              <a:tr h="223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Землякова Алла Викторона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extLst>
                  <a:ext uri="{0D108BD9-81ED-4DB2-BD59-A6C34878D82A}">
                    <a16:rowId xmlns:a16="http://schemas.microsoft.com/office/drawing/2014/main" val="2814942705"/>
                  </a:ext>
                </a:extLst>
              </a:tr>
              <a:tr h="4504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Родионова Мария Евгеньевна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extLst>
                  <a:ext uri="{0D108BD9-81ED-4DB2-BD59-A6C34878D82A}">
                    <a16:rowId xmlns:a16="http://schemas.microsoft.com/office/drawing/2014/main" val="1858752535"/>
                  </a:ext>
                </a:extLst>
              </a:tr>
              <a:tr h="4504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Украинский Павел Александрович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extLst>
                  <a:ext uri="{0D108BD9-81ED-4DB2-BD59-A6C34878D82A}">
                    <a16:rowId xmlns:a16="http://schemas.microsoft.com/office/drawing/2014/main" val="10671252"/>
                  </a:ext>
                </a:extLst>
              </a:tr>
              <a:tr h="223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Буряк Жанна Аркадьевна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extLst>
                  <a:ext uri="{0D108BD9-81ED-4DB2-BD59-A6C34878D82A}">
                    <a16:rowId xmlns:a16="http://schemas.microsoft.com/office/drawing/2014/main" val="1545167748"/>
                  </a:ext>
                </a:extLst>
              </a:tr>
              <a:tr h="4504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Кунгурцев Максим Сергеевич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extLst>
                  <a:ext uri="{0D108BD9-81ED-4DB2-BD59-A6C34878D82A}">
                    <a16:rowId xmlns:a16="http://schemas.microsoft.com/office/drawing/2014/main" val="1317187736"/>
                  </a:ext>
                </a:extLst>
              </a:tr>
              <a:tr h="4504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Зеленская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(Воробьева) Евгения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Яковлевна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extLst>
                  <a:ext uri="{0D108BD9-81ED-4DB2-BD59-A6C34878D82A}">
                    <a16:rowId xmlns:a16="http://schemas.microsoft.com/office/drawing/2014/main" val="4077865145"/>
                  </a:ext>
                </a:extLst>
              </a:tr>
              <a:tr h="4504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Полетаев Арсений Олегович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extLst>
                  <a:ext uri="{0D108BD9-81ED-4DB2-BD59-A6C34878D82A}">
                    <a16:rowId xmlns:a16="http://schemas.microsoft.com/office/drawing/2014/main" val="3185269578"/>
                  </a:ext>
                </a:extLst>
              </a:tr>
              <a:tr h="223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Всего по </a:t>
                      </a: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Подразделению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без</a:t>
                      </a:r>
                      <a:r>
                        <a:rPr lang="ru-RU" sz="14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дублирования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187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2479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295" marR="52295" marT="0" marB="0" anchor="ctr"/>
                </a:tc>
                <a:extLst>
                  <a:ext uri="{0D108BD9-81ED-4DB2-BD59-A6C34878D82A}">
                    <a16:rowId xmlns:a16="http://schemas.microsoft.com/office/drawing/2014/main" val="2257693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65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148643"/>
              </p:ext>
            </p:extLst>
          </p:nvPr>
        </p:nvGraphicFramePr>
        <p:xfrm>
          <a:off x="0" y="4509120"/>
          <a:ext cx="9144000" cy="1795710"/>
        </p:xfrm>
        <a:graphic>
          <a:graphicData uri="http://schemas.openxmlformats.org/drawingml/2006/table">
            <a:tbl>
              <a:tblPr firstRow="1" bandRow="1">
                <a:effectLst/>
                <a:tableStyleId>{68D230F3-CF80-4859-8CE7-A43EE81993B5}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95710">
                <a:tc>
                  <a:txBody>
                    <a:bodyPr/>
                    <a:lstStyle/>
                    <a:p>
                      <a:pPr marL="0" lvl="1" indent="0" algn="ctr">
                        <a:spcBef>
                          <a:spcPts val="60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lang="ru-RU" sz="25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Всего с 2012 у подразделения без дублирования имеется:</a:t>
                      </a:r>
                    </a:p>
                    <a:p>
                      <a:pPr marL="1257300" lvl="3" indent="-342900" algn="just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ru-RU" sz="2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65</a:t>
                      </a:r>
                      <a:r>
                        <a:rPr lang="ru-RU" sz="25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публикаций,</a:t>
                      </a:r>
                      <a:r>
                        <a:rPr lang="ru-RU" sz="25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индексируемых в </a:t>
                      </a:r>
                      <a:r>
                        <a:rPr lang="en-US" sz="25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Scopus </a:t>
                      </a:r>
                      <a:r>
                        <a:rPr lang="ru-RU" sz="25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</a:t>
                      </a:r>
                    </a:p>
                    <a:p>
                      <a:pPr marL="1257300" lvl="3" indent="-342900" algn="just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ru-RU" sz="25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394</a:t>
                      </a:r>
                      <a:r>
                        <a:rPr lang="ru-RU" sz="25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публикаций, индексируемых в РИНЦ</a:t>
                      </a:r>
                      <a:endParaRPr lang="ru-RU" sz="2500" b="0" kern="1200" dirty="0" smtClean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80000" marR="36001" marT="45726" marB="45726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0461882"/>
              </p:ext>
            </p:extLst>
          </p:nvPr>
        </p:nvGraphicFramePr>
        <p:xfrm>
          <a:off x="-32864" y="548680"/>
          <a:ext cx="917686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2979" name="Прямоугольник 51"/>
          <p:cNvSpPr>
            <a:spLocks noChangeArrowheads="1"/>
          </p:cNvSpPr>
          <p:nvPr/>
        </p:nvSpPr>
        <p:spPr bwMode="auto">
          <a:xfrm>
            <a:off x="-70270" y="31459"/>
            <a:ext cx="78561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34" charset="-127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34" charset="-127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34" charset="-127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34" charset="-127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34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34" charset="-127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</a:rPr>
              <a:t>Количество публикаций Подразделения в </a:t>
            </a: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период</a:t>
            </a:r>
          </a:p>
          <a:p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2012-2019 гг., 26.03.2019</a:t>
            </a:r>
            <a:endParaRPr lang="ru-RU" altLang="ru-RU" sz="16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0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Номер слайда 2"/>
          <p:cNvSpPr txBox="1">
            <a:spLocks/>
          </p:cNvSpPr>
          <p:nvPr/>
        </p:nvSpPr>
        <p:spPr bwMode="auto">
          <a:xfrm>
            <a:off x="6862763" y="6381750"/>
            <a:ext cx="23114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F67723-906B-4B9A-9041-A687C569086B}" type="slidenum">
              <a:rPr kumimoji="0" lang="uk-UA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uk-UA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-1"/>
            <a:ext cx="7884368" cy="81700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auto">
              <a:spcAft>
                <a:spcPts val="0"/>
              </a:spcAft>
              <a:defRPr/>
            </a:pPr>
            <a:r>
              <a:rPr lang="ru-RU" sz="1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ResearchGate</a:t>
            </a:r>
            <a:r>
              <a:rPr lang="ru-RU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профили сотрудников Центра аэрокосмического и наземного мониторинга объектов и природных ресурсов, 29.03.2019 г.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055980"/>
              </p:ext>
            </p:extLst>
          </p:nvPr>
        </p:nvGraphicFramePr>
        <p:xfrm>
          <a:off x="0" y="817001"/>
          <a:ext cx="9144000" cy="510698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619672">
                  <a:extLst>
                    <a:ext uri="{9D8B030D-6E8A-4147-A177-3AD203B41FA5}">
                      <a16:colId xmlns:a16="http://schemas.microsoft.com/office/drawing/2014/main" val="38974053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44668167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64776955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33155276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44538541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63840608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57899009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57346978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99323241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64524816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53365603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073682321"/>
                    </a:ext>
                  </a:extLst>
                </a:gridCol>
                <a:gridCol w="755576">
                  <a:extLst>
                    <a:ext uri="{9D8B030D-6E8A-4147-A177-3AD203B41FA5}">
                      <a16:colId xmlns:a16="http://schemas.microsoft.com/office/drawing/2014/main" val="457361225"/>
                    </a:ext>
                  </a:extLst>
                </a:gridCol>
              </a:tblGrid>
              <a:tr h="6677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Ф.И.О.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RG Score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Research Interest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Items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Reads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</a:t>
                      </a: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mendation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Cita-tion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</a:t>
                      </a: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tions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Answers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Follo</a:t>
                      </a: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wing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Follo</a:t>
                      </a: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wers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RG </a:t>
                      </a:r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Score≥P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extLst>
                  <a:ext uri="{0D108BD9-81ED-4DB2-BD59-A6C34878D82A}">
                    <a16:rowId xmlns:a16="http://schemas.microsoft.com/office/drawing/2014/main" val="3660689107"/>
                  </a:ext>
                </a:extLst>
              </a:tr>
              <a:tr h="417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Лисецкий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Ф.Н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,9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278,8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5764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331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extLst>
                  <a:ext uri="{0D108BD9-81ED-4DB2-BD59-A6C34878D82A}">
                    <a16:rowId xmlns:a16="http://schemas.microsoft.com/office/drawing/2014/main" val="1415043411"/>
                  </a:ext>
                </a:extLst>
              </a:tr>
              <a:tr h="417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Терехин Э.А.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8,57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2418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extLst>
                  <a:ext uri="{0D108BD9-81ED-4DB2-BD59-A6C34878D82A}">
                    <a16:rowId xmlns:a16="http://schemas.microsoft.com/office/drawing/2014/main" val="3007796413"/>
                  </a:ext>
                </a:extLst>
              </a:tr>
              <a:tr h="2085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Буряк Ж.А.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4,88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512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extLst>
                  <a:ext uri="{0D108BD9-81ED-4DB2-BD59-A6C34878D82A}">
                    <a16:rowId xmlns:a16="http://schemas.microsoft.com/office/drawing/2014/main" val="726717929"/>
                  </a:ext>
                </a:extLst>
              </a:tr>
              <a:tr h="417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Родионова М.Е.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4,86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301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extLst>
                  <a:ext uri="{0D108BD9-81ED-4DB2-BD59-A6C34878D82A}">
                    <a16:rowId xmlns:a16="http://schemas.microsoft.com/office/drawing/2014/main" val="4248902248"/>
                  </a:ext>
                </a:extLst>
              </a:tr>
              <a:tr h="417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Маринина О.А.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3,66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25,4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403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extLst>
                  <a:ext uri="{0D108BD9-81ED-4DB2-BD59-A6C34878D82A}">
                    <a16:rowId xmlns:a16="http://schemas.microsoft.com/office/drawing/2014/main" val="4236182288"/>
                  </a:ext>
                </a:extLst>
              </a:tr>
              <a:tr h="417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Украинский П.А.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2,43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3072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extLst>
                  <a:ext uri="{0D108BD9-81ED-4DB2-BD59-A6C34878D82A}">
                    <a16:rowId xmlns:a16="http://schemas.microsoft.com/office/drawing/2014/main" val="3848876437"/>
                  </a:ext>
                </a:extLst>
              </a:tr>
              <a:tr h="417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Зеленская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(Воробьева) Е.Я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1,97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11,5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217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7,5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extLst>
                  <a:ext uri="{0D108BD9-81ED-4DB2-BD59-A6C34878D82A}">
                    <a16:rowId xmlns:a16="http://schemas.microsoft.com/office/drawing/2014/main" val="4262441906"/>
                  </a:ext>
                </a:extLst>
              </a:tr>
              <a:tr h="417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Землякова А.В.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1,95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extLst>
                  <a:ext uri="{0D108BD9-81ED-4DB2-BD59-A6C34878D82A}">
                    <a16:rowId xmlns:a16="http://schemas.microsoft.com/office/drawing/2014/main" val="817185424"/>
                  </a:ext>
                </a:extLst>
              </a:tr>
              <a:tr h="417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Кунгурцев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С.А.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extLst>
                  <a:ext uri="{0D108BD9-81ED-4DB2-BD59-A6C34878D82A}">
                    <a16:rowId xmlns:a16="http://schemas.microsoft.com/office/drawing/2014/main" val="3145569560"/>
                  </a:ext>
                </a:extLst>
              </a:tr>
              <a:tr h="417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Полетаев А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extLst>
                  <a:ext uri="{0D108BD9-81ED-4DB2-BD59-A6C34878D82A}">
                    <a16:rowId xmlns:a16="http://schemas.microsoft.com/office/drawing/2014/main" val="2786999541"/>
                  </a:ext>
                </a:extLst>
              </a:tr>
              <a:tr h="417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Кунгурцев М.С.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90" marR="54690" marT="0" marB="0" anchor="ctr"/>
                </a:tc>
                <a:extLst>
                  <a:ext uri="{0D108BD9-81ED-4DB2-BD59-A6C34878D82A}">
                    <a16:rowId xmlns:a16="http://schemas.microsoft.com/office/drawing/2014/main" val="1483483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8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Номер слайда 2"/>
          <p:cNvSpPr txBox="1">
            <a:spLocks/>
          </p:cNvSpPr>
          <p:nvPr/>
        </p:nvSpPr>
        <p:spPr bwMode="auto">
          <a:xfrm>
            <a:off x="6862763" y="6381750"/>
            <a:ext cx="23114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F67723-906B-4B9A-9041-A687C569086B}" type="slidenum">
              <a:rPr kumimoji="0" lang="uk-UA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uk-UA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-1"/>
            <a:ext cx="7884368" cy="81700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auto">
              <a:spcAft>
                <a:spcPts val="0"/>
              </a:spcAft>
              <a:defRPr/>
            </a:pPr>
            <a:r>
              <a:rPr lang="ru-RU" sz="1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</a:t>
            </a:r>
            <a:r>
              <a:rPr lang="ru-RU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ru-RU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профили сотрудников Центра аэрокосмического и наземного мониторинга объектов и природных ресурсов, 29.03.2019 г.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496252"/>
              </p:ext>
            </p:extLst>
          </p:nvPr>
        </p:nvGraphicFramePr>
        <p:xfrm>
          <a:off x="0" y="847461"/>
          <a:ext cx="9143999" cy="564385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195736">
                  <a:extLst>
                    <a:ext uri="{9D8B030D-6E8A-4147-A177-3AD203B41FA5}">
                      <a16:colId xmlns:a16="http://schemas.microsoft.com/office/drawing/2014/main" val="1235688855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50575728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57947219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193409918"/>
                    </a:ext>
                  </a:extLst>
                </a:gridCol>
                <a:gridCol w="2627783">
                  <a:extLst>
                    <a:ext uri="{9D8B030D-6E8A-4147-A177-3AD203B41FA5}">
                      <a16:colId xmlns:a16="http://schemas.microsoft.com/office/drawing/2014/main" val="1938522572"/>
                    </a:ext>
                  </a:extLst>
                </a:gridCol>
              </a:tblGrid>
              <a:tr h="3797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Ф.И.О.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Общее число публикаций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Общее число цитирований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 Хирша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Примечания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extLst>
                  <a:ext uri="{0D108BD9-81ED-4DB2-BD59-A6C34878D82A}">
                    <a16:rowId xmlns:a16="http://schemas.microsoft.com/office/drawing/2014/main" val="2643418927"/>
                  </a:ext>
                </a:extLst>
              </a:tr>
              <a:tr h="391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Лисецкий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Ф.Н.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2133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extLst>
                  <a:ext uri="{0D108BD9-81ED-4DB2-BD59-A6C34878D82A}">
                    <a16:rowId xmlns:a16="http://schemas.microsoft.com/office/drawing/2014/main" val="460295182"/>
                  </a:ext>
                </a:extLst>
              </a:tr>
              <a:tr h="391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Буряк Ж.А.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Нужно писать в скобках фамилию на английском языке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extLst>
                  <a:ext uri="{0D108BD9-81ED-4DB2-BD59-A6C34878D82A}">
                    <a16:rowId xmlns:a16="http://schemas.microsoft.com/office/drawing/2014/main" val="1234345633"/>
                  </a:ext>
                </a:extLst>
              </a:tr>
              <a:tr h="391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Терехин Э.А.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Нужно писать в скобках фамилию на английском языке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extLst>
                  <a:ext uri="{0D108BD9-81ED-4DB2-BD59-A6C34878D82A}">
                    <a16:rowId xmlns:a16="http://schemas.microsoft.com/office/drawing/2014/main" val="3677274327"/>
                  </a:ext>
                </a:extLst>
              </a:tr>
              <a:tr h="391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Маринина О.А.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Нужно писать в скобках фамилию на английском языке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extLst>
                  <a:ext uri="{0D108BD9-81ED-4DB2-BD59-A6C34878D82A}">
                    <a16:rowId xmlns:a16="http://schemas.microsoft.com/office/drawing/2014/main" val="2528806526"/>
                  </a:ext>
                </a:extLst>
              </a:tr>
              <a:tr h="5874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Украинский П.А.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Нужно писать в скобках фамилию на английском языке. 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extLst>
                  <a:ext uri="{0D108BD9-81ED-4DB2-BD59-A6C34878D82A}">
                    <a16:rowId xmlns:a16="http://schemas.microsoft.com/office/drawing/2014/main" val="3373090696"/>
                  </a:ext>
                </a:extLst>
              </a:tr>
              <a:tr h="391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Землякова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А.В.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extLst>
                  <a:ext uri="{0D108BD9-81ED-4DB2-BD59-A6C34878D82A}">
                    <a16:rowId xmlns:a16="http://schemas.microsoft.com/office/drawing/2014/main" val="2721458621"/>
                  </a:ext>
                </a:extLst>
              </a:tr>
              <a:tr h="391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Зеленская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(Воробьева) Е.Я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Нужно писать в скобках фамилию на английском языке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extLst>
                  <a:ext uri="{0D108BD9-81ED-4DB2-BD59-A6C34878D82A}">
                    <a16:rowId xmlns:a16="http://schemas.microsoft.com/office/drawing/2014/main" val="2273341389"/>
                  </a:ext>
                </a:extLst>
              </a:tr>
              <a:tr h="391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Полетаев А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Нужно писать в скобках фамилию на английском языке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extLst>
                  <a:ext uri="{0D108BD9-81ED-4DB2-BD59-A6C34878D82A}">
                    <a16:rowId xmlns:a16="http://schemas.microsoft.com/office/drawing/2014/main" val="374113022"/>
                  </a:ext>
                </a:extLst>
              </a:tr>
              <a:tr h="391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Родионова М.Е.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extLst>
                  <a:ext uri="{0D108BD9-81ED-4DB2-BD59-A6C34878D82A}">
                    <a16:rowId xmlns:a16="http://schemas.microsoft.com/office/drawing/2014/main" val="464325917"/>
                  </a:ext>
                </a:extLst>
              </a:tr>
              <a:tr h="391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Кунгурцев С.А.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extLst>
                  <a:ext uri="{0D108BD9-81ED-4DB2-BD59-A6C34878D82A}">
                    <a16:rowId xmlns:a16="http://schemas.microsoft.com/office/drawing/2014/main" val="1710518380"/>
                  </a:ext>
                </a:extLst>
              </a:tr>
              <a:tr h="391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Кунгурцев М.С.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67" marR="52867" marT="0" marB="0" anchor="ctr"/>
                </a:tc>
                <a:extLst>
                  <a:ext uri="{0D108BD9-81ED-4DB2-BD59-A6C34878D82A}">
                    <a16:rowId xmlns:a16="http://schemas.microsoft.com/office/drawing/2014/main" val="441196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39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Номер слайда 2"/>
          <p:cNvSpPr txBox="1">
            <a:spLocks/>
          </p:cNvSpPr>
          <p:nvPr/>
        </p:nvSpPr>
        <p:spPr bwMode="auto">
          <a:xfrm>
            <a:off x="6862763" y="6381750"/>
            <a:ext cx="23114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F67723-906B-4B9A-9041-A687C569086B}" type="slidenum">
              <a:rPr kumimoji="0" lang="uk-UA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uk-UA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-1"/>
            <a:ext cx="8100392" cy="112474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auto">
              <a:spcAft>
                <a:spcPts val="0"/>
              </a:spcAft>
              <a:defRPr/>
            </a:pPr>
            <a:r>
              <a:rPr lang="ru-RU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Сравнительная таблица публикационных профилей сотрудников Центра аэрокосмического и наземного мониторинга объектов и природных ресурсов базах данных </a:t>
            </a:r>
            <a:r>
              <a:rPr lang="ru-RU" sz="1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Scopus,Web</a:t>
            </a:r>
            <a:r>
              <a:rPr lang="ru-RU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Science,Google</a:t>
            </a:r>
            <a:r>
              <a:rPr lang="ru-RU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</a:t>
            </a:r>
            <a:r>
              <a:rPr lang="ru-RU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ResearchGate</a:t>
            </a:r>
            <a:r>
              <a:rPr lang="ru-RU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РИНЦ, 29.03.2019 г.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163481"/>
              </p:ext>
            </p:extLst>
          </p:nvPr>
        </p:nvGraphicFramePr>
        <p:xfrm>
          <a:off x="0" y="1286462"/>
          <a:ext cx="9144001" cy="487884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403648">
                  <a:extLst>
                    <a:ext uri="{9D8B030D-6E8A-4147-A177-3AD203B41FA5}">
                      <a16:colId xmlns:a16="http://schemas.microsoft.com/office/drawing/2014/main" val="52378638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27651398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69530366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84971586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48625491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70739637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401086406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20603904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708183458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65329502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83739016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1877156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79646294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08259992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833947685"/>
                    </a:ext>
                  </a:extLst>
                </a:gridCol>
                <a:gridCol w="395537">
                  <a:extLst>
                    <a:ext uri="{9D8B030D-6E8A-4147-A177-3AD203B41FA5}">
                      <a16:colId xmlns:a16="http://schemas.microsoft.com/office/drawing/2014/main" val="1544486393"/>
                    </a:ext>
                  </a:extLst>
                </a:gridCol>
              </a:tblGrid>
              <a:tr h="20328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Ф.И.О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Scopus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 of Science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Google Scholar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ResearchGate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РИНЦ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003076"/>
                  </a:ext>
                </a:extLst>
              </a:tr>
              <a:tr h="203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Publ.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Cites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Publ.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Cites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Publ.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Cites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Publ.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Cites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Publ.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Cites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extLst>
                  <a:ext uri="{0D108BD9-81ED-4DB2-BD59-A6C34878D82A}">
                    <a16:rowId xmlns:a16="http://schemas.microsoft.com/office/drawing/2014/main" val="4128322373"/>
                  </a:ext>
                </a:extLst>
              </a:tr>
              <a:tr h="406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Лисецкий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Ф.Н.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392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2133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331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264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extLst>
                  <a:ext uri="{0D108BD9-81ED-4DB2-BD59-A6C34878D82A}">
                    <a16:rowId xmlns:a16="http://schemas.microsoft.com/office/drawing/2014/main" val="1483180772"/>
                  </a:ext>
                </a:extLst>
              </a:tr>
              <a:tr h="406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Маринина О.А.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extLst>
                  <a:ext uri="{0D108BD9-81ED-4DB2-BD59-A6C34878D82A}">
                    <a16:rowId xmlns:a16="http://schemas.microsoft.com/office/drawing/2014/main" val="1154278019"/>
                  </a:ext>
                </a:extLst>
              </a:tr>
              <a:tr h="406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Терехин Э.А.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extLst>
                  <a:ext uri="{0D108BD9-81ED-4DB2-BD59-A6C34878D82A}">
                    <a16:rowId xmlns:a16="http://schemas.microsoft.com/office/drawing/2014/main" val="2117344598"/>
                  </a:ext>
                </a:extLst>
              </a:tr>
              <a:tr h="406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Землякова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А.В.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extLst>
                  <a:ext uri="{0D108BD9-81ED-4DB2-BD59-A6C34878D82A}">
                    <a16:rowId xmlns:a16="http://schemas.microsoft.com/office/drawing/2014/main" val="4163494809"/>
                  </a:ext>
                </a:extLst>
              </a:tr>
              <a:tr h="406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Буряк Ж.А.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extLst>
                  <a:ext uri="{0D108BD9-81ED-4DB2-BD59-A6C34878D82A}">
                    <a16:rowId xmlns:a16="http://schemas.microsoft.com/office/drawing/2014/main" val="4050749455"/>
                  </a:ext>
                </a:extLst>
              </a:tr>
              <a:tr h="406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Украинский П.А.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extLst>
                  <a:ext uri="{0D108BD9-81ED-4DB2-BD59-A6C34878D82A}">
                    <a16:rowId xmlns:a16="http://schemas.microsoft.com/office/drawing/2014/main" val="2279923531"/>
                  </a:ext>
                </a:extLst>
              </a:tr>
              <a:tr h="406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Родионова М.Е.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extLst>
                  <a:ext uri="{0D108BD9-81ED-4DB2-BD59-A6C34878D82A}">
                    <a16:rowId xmlns:a16="http://schemas.microsoft.com/office/drawing/2014/main" val="3145314725"/>
                  </a:ext>
                </a:extLst>
              </a:tr>
              <a:tr h="406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Кунгурцев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М.С.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extLst>
                  <a:ext uri="{0D108BD9-81ED-4DB2-BD59-A6C34878D82A}">
                    <a16:rowId xmlns:a16="http://schemas.microsoft.com/office/drawing/2014/main" val="1133241034"/>
                  </a:ext>
                </a:extLst>
              </a:tr>
              <a:tr h="406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Зеленская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(Воробьева) Е.Я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extLst>
                  <a:ext uri="{0D108BD9-81ED-4DB2-BD59-A6C34878D82A}">
                    <a16:rowId xmlns:a16="http://schemas.microsoft.com/office/drawing/2014/main" val="2248643360"/>
                  </a:ext>
                </a:extLst>
              </a:tr>
              <a:tr h="406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Кунгурцев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С.А.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219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extLst>
                  <a:ext uri="{0D108BD9-81ED-4DB2-BD59-A6C34878D82A}">
                    <a16:rowId xmlns:a16="http://schemas.microsoft.com/office/drawing/2014/main" val="2395736578"/>
                  </a:ext>
                </a:extLst>
              </a:tr>
              <a:tr h="406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Полетаев А.О.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3" marR="56643" marT="0" marB="0" anchor="ctr"/>
                </a:tc>
                <a:extLst>
                  <a:ext uri="{0D108BD9-81ED-4DB2-BD59-A6C34878D82A}">
                    <a16:rowId xmlns:a16="http://schemas.microsoft.com/office/drawing/2014/main" val="2924208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573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73384E-7AE4-4894-A798-B369B3D25AAF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21509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3765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РЕКТОРА МОН 05-060720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РЕКТОРА МОН 05-06072013</Template>
  <TotalTime>7946</TotalTime>
  <Words>1019</Words>
  <Application>Microsoft Office PowerPoint</Application>
  <PresentationFormat>Экран (4:3)</PresentationFormat>
  <Paragraphs>661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ПРЕЗЕНТАЦИЯ РЕКТОРА МОН 05-06072013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ФГАОУ ВПО  «Белгородский государственный национальный исследовательский университет» по повышению конкурентоспособности среди ведущих мировых научно-образовательных центров  на 2013-2017 годы</dc:title>
  <dc:creator>SandyBridge</dc:creator>
  <cp:lastModifiedBy>Админ</cp:lastModifiedBy>
  <cp:revision>793</cp:revision>
  <cp:lastPrinted>2018-12-25T09:13:31Z</cp:lastPrinted>
  <dcterms:created xsi:type="dcterms:W3CDTF">2013-07-01T17:50:51Z</dcterms:created>
  <dcterms:modified xsi:type="dcterms:W3CDTF">2019-12-25T13:10:55Z</dcterms:modified>
</cp:coreProperties>
</file>