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6" r:id="rId2"/>
    <p:sldId id="259" r:id="rId3"/>
    <p:sldId id="284" r:id="rId4"/>
    <p:sldId id="275" r:id="rId5"/>
    <p:sldId id="283" r:id="rId6"/>
    <p:sldId id="279" r:id="rId7"/>
    <p:sldId id="282" r:id="rId8"/>
    <p:sldId id="285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3121B-40CF-4539-8BA4-FF7E7F2475D6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596C4-41EB-4BEE-85A6-E3E123C08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524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0B2249-4CF3-4F86-BFF1-9C0335E6794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3D6CEA-AEE0-4B0B-9BAF-71302E5FE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2249-4CF3-4F86-BFF1-9C0335E6794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6CEA-AEE0-4B0B-9BAF-71302E5FE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2249-4CF3-4F86-BFF1-9C0335E6794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6CEA-AEE0-4B0B-9BAF-71302E5FE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2249-4CF3-4F86-BFF1-9C0335E6794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6CEA-AEE0-4B0B-9BAF-71302E5FEE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2249-4CF3-4F86-BFF1-9C0335E6794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6CEA-AEE0-4B0B-9BAF-71302E5FEE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2249-4CF3-4F86-BFF1-9C0335E6794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6CEA-AEE0-4B0B-9BAF-71302E5FEE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2249-4CF3-4F86-BFF1-9C0335E6794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6CEA-AEE0-4B0B-9BAF-71302E5FE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2249-4CF3-4F86-BFF1-9C0335E6794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6CEA-AEE0-4B0B-9BAF-71302E5FEE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2249-4CF3-4F86-BFF1-9C0335E6794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6CEA-AEE0-4B0B-9BAF-71302E5FE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D0B2249-4CF3-4F86-BFF1-9C0335E6794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6CEA-AEE0-4B0B-9BAF-71302E5FE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0B2249-4CF3-4F86-BFF1-9C0335E6794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3D6CEA-AEE0-4B0B-9BAF-71302E5FEE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0B2249-4CF3-4F86-BFF1-9C0335E6794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3D6CEA-AEE0-4B0B-9BAF-71302E5FE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332656"/>
            <a:ext cx="756084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Тесты на логико-математическое мышление, состоящие из историко-математических </a:t>
            </a:r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задач</a:t>
            </a:r>
            <a:endParaRPr lang="en-US" sz="4000" b="1" dirty="0" smtClean="0">
              <a:solidFill>
                <a:schemeClr val="bg1">
                  <a:lumMod val="95000"/>
                </a:schemeClr>
              </a:solidFill>
              <a:latin typeface="Arial Narrow" pitchFamily="34" charset="0"/>
            </a:endParaRPr>
          </a:p>
          <a:p>
            <a:pPr algn="ctr"/>
            <a:endParaRPr lang="en-US" sz="2500" b="1" dirty="0">
              <a:solidFill>
                <a:srgbClr val="00B0F0"/>
              </a:solidFill>
              <a:latin typeface="Arial Narrow" pitchFamily="34" charset="0"/>
            </a:endParaRPr>
          </a:p>
          <a:p>
            <a:pPr algn="ctr"/>
            <a:r>
              <a:rPr lang="ru-RU" sz="2500" b="1" dirty="0" smtClean="0">
                <a:solidFill>
                  <a:srgbClr val="00B0F0"/>
                </a:solidFill>
                <a:latin typeface="Arial Narrow" pitchFamily="34" charset="0"/>
              </a:rPr>
              <a:t>Международный волонтерский проект по оценке уровня логико-математического мышления студентов</a:t>
            </a:r>
          </a:p>
          <a:p>
            <a:pPr algn="ctr"/>
            <a:endParaRPr lang="ru-RU" sz="2500" b="1" dirty="0" smtClean="0">
              <a:solidFill>
                <a:srgbClr val="00B0F0"/>
              </a:solidFill>
              <a:latin typeface="Arial Narrow" pitchFamily="34" charset="0"/>
            </a:endParaRPr>
          </a:p>
          <a:p>
            <a:pPr algn="ctr"/>
            <a:r>
              <a:rPr lang="ru-RU" sz="2500" b="1" smtClean="0">
                <a:solidFill>
                  <a:srgbClr val="00B0F0"/>
                </a:solidFill>
                <a:latin typeface="Arial Narrow" pitchFamily="34" charset="0"/>
              </a:rPr>
              <a:t>0</a:t>
            </a:r>
            <a:r>
              <a:rPr lang="en-US" sz="2500" b="1" smtClean="0">
                <a:solidFill>
                  <a:srgbClr val="00B0F0"/>
                </a:solidFill>
                <a:latin typeface="Arial Narrow" pitchFamily="34" charset="0"/>
              </a:rPr>
              <a:t>8</a:t>
            </a:r>
            <a:r>
              <a:rPr lang="ru-RU" sz="2500" b="1" dirty="0" smtClean="0">
                <a:solidFill>
                  <a:srgbClr val="00B0F0"/>
                </a:solidFill>
                <a:latin typeface="Arial Narrow" pitchFamily="34" charset="0"/>
              </a:rPr>
              <a:t>.04.2016 </a:t>
            </a:r>
            <a:r>
              <a:rPr lang="ru-RU" sz="2500" b="1" dirty="0" smtClean="0">
                <a:solidFill>
                  <a:srgbClr val="00B0F0"/>
                </a:solidFill>
                <a:latin typeface="Arial Narrow" pitchFamily="34" charset="0"/>
              </a:rPr>
              <a:t>г</a:t>
            </a:r>
            <a:r>
              <a:rPr lang="en-US" sz="2500" b="1" dirty="0" smtClean="0">
                <a:solidFill>
                  <a:srgbClr val="00B0F0"/>
                </a:solidFill>
                <a:latin typeface="Arial Narrow" pitchFamily="34" charset="0"/>
              </a:rPr>
              <a:t>. </a:t>
            </a:r>
            <a:r>
              <a:rPr lang="ru-RU" sz="2500" b="1" dirty="0" smtClean="0">
                <a:solidFill>
                  <a:srgbClr val="00B0F0"/>
                </a:solidFill>
                <a:latin typeface="Arial Narrow" pitchFamily="34" charset="0"/>
              </a:rPr>
              <a:t>Неделя науки</a:t>
            </a:r>
            <a:r>
              <a:rPr lang="en-US" sz="2500" b="1" dirty="0" smtClean="0">
                <a:solidFill>
                  <a:srgbClr val="00B0F0"/>
                </a:solidFill>
                <a:latin typeface="Arial Narrow" pitchFamily="34" charset="0"/>
              </a:rPr>
              <a:t>. </a:t>
            </a:r>
            <a:r>
              <a:rPr lang="ru-RU" sz="2500" b="1" dirty="0" smtClean="0">
                <a:solidFill>
                  <a:srgbClr val="00B0F0"/>
                </a:solidFill>
                <a:latin typeface="Arial Narrow" pitchFamily="34" charset="0"/>
              </a:rPr>
              <a:t>Белгородский  государственный национальный исследовательский  университет</a:t>
            </a:r>
            <a:r>
              <a:rPr lang="en-US" sz="2500" b="1" dirty="0" smtClean="0">
                <a:solidFill>
                  <a:srgbClr val="00B0F0"/>
                </a:solidFill>
                <a:latin typeface="Arial Narrow" pitchFamily="34" charset="0"/>
              </a:rPr>
              <a:t>. </a:t>
            </a:r>
            <a:r>
              <a:rPr lang="ru-RU" sz="2500" b="1" dirty="0" err="1" smtClean="0">
                <a:solidFill>
                  <a:srgbClr val="00B0F0"/>
                </a:solidFill>
                <a:latin typeface="Arial Narrow" pitchFamily="34" charset="0"/>
              </a:rPr>
              <a:t>Ауд</a:t>
            </a:r>
            <a:r>
              <a:rPr lang="en-US" sz="2500" b="1" dirty="0" smtClean="0">
                <a:solidFill>
                  <a:srgbClr val="00B0F0"/>
                </a:solidFill>
                <a:latin typeface="Arial Narrow" pitchFamily="34" charset="0"/>
              </a:rPr>
              <a:t>. 3-8, 10.15 – 11.50.</a:t>
            </a:r>
            <a:endParaRPr lang="ru-RU" sz="2500" b="1" dirty="0" smtClean="0">
              <a:solidFill>
                <a:srgbClr val="00B0F0"/>
              </a:solidFill>
              <a:latin typeface="Arial Narrow" pitchFamily="34" charset="0"/>
            </a:endParaRPr>
          </a:p>
          <a:p>
            <a:pPr algn="ctr"/>
            <a:endParaRPr lang="en-US" sz="2500" b="1" dirty="0" smtClean="0">
              <a:solidFill>
                <a:srgbClr val="00B0F0"/>
              </a:solidFill>
              <a:latin typeface="Arial Narrow" pitchFamily="34" charset="0"/>
            </a:endParaRPr>
          </a:p>
          <a:p>
            <a:pPr algn="ctr"/>
            <a:endParaRPr lang="en-US" sz="4000" b="1" dirty="0">
              <a:solidFill>
                <a:schemeClr val="bg1">
                  <a:lumMod val="95000"/>
                </a:schemeClr>
              </a:solidFill>
              <a:latin typeface="Arial Narrow" pitchFamily="34" charset="0"/>
            </a:endParaRPr>
          </a:p>
          <a:p>
            <a:pPr algn="ctr"/>
            <a:endParaRPr lang="en-US" sz="4000" b="1" dirty="0" smtClean="0">
              <a:solidFill>
                <a:schemeClr val="bg1">
                  <a:lumMod val="95000"/>
                </a:schemeClr>
              </a:solidFill>
              <a:latin typeface="Arial Narrow" pitchFamily="34" charset="0"/>
            </a:endParaRPr>
          </a:p>
          <a:p>
            <a:pPr algn="ctr"/>
            <a:endParaRPr lang="ru-RU" sz="4000" b="1" dirty="0">
              <a:solidFill>
                <a:schemeClr val="bg1">
                  <a:lumMod val="9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5373216"/>
            <a:ext cx="8820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FFFF00"/>
                </a:solidFill>
              </a:rPr>
              <a:t>Московкин Владимир Михайлович - доктор географических наук, профессор </a:t>
            </a:r>
            <a:r>
              <a:rPr lang="ru-RU" sz="2200" b="1" dirty="0" smtClean="0">
                <a:solidFill>
                  <a:srgbClr val="FFFF00"/>
                </a:solidFill>
              </a:rPr>
              <a:t>кафедры мировой экономики  НИУ </a:t>
            </a:r>
            <a:r>
              <a:rPr lang="en-US" sz="2200" b="1" dirty="0" smtClean="0">
                <a:solidFill>
                  <a:srgbClr val="FFFF00"/>
                </a:solidFill>
              </a:rPr>
              <a:t>“</a:t>
            </a:r>
            <a:r>
              <a:rPr lang="ru-RU" sz="2200" b="1" dirty="0" smtClean="0">
                <a:solidFill>
                  <a:srgbClr val="FFFF00"/>
                </a:solidFill>
              </a:rPr>
              <a:t>БелГУ</a:t>
            </a:r>
            <a:r>
              <a:rPr lang="en-US" sz="2200" b="1" dirty="0" smtClean="0">
                <a:solidFill>
                  <a:srgbClr val="FFFF00"/>
                </a:solidFill>
              </a:rPr>
              <a:t>”</a:t>
            </a:r>
            <a:endParaRPr lang="en-US" sz="2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9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3988" y="476672"/>
            <a:ext cx="8748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Narow arial"/>
              </a:rPr>
              <a:t>1. </a:t>
            </a:r>
            <a:r>
              <a:rPr lang="ru-RU" sz="2000" b="1" dirty="0" smtClean="0">
                <a:solidFill>
                  <a:schemeClr val="bg1"/>
                </a:solidFill>
                <a:latin typeface="Narow arial"/>
              </a:rPr>
              <a:t>Задача </a:t>
            </a:r>
            <a:r>
              <a:rPr lang="ru-RU" sz="2000" b="1" dirty="0">
                <a:solidFill>
                  <a:schemeClr val="bg1"/>
                </a:solidFill>
                <a:latin typeface="Narow arial"/>
              </a:rPr>
              <a:t>19 из Московского математического папируса Голинищева (25 задач), составленного в Египте около 1850 г. до </a:t>
            </a:r>
            <a:r>
              <a:rPr lang="ru-RU" sz="2000" b="1" dirty="0" smtClean="0">
                <a:solidFill>
                  <a:schemeClr val="bg1"/>
                </a:solidFill>
                <a:latin typeface="Narow arial"/>
              </a:rPr>
              <a:t>н.э.</a:t>
            </a:r>
            <a:r>
              <a:rPr lang="en-US" sz="2000" b="1" dirty="0" smtClean="0">
                <a:solidFill>
                  <a:schemeClr val="bg1"/>
                </a:solidFill>
                <a:latin typeface="Narow arial"/>
              </a:rPr>
              <a:t> </a:t>
            </a:r>
          </a:p>
          <a:p>
            <a:pPr algn="just"/>
            <a:r>
              <a:rPr lang="en-US" sz="2000" b="1" dirty="0" smtClean="0">
                <a:solidFill>
                  <a:srgbClr val="FFFF00"/>
                </a:solidFill>
                <a:latin typeface="Narow arial"/>
              </a:rPr>
              <a:t>         </a:t>
            </a:r>
            <a:r>
              <a:rPr lang="ru-RU" sz="2000" b="1" dirty="0" smtClean="0">
                <a:solidFill>
                  <a:srgbClr val="FFFF00"/>
                </a:solidFill>
                <a:latin typeface="Narow arial"/>
              </a:rPr>
              <a:t>К числу взятому 1 и </a:t>
            </a:r>
            <a:r>
              <a:rPr lang="en-US" sz="2000" b="1" dirty="0" smtClean="0">
                <a:solidFill>
                  <a:srgbClr val="FFFF00"/>
                </a:solidFill>
                <a:latin typeface="Narow arial"/>
              </a:rPr>
              <a:t>1/2 </a:t>
            </a:r>
            <a:r>
              <a:rPr lang="ru-RU" sz="2000" b="1" dirty="0" smtClean="0">
                <a:solidFill>
                  <a:srgbClr val="FFFF00"/>
                </a:solidFill>
                <a:latin typeface="Narow arial"/>
              </a:rPr>
              <a:t>раза, добавь 4 и получи 10. Каково </a:t>
            </a:r>
            <a:r>
              <a:rPr lang="ru-RU" sz="2000" b="1" dirty="0">
                <a:solidFill>
                  <a:srgbClr val="FFFF00"/>
                </a:solidFill>
                <a:latin typeface="Narow arial"/>
              </a:rPr>
              <a:t>это число?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Narow arial"/>
              </a:rPr>
              <a:t>Папирус </a:t>
            </a:r>
            <a:r>
              <a:rPr lang="ru-RU" sz="2000" b="1" dirty="0">
                <a:solidFill>
                  <a:schemeClr val="bg1"/>
                </a:solidFill>
                <a:latin typeface="Narow arial"/>
              </a:rPr>
              <a:t>куплен в 1892 или 1893г. на рынке в Фивах египтологом Владимиром Семеновичем Голинищевым (1856-1947) и сейчас хранится в Пушкинском музее изящных искусств в г.Москва.</a:t>
            </a:r>
          </a:p>
          <a:p>
            <a:pPr algn="just"/>
            <a:endParaRPr lang="ru-RU" sz="2000" b="1" dirty="0">
              <a:solidFill>
                <a:schemeClr val="bg1"/>
              </a:solidFill>
              <a:latin typeface="Narow arial"/>
            </a:endParaRP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Narow arial"/>
              </a:rPr>
              <a:t>2.</a:t>
            </a:r>
            <a:r>
              <a:rPr lang="en-US" sz="2000" b="1" dirty="0" smtClean="0">
                <a:solidFill>
                  <a:schemeClr val="bg1"/>
                </a:solidFill>
                <a:latin typeface="Narow arial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Narow arial"/>
              </a:rPr>
              <a:t>Задача </a:t>
            </a:r>
            <a:r>
              <a:rPr lang="ru-RU" sz="2000" b="1" dirty="0">
                <a:solidFill>
                  <a:schemeClr val="bg1"/>
                </a:solidFill>
                <a:latin typeface="Narow arial"/>
              </a:rPr>
              <a:t>о датах жизни Диафанта из Палатинской </a:t>
            </a:r>
            <a:r>
              <a:rPr lang="ru-RU" sz="2000" b="1" dirty="0" smtClean="0">
                <a:solidFill>
                  <a:schemeClr val="bg1"/>
                </a:solidFill>
                <a:latin typeface="Narow arial"/>
              </a:rPr>
              <a:t>Антологии.</a:t>
            </a:r>
            <a:r>
              <a:rPr lang="en-US" sz="2000" b="1" dirty="0" smtClean="0">
                <a:solidFill>
                  <a:schemeClr val="bg1"/>
                </a:solidFill>
                <a:latin typeface="Narow arial"/>
              </a:rPr>
              <a:t> </a:t>
            </a:r>
            <a:r>
              <a:rPr lang="ru-RU" sz="2000" b="1" dirty="0" smtClean="0">
                <a:solidFill>
                  <a:srgbClr val="FFFF00"/>
                </a:solidFill>
                <a:latin typeface="Narow arial"/>
              </a:rPr>
              <a:t>Отрочество </a:t>
            </a:r>
            <a:r>
              <a:rPr lang="ru-RU" sz="2000" b="1" dirty="0">
                <a:solidFill>
                  <a:srgbClr val="FFFF00"/>
                </a:solidFill>
                <a:latin typeface="Narow arial"/>
              </a:rPr>
              <a:t>Диафанта составило 1/6 жизни, борода начала расти спустя 1/12 жизни, женился после 1/7 жизни, а спустя 5 лет у него родился сын, который прожил </a:t>
            </a:r>
            <a:r>
              <a:rPr lang="en-US" sz="2000" b="1" dirty="0" smtClean="0">
                <a:solidFill>
                  <a:srgbClr val="FFFF00"/>
                </a:solidFill>
                <a:latin typeface="Narow arial"/>
              </a:rPr>
              <a:t>1/2</a:t>
            </a:r>
            <a:r>
              <a:rPr lang="ru-RU" sz="2000" b="1" dirty="0" smtClean="0">
                <a:solidFill>
                  <a:srgbClr val="FFFF00"/>
                </a:solidFill>
                <a:latin typeface="Narow arial"/>
              </a:rPr>
              <a:t> </a:t>
            </a:r>
            <a:r>
              <a:rPr lang="ru-RU" sz="2000" b="1" dirty="0">
                <a:solidFill>
                  <a:srgbClr val="FFFF00"/>
                </a:solidFill>
                <a:latin typeface="Narow arial"/>
              </a:rPr>
              <a:t>жизни отца, а последний умер спустя 4 </a:t>
            </a:r>
            <a:r>
              <a:rPr lang="ru-RU" sz="2000" b="1" dirty="0" smtClean="0">
                <a:solidFill>
                  <a:srgbClr val="FFFF00"/>
                </a:solidFill>
                <a:latin typeface="Narow arial"/>
              </a:rPr>
              <a:t>года</a:t>
            </a:r>
            <a:r>
              <a:rPr lang="en-US" sz="2000" b="1" dirty="0" smtClean="0">
                <a:solidFill>
                  <a:srgbClr val="FFFF00"/>
                </a:solidFill>
                <a:latin typeface="Narow arial"/>
              </a:rPr>
              <a:t>. </a:t>
            </a:r>
            <a:r>
              <a:rPr lang="ru-RU" sz="2000" b="1" dirty="0" smtClean="0">
                <a:solidFill>
                  <a:srgbClr val="FFFF00"/>
                </a:solidFill>
                <a:latin typeface="Narow arial"/>
              </a:rPr>
              <a:t>Каково </a:t>
            </a:r>
            <a:r>
              <a:rPr lang="ru-RU" sz="2000" b="1" dirty="0">
                <a:solidFill>
                  <a:srgbClr val="FFFF00"/>
                </a:solidFill>
                <a:latin typeface="Narow arial"/>
              </a:rPr>
              <a:t>время жизни Диафанта?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Narow arial"/>
              </a:rPr>
              <a:t>Диафант </a:t>
            </a:r>
            <a:r>
              <a:rPr lang="ru-RU" sz="2000" b="1" dirty="0">
                <a:solidFill>
                  <a:schemeClr val="bg1"/>
                </a:solidFill>
                <a:latin typeface="Narow arial"/>
              </a:rPr>
              <a:t>Александрийский (2-3 вв. н.э</a:t>
            </a:r>
            <a:r>
              <a:rPr lang="ru-RU" sz="2000" b="1" dirty="0" smtClean="0">
                <a:solidFill>
                  <a:schemeClr val="bg1"/>
                </a:solidFill>
                <a:latin typeface="Narow arial"/>
              </a:rPr>
              <a:t>.)</a:t>
            </a:r>
            <a:r>
              <a:rPr lang="en-US" sz="2000" b="1" dirty="0" smtClean="0">
                <a:solidFill>
                  <a:schemeClr val="bg1"/>
                </a:solidFill>
                <a:latin typeface="Narow arial"/>
              </a:rPr>
              <a:t> </a:t>
            </a:r>
            <a:r>
              <a:rPr lang="ru-RU" sz="2000" b="1" dirty="0">
                <a:solidFill>
                  <a:prstClr val="white"/>
                </a:solidFill>
                <a:latin typeface="Narow arial"/>
              </a:rPr>
              <a:t>–</a:t>
            </a:r>
            <a:r>
              <a:rPr lang="ru-RU" sz="2000" b="1" dirty="0" smtClean="0">
                <a:solidFill>
                  <a:schemeClr val="bg1"/>
                </a:solidFill>
                <a:latin typeface="Narow arial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Narow arial"/>
              </a:rPr>
              <a:t>последний из великих математиков Древней Греции. Палатинская Антология – собрание античных и средневековых греческих эпиграмм, составленное византийским грамматиком Х века Константином Кефалой.</a:t>
            </a:r>
          </a:p>
        </p:txBody>
      </p:sp>
    </p:spTree>
    <p:extLst>
      <p:ext uri="{BB962C8B-B14F-4D97-AF65-F5344CB8AC3E}">
        <p14:creationId xmlns:p14="http://schemas.microsoft.com/office/powerpoint/2010/main" val="9650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4096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3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 Задача Пифагора (570-490 гг. до н.э.)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  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Доказать, что всякое нечетное число, кроме 1, есть разность квадратов двух целых чисел.</a:t>
            </a: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row arial"/>
            </a:endParaRPr>
          </a:p>
          <a:p>
            <a:pPr algn="just"/>
            <a:endParaRPr lang="ru-RU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row arial"/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4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 Задача Архимеда (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ок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 278-212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гг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до н.э.)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  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Доказать, что площадь круга описанного около квадрата в двое больше площади вписанного в круг квадрата.</a:t>
            </a: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row arial"/>
            </a:endParaRPr>
          </a:p>
          <a:p>
            <a:pPr algn="just"/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row arial"/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5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 Задача 31 из последней книги китайского трактата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Сунь-Цзы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(3-4 вв. н.э.)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   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В клетке фазаны и зайцы. Вверху 35 голов, внизу 94 ноги.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Сколько фазанов и зайцев?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    Эта же задача встречается в трактате «Математика в 9-ти книгах», представляющей собой компиляцию трудов, написанных в Китае в 10-2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вв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до н.э. (246 задач)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row arial"/>
            </a:endParaRPr>
          </a:p>
          <a:p>
            <a:pPr algn="just"/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row arial"/>
            </a:endParaRPr>
          </a:p>
          <a:p>
            <a:pPr algn="just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row arial"/>
            </a:endParaRPr>
          </a:p>
          <a:p>
            <a:pPr algn="just"/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row arial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Narrow arial"/>
            </a:endParaRPr>
          </a:p>
          <a:p>
            <a:pPr algn="just"/>
            <a:endParaRPr lang="ru-RU" sz="2400" dirty="0">
              <a:solidFill>
                <a:schemeClr val="bg1"/>
              </a:solidFill>
              <a:latin typeface="Narrow arial"/>
            </a:endParaRPr>
          </a:p>
        </p:txBody>
      </p:sp>
    </p:spTree>
    <p:extLst>
      <p:ext uri="{BB962C8B-B14F-4D97-AF65-F5344CB8AC3E}">
        <p14:creationId xmlns:p14="http://schemas.microsoft.com/office/powerpoint/2010/main" val="23826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508" y="332656"/>
            <a:ext cx="889248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row arial"/>
            </a:endParaRP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6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 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Задача Г.В. Лейбница (1646-1716)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</a:t>
            </a:r>
            <a:endParaRPr lang="ru-RU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row arial"/>
            </a:endParaRPr>
          </a:p>
          <a:p>
            <a:pPr algn="just"/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     Показать, что если </a:t>
            </a:r>
            <a:r>
              <a:rPr lang="en-U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n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-целое число, то </a:t>
            </a:r>
            <a:r>
              <a:rPr lang="en-U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n  - n 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делится на 5.</a:t>
            </a:r>
          </a:p>
          <a:p>
            <a:pPr algn="just"/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     Готфрид Вильгельм Лейбниц- немецкий философ, математик, физик и изобретатель, юрист, историк, языковед. Вместе с Исааком Ньютоном разработал основы дифференциального и интегрального исчисления.</a:t>
            </a:r>
            <a:endParaRPr lang="ru-RU" sz="2200" dirty="0" smtClean="0">
              <a:solidFill>
                <a:schemeClr val="bg1"/>
              </a:solidFill>
              <a:latin typeface="Narrow arial"/>
            </a:endParaRPr>
          </a:p>
          <a:p>
            <a:pPr algn="just"/>
            <a:endParaRPr lang="en-US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row arial"/>
            </a:endParaRPr>
          </a:p>
          <a:p>
            <a:pPr algn="just"/>
            <a:endParaRPr lang="en-US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row arial"/>
            </a:endParaRP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7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 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Задача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Карла Фридриха Гаусса (1777-1855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)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row arial"/>
            </a:endParaRPr>
          </a:p>
          <a:p>
            <a:pPr algn="just"/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     Сложить </a:t>
            </a:r>
            <a:r>
              <a:rPr lang="ru-RU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первые сто членов натурального ряда:</a:t>
            </a:r>
          </a:p>
          <a:p>
            <a:pPr algn="just"/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1+2</a:t>
            </a:r>
            <a:r>
              <a:rPr lang="ru-RU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+…+99+100=?</a:t>
            </a:r>
          </a:p>
          <a:p>
            <a:pPr algn="just"/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     Эта же задача встречается в древнекитайском трактате (задача 36 последней книги) Чжана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Цю-Цзан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а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(5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в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н.э.), в связи с изобретением китайцами понятия и формул арифметической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прогрессии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Решить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задачу логическим путем, не используя формулу суммы членов арифметической прогрессии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</a:t>
            </a:r>
            <a:endParaRPr lang="ru-RU" sz="2200" dirty="0">
              <a:solidFill>
                <a:schemeClr val="bg1"/>
              </a:solidFill>
              <a:latin typeface="Narrow 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8144" y="98072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  <a:latin typeface="Narow arial"/>
              </a:rPr>
              <a:t>5</a:t>
            </a:r>
            <a:endParaRPr lang="ru-RU" sz="1400" dirty="0">
              <a:solidFill>
                <a:srgbClr val="FFFF00"/>
              </a:solidFill>
              <a:latin typeface="Narow arial"/>
            </a:endParaRPr>
          </a:p>
        </p:txBody>
      </p:sp>
    </p:spTree>
    <p:extLst>
      <p:ext uri="{BB962C8B-B14F-4D97-AF65-F5344CB8AC3E}">
        <p14:creationId xmlns:p14="http://schemas.microsoft.com/office/powerpoint/2010/main" val="102936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612845"/>
            <a:ext cx="885698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row arial"/>
            </a:endParaRPr>
          </a:p>
          <a:p>
            <a:pPr algn="just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8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Задача из трактата «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Ганитасара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» индийского математика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Шридхары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(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9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-10 вв. н.э.)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      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Пятая часть пчелиного роя села на цветок </a:t>
            </a:r>
            <a:r>
              <a:rPr lang="ru-RU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кадамба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, третья- на цветок </a:t>
            </a:r>
            <a:r>
              <a:rPr lang="ru-RU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силиндха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 Утроенная разность последних двух частей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пчелиного роя направилась к цветам путая и осталась одна маленькая пчелка, летающая взад и вперед, привлеченная ароматом жасмина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.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Сколько всего пчел?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      Задача из трактата «Сущность вычисления» (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Ганитасара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) индийского математика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Шридхары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, жившего в промежутке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9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-10 вв. н.э. Он являлся автором ряда задач, которые широко использовались индийскими математиками последних времен.</a:t>
            </a:r>
          </a:p>
          <a:p>
            <a:pPr marL="457200" indent="-457200" algn="just">
              <a:buAutoNum type="arabicPeriod" startAt="7"/>
            </a:pPr>
            <a:endParaRPr lang="en-US" sz="2000" b="1" dirty="0" smtClean="0">
              <a:solidFill>
                <a:schemeClr val="bg1"/>
              </a:solidFill>
              <a:latin typeface="Narrow arial"/>
            </a:endParaRPr>
          </a:p>
          <a:p>
            <a:pPr algn="just"/>
            <a:endParaRPr lang="en-US" sz="2000" b="1" dirty="0" smtClean="0">
              <a:solidFill>
                <a:schemeClr val="bg1"/>
              </a:solidFill>
              <a:latin typeface="Narrow arial"/>
            </a:endParaRPr>
          </a:p>
          <a:p>
            <a:pPr algn="just"/>
            <a:endParaRPr lang="ru-RU" sz="2000" b="1" dirty="0">
              <a:solidFill>
                <a:schemeClr val="bg1"/>
              </a:solidFill>
              <a:latin typeface="Narrow arial"/>
            </a:endParaRPr>
          </a:p>
          <a:p>
            <a:pPr algn="just"/>
            <a:endParaRPr lang="ru-RU" sz="2000" b="1" dirty="0">
              <a:solidFill>
                <a:schemeClr val="bg1"/>
              </a:solidFill>
              <a:latin typeface="Narrow arial"/>
            </a:endParaRPr>
          </a:p>
          <a:p>
            <a:pPr algn="just"/>
            <a:endParaRPr lang="ru-RU" sz="2000" b="1" dirty="0">
              <a:solidFill>
                <a:schemeClr val="bg1"/>
              </a:solidFill>
              <a:latin typeface="Narrow arial"/>
            </a:endParaRPr>
          </a:p>
          <a:p>
            <a:pPr algn="just"/>
            <a:r>
              <a:rPr lang="ru-RU" sz="2000" b="1" dirty="0">
                <a:solidFill>
                  <a:schemeClr val="bg1"/>
                </a:solidFill>
                <a:latin typeface="Narrow arial"/>
              </a:rPr>
              <a:t>      </a:t>
            </a:r>
            <a:endParaRPr lang="en-US" sz="2000" b="1" dirty="0" smtClean="0">
              <a:solidFill>
                <a:schemeClr val="bg1"/>
              </a:solidFill>
              <a:latin typeface="Narrow arial"/>
            </a:endParaRPr>
          </a:p>
          <a:p>
            <a:pPr algn="just"/>
            <a:endParaRPr lang="en-US" sz="2000" b="1" dirty="0" smtClean="0">
              <a:solidFill>
                <a:schemeClr val="bg1"/>
              </a:solidFill>
              <a:latin typeface="Narrow arial"/>
            </a:endParaRPr>
          </a:p>
        </p:txBody>
      </p:sp>
    </p:spTree>
    <p:extLst>
      <p:ext uri="{BB962C8B-B14F-4D97-AF65-F5344CB8AC3E}">
        <p14:creationId xmlns:p14="http://schemas.microsoft.com/office/powerpoint/2010/main" val="273536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620688"/>
            <a:ext cx="8784976" cy="5379486"/>
          </a:xfrm>
          <a:prstGeom prst="rect">
            <a:avLst/>
          </a:prstGeom>
          <a:blipFill rotWithShape="1">
            <a:blip r:embed="rId2" cstate="print"/>
            <a:stretch>
              <a:fillRect l="-763" t="-567" r="-1041" b="-794"/>
            </a:stretch>
          </a:blipFill>
        </p:spPr>
        <p:txBody>
          <a:bodyPr/>
          <a:lstStyle/>
          <a:p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6261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128" y="1700808"/>
            <a:ext cx="8865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Narrow arial"/>
              </a:rPr>
              <a:t>.</a:t>
            </a:r>
            <a:endParaRPr lang="ru-RU" sz="2000" b="1" dirty="0">
              <a:solidFill>
                <a:schemeClr val="bg1"/>
              </a:solidFill>
              <a:latin typeface="Narrow arial"/>
            </a:endParaRPr>
          </a:p>
          <a:p>
            <a:pPr algn="just"/>
            <a:r>
              <a:rPr lang="ru-RU" sz="2000" b="1" dirty="0">
                <a:solidFill>
                  <a:schemeClr val="bg1"/>
                </a:solidFill>
                <a:latin typeface="Narrow arial"/>
              </a:rPr>
              <a:t> </a:t>
            </a:r>
            <a:endParaRPr lang="en-US" sz="2000" b="1" dirty="0" smtClean="0">
              <a:solidFill>
                <a:schemeClr val="bg1"/>
              </a:solidFill>
              <a:latin typeface="Narrow 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0916" y="-171400"/>
            <a:ext cx="9036496" cy="967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F0"/>
                </a:solidFill>
                <a:latin typeface="Narow arial"/>
              </a:rPr>
              <a:t>Перечень задач</a:t>
            </a:r>
            <a:endParaRPr lang="en-US" sz="2000" b="1" dirty="0" smtClean="0">
              <a:solidFill>
                <a:srgbClr val="00B0F0"/>
              </a:solidFill>
              <a:latin typeface="Narow arial"/>
            </a:endParaRPr>
          </a:p>
          <a:p>
            <a:pPr algn="just"/>
            <a:r>
              <a:rPr lang="en-US" b="1" dirty="0" smtClean="0">
                <a:solidFill>
                  <a:srgbClr val="FFFF00"/>
                </a:solidFill>
                <a:latin typeface="Narow arial"/>
              </a:rPr>
              <a:t>1.  </a:t>
            </a:r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К </a:t>
            </a:r>
            <a:r>
              <a:rPr lang="ru-RU" b="1" dirty="0">
                <a:solidFill>
                  <a:srgbClr val="FFFF00"/>
                </a:solidFill>
                <a:latin typeface="Narow arial"/>
              </a:rPr>
              <a:t>числу взятому 1 и </a:t>
            </a:r>
            <a:r>
              <a:rPr lang="en-US" b="1" dirty="0">
                <a:solidFill>
                  <a:srgbClr val="FFFF00"/>
                </a:solidFill>
                <a:latin typeface="Narow arial"/>
              </a:rPr>
              <a:t>1/2 </a:t>
            </a:r>
            <a:r>
              <a:rPr lang="ru-RU" b="1" dirty="0">
                <a:solidFill>
                  <a:srgbClr val="FFFF00"/>
                </a:solidFill>
                <a:latin typeface="Narow arial"/>
              </a:rPr>
              <a:t>раза, добавь 4 и получи 10. Каково </a:t>
            </a:r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это</a:t>
            </a:r>
            <a:r>
              <a:rPr lang="en-US" b="1" dirty="0" smtClean="0">
                <a:solidFill>
                  <a:srgbClr val="FFFF00"/>
                </a:solidFill>
                <a:latin typeface="Narow arial"/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число?</a:t>
            </a:r>
            <a:endParaRPr lang="en-US" b="1" dirty="0" smtClean="0">
              <a:solidFill>
                <a:srgbClr val="FFFF00"/>
              </a:solidFill>
              <a:latin typeface="Narow arial"/>
            </a:endParaRPr>
          </a:p>
          <a:p>
            <a:pPr algn="just"/>
            <a:r>
              <a:rPr lang="en-US" b="1" dirty="0" smtClean="0">
                <a:solidFill>
                  <a:srgbClr val="FFFF00"/>
                </a:solidFill>
                <a:latin typeface="Narow arial"/>
              </a:rPr>
              <a:t>2. </a:t>
            </a:r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Отрочество </a:t>
            </a:r>
            <a:r>
              <a:rPr lang="ru-RU" b="1" dirty="0">
                <a:solidFill>
                  <a:srgbClr val="FFFF00"/>
                </a:solidFill>
                <a:latin typeface="Narow arial"/>
              </a:rPr>
              <a:t>Диафанта составило 1/6 жизни, борода начала расти спустя 1/12 жизни, женился после 1/7 жизни, а спустя 5 лет у него родился сын, который прожил 1/2 жизни отца, а последний умер спустя 4 года. Каково время жизни </a:t>
            </a:r>
            <a:r>
              <a:rPr lang="ru-RU" b="1" dirty="0" err="1">
                <a:solidFill>
                  <a:srgbClr val="FFFF00"/>
                </a:solidFill>
                <a:latin typeface="Narow arial"/>
              </a:rPr>
              <a:t>Диафанта</a:t>
            </a:r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?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3. 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Доказать, что всякое нечетное число, кроме 1, есть разность квадратов двух целых чисел.</a:t>
            </a:r>
            <a:endParaRPr lang="en-US" b="1" dirty="0" smtClean="0">
              <a:solidFill>
                <a:srgbClr val="FFFF00"/>
              </a:solidFill>
              <a:latin typeface="Narow arial"/>
            </a:endParaRPr>
          </a:p>
          <a:p>
            <a:pPr algn="just"/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4</a:t>
            </a:r>
            <a:r>
              <a:rPr lang="en-US" b="1" dirty="0" smtClean="0">
                <a:solidFill>
                  <a:srgbClr val="FFFF00"/>
                </a:solidFill>
                <a:latin typeface="Narow arial"/>
              </a:rPr>
              <a:t>. </a:t>
            </a:r>
            <a:r>
              <a:rPr lang="ru-RU" b="1" dirty="0">
                <a:solidFill>
                  <a:srgbClr val="FFFF00"/>
                </a:solidFill>
                <a:latin typeface="Narow arial"/>
              </a:rPr>
              <a:t>Доказать, что площадь круга описанного около квадрата в двое больше площади вписанного в круг </a:t>
            </a:r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квадрата</a:t>
            </a:r>
            <a:endParaRPr lang="en-US" b="1" dirty="0" smtClean="0">
              <a:solidFill>
                <a:srgbClr val="FFFF00"/>
              </a:solidFill>
              <a:latin typeface="Narow arial"/>
            </a:endParaRPr>
          </a:p>
          <a:p>
            <a:pPr marL="342900" indent="-342900" algn="just">
              <a:buAutoNum type="arabicPeriod" startAt="5"/>
            </a:pPr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В </a:t>
            </a:r>
            <a:r>
              <a:rPr lang="ru-RU" b="1" dirty="0">
                <a:solidFill>
                  <a:srgbClr val="FFFF00"/>
                </a:solidFill>
                <a:latin typeface="Narow arial"/>
              </a:rPr>
              <a:t>клетке фазаны и зайцы. Вверху 35 голов, внизу 94 ноги. Сколько фазанов и зайцев</a:t>
            </a:r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?</a:t>
            </a:r>
          </a:p>
          <a:p>
            <a:pPr marL="342900" indent="-342900" algn="just">
              <a:buAutoNum type="arabicPeriod" startAt="5"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Показать, что если 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n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-целое число, то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n  - n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row arial"/>
              </a:rPr>
              <a:t>делится на 5.</a:t>
            </a:r>
            <a:endParaRPr lang="ru-RU" b="1" dirty="0" smtClean="0">
              <a:solidFill>
                <a:srgbClr val="FFFF00"/>
              </a:solidFill>
              <a:latin typeface="Narow arial"/>
            </a:endParaRPr>
          </a:p>
          <a:p>
            <a:pPr marL="342900" indent="-342900" algn="just">
              <a:buAutoNum type="arabicPeriod" startAt="5"/>
            </a:pPr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Сложить </a:t>
            </a:r>
            <a:r>
              <a:rPr lang="ru-RU" b="1" dirty="0">
                <a:solidFill>
                  <a:srgbClr val="FFFF00"/>
                </a:solidFill>
                <a:latin typeface="Narow arial"/>
              </a:rPr>
              <a:t>первые сто членов натурального ряда:</a:t>
            </a:r>
          </a:p>
          <a:p>
            <a:pPr algn="just"/>
            <a:r>
              <a:rPr lang="ru-RU" b="1" dirty="0">
                <a:solidFill>
                  <a:srgbClr val="FFFF00"/>
                </a:solidFill>
                <a:latin typeface="Narow arial"/>
              </a:rPr>
              <a:t>1+2+…+99+100</a:t>
            </a:r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=?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8.  Пятая </a:t>
            </a:r>
            <a:r>
              <a:rPr lang="ru-RU" b="1" dirty="0">
                <a:solidFill>
                  <a:srgbClr val="FFFF00"/>
                </a:solidFill>
                <a:latin typeface="Narow arial"/>
              </a:rPr>
              <a:t>часть пчелиного роя села на цветок кадамба, третья- на цветок силиндха. Утроенная разность последних двух частей пчелиного роя направилась к цветам путая и осталась одна маленькая пчелка, летающая взад и вперед, привлеченная ароматом жасмина. Сколько всего пчел</a:t>
            </a:r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?</a:t>
            </a:r>
            <a:endParaRPr lang="en-US" b="1" dirty="0" smtClean="0">
              <a:solidFill>
                <a:srgbClr val="FFFF00"/>
              </a:solidFill>
              <a:latin typeface="Narow arial"/>
            </a:endParaRPr>
          </a:p>
          <a:p>
            <a:pPr algn="just"/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9. Доказать</a:t>
            </a:r>
            <a:r>
              <a:rPr lang="ru-RU" b="1" dirty="0">
                <a:solidFill>
                  <a:srgbClr val="FFFF00"/>
                </a:solidFill>
                <a:latin typeface="Narow arial"/>
              </a:rPr>
              <a:t>, что каждое число вида </a:t>
            </a:r>
            <a:r>
              <a:rPr lang="en-US" sz="2000" b="1" dirty="0" smtClean="0">
                <a:solidFill>
                  <a:srgbClr val="FFFF00"/>
                </a:solidFill>
                <a:latin typeface="Lucida Calligraphy" pitchFamily="66" charset="0"/>
              </a:rPr>
              <a:t>a </a:t>
            </a:r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+4 </a:t>
            </a:r>
            <a:r>
              <a:rPr lang="ru-RU" b="1" dirty="0">
                <a:solidFill>
                  <a:srgbClr val="FFFF00"/>
                </a:solidFill>
                <a:latin typeface="Narow arial"/>
              </a:rPr>
              <a:t>составное, то есть может быть разложено на сомножители. </a:t>
            </a:r>
            <a:r>
              <a:rPr lang="en-US" b="1" dirty="0" smtClean="0">
                <a:solidFill>
                  <a:srgbClr val="FFFF00"/>
                </a:solidFill>
                <a:latin typeface="Narow arial"/>
              </a:rPr>
              <a:t> </a:t>
            </a:r>
          </a:p>
          <a:p>
            <a:pPr lvl="0" algn="just"/>
            <a:r>
              <a:rPr lang="ru-RU" b="1" dirty="0" smtClean="0">
                <a:solidFill>
                  <a:srgbClr val="FFFF00"/>
                </a:solidFill>
                <a:latin typeface="Narow arial"/>
              </a:rPr>
              <a:t>10. Хозяин </a:t>
            </a:r>
            <a:r>
              <a:rPr lang="ru-RU" b="1" dirty="0">
                <a:solidFill>
                  <a:srgbClr val="FFFF00"/>
                </a:solidFill>
                <a:latin typeface="Narow arial"/>
              </a:rPr>
              <a:t>нанял работника на год и обещал ему дать 12 рублей и кафтан. Но тот, проработав только 7 месяцев, захотел уйти. При расчете он получил кафтан и 5 рублей. Сколько стоит кафтан?</a:t>
            </a:r>
          </a:p>
          <a:p>
            <a:pPr lvl="0" algn="just"/>
            <a:endParaRPr lang="ru-RU" sz="1500" b="1" dirty="0">
              <a:solidFill>
                <a:srgbClr val="FFFF00"/>
              </a:solidFill>
              <a:latin typeface="Narow arial"/>
            </a:endParaRPr>
          </a:p>
          <a:p>
            <a:pPr marL="342900" lvl="0" indent="-342900" algn="just">
              <a:spcBef>
                <a:spcPct val="20000"/>
              </a:spcBef>
            </a:pPr>
            <a:endParaRPr lang="ru-RU" sz="1500" b="1" dirty="0">
              <a:solidFill>
                <a:srgbClr val="FFFF00"/>
              </a:solidFill>
              <a:latin typeface="Narrow arial"/>
            </a:endParaRPr>
          </a:p>
          <a:p>
            <a:pPr marL="342900" lvl="0" indent="-342900">
              <a:spcBef>
                <a:spcPct val="20000"/>
              </a:spcBef>
            </a:pPr>
            <a:endParaRPr lang="ru-RU" sz="1500" b="1" dirty="0">
              <a:solidFill>
                <a:srgbClr val="FFFF00"/>
              </a:solidFill>
              <a:latin typeface="Narrow arial"/>
            </a:endParaRPr>
          </a:p>
          <a:p>
            <a:pPr marL="342900" lvl="0" indent="-342900">
              <a:spcBef>
                <a:spcPct val="20000"/>
              </a:spcBef>
            </a:pPr>
            <a:endParaRPr lang="ru-RU" sz="1500" b="1" dirty="0">
              <a:solidFill>
                <a:srgbClr val="FFFF00"/>
              </a:solidFill>
              <a:latin typeface="Narrow arial"/>
            </a:endParaRPr>
          </a:p>
          <a:p>
            <a:pPr marL="342900" lvl="0" indent="-342900">
              <a:spcBef>
                <a:spcPct val="20000"/>
              </a:spcBef>
            </a:pPr>
            <a:endParaRPr lang="ru-RU" sz="1500" b="1" dirty="0" smtClean="0">
              <a:solidFill>
                <a:srgbClr val="FFFF00"/>
              </a:solidFill>
              <a:latin typeface="Narrow arial"/>
            </a:endParaRPr>
          </a:p>
          <a:p>
            <a:pPr algn="just"/>
            <a:endParaRPr lang="ru-RU" sz="2000" b="1" dirty="0">
              <a:solidFill>
                <a:srgbClr val="FFFF00"/>
              </a:solidFill>
              <a:latin typeface="Narow arial"/>
            </a:endParaRPr>
          </a:p>
          <a:p>
            <a:pPr algn="just"/>
            <a:endParaRPr lang="ru-RU" sz="2000" b="1" dirty="0">
              <a:solidFill>
                <a:srgbClr val="FFFF00"/>
              </a:solidFill>
              <a:latin typeface="Narow arial"/>
            </a:endParaRPr>
          </a:p>
          <a:p>
            <a:pPr algn="just"/>
            <a:endParaRPr lang="ru-RU" sz="2000" b="1" dirty="0">
              <a:solidFill>
                <a:srgbClr val="FFFF00"/>
              </a:solidFill>
              <a:latin typeface="Narow arial"/>
            </a:endParaRPr>
          </a:p>
          <a:p>
            <a:pPr algn="just"/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42875" cy="1905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2875" cy="1905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788024" y="508518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  <a:latin typeface="Narow arial"/>
              </a:rPr>
              <a:t>4</a:t>
            </a:r>
            <a:endParaRPr lang="ru-RU" sz="1400" dirty="0">
              <a:solidFill>
                <a:srgbClr val="FFFF00"/>
              </a:solidFill>
              <a:latin typeface="Narow 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314096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  <a:latin typeface="Narow arial"/>
              </a:rPr>
              <a:t>5</a:t>
            </a:r>
            <a:endParaRPr lang="ru-RU" sz="1400" dirty="0">
              <a:solidFill>
                <a:srgbClr val="FFFF00"/>
              </a:solidFill>
              <a:latin typeface="Narow arial"/>
            </a:endParaRPr>
          </a:p>
        </p:txBody>
      </p:sp>
    </p:spTree>
    <p:extLst>
      <p:ext uri="{BB962C8B-B14F-4D97-AF65-F5344CB8AC3E}">
        <p14:creationId xmlns:p14="http://schemas.microsoft.com/office/powerpoint/2010/main" val="202590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686800" cy="6552728"/>
          </a:xfrm>
        </p:spPr>
        <p:txBody>
          <a:bodyPr>
            <a:normAutofit fontScale="85000" lnSpcReduction="10000"/>
          </a:bodyPr>
          <a:lstStyle/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Бакалавр      курс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Специалист     курс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Магистрант     год обучения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Аспирант     год обучения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Институт      </a:t>
            </a:r>
            <a:r>
              <a:rPr lang="ru-RU" b="1" smtClean="0">
                <a:solidFill>
                  <a:srgbClr val="FFFF00"/>
                </a:solidFill>
              </a:rPr>
              <a:t>Факультет     Кафедра  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Пол</a:t>
            </a:r>
            <a:r>
              <a:rPr lang="en-US" b="1" dirty="0" smtClean="0">
                <a:solidFill>
                  <a:srgbClr val="FFFF00"/>
                </a:solidFill>
              </a:rPr>
              <a:t>:  </a:t>
            </a:r>
            <a:r>
              <a:rPr lang="ru-RU" b="1" dirty="0" smtClean="0">
                <a:solidFill>
                  <a:srgbClr val="FFFF00"/>
                </a:solidFill>
              </a:rPr>
              <a:t>муж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  </a:t>
            </a:r>
            <a:r>
              <a:rPr lang="ru-RU" b="1" dirty="0" smtClean="0">
                <a:solidFill>
                  <a:srgbClr val="FFFF00"/>
                </a:solidFill>
              </a:rPr>
              <a:t>жен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Возраст</a:t>
            </a:r>
            <a:r>
              <a:rPr lang="en-US" b="1" dirty="0" smtClean="0">
                <a:solidFill>
                  <a:srgbClr val="FFFF00"/>
                </a:solidFill>
              </a:rPr>
              <a:t>:      </a:t>
            </a:r>
            <a:r>
              <a:rPr lang="ru-RU" b="1" dirty="0" smtClean="0">
                <a:solidFill>
                  <a:srgbClr val="FFFF00"/>
                </a:solidFill>
              </a:rPr>
              <a:t> лет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Национальность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ru-RU" b="1" dirty="0" smtClean="0">
                <a:solidFill>
                  <a:srgbClr val="FFFF00"/>
                </a:solidFill>
              </a:rPr>
              <a:t>этническая группа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Откуда прибыл</a:t>
            </a:r>
            <a:r>
              <a:rPr lang="en-US" b="1" dirty="0" smtClean="0">
                <a:solidFill>
                  <a:srgbClr val="FFFF00"/>
                </a:solidFill>
              </a:rPr>
              <a:t>(a): </a:t>
            </a:r>
            <a:r>
              <a:rPr lang="ru-RU" b="1" dirty="0" smtClean="0">
                <a:solidFill>
                  <a:srgbClr val="FFFF00"/>
                </a:solidFill>
              </a:rPr>
              <a:t>страна         провинция      населенный пункт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До вузовское обучение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ru-RU" b="1" dirty="0" smtClean="0">
                <a:solidFill>
                  <a:srgbClr val="FFFF00"/>
                </a:solidFill>
              </a:rPr>
              <a:t> 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Государственная  средняя школа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Частная 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средняя школа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Образование родителей</a:t>
            </a:r>
            <a:r>
              <a:rPr lang="en-US" b="1" dirty="0" smtClean="0">
                <a:solidFill>
                  <a:srgbClr val="FFFF00"/>
                </a:solidFill>
              </a:rPr>
              <a:t>: 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Отец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PhD </a:t>
            </a:r>
            <a:r>
              <a:rPr lang="ru-RU" b="1" dirty="0" smtClean="0">
                <a:solidFill>
                  <a:srgbClr val="FFFF00"/>
                </a:solidFill>
              </a:rPr>
              <a:t>Высшее (</a:t>
            </a:r>
            <a:r>
              <a:rPr lang="en-US" b="1" dirty="0" smtClean="0">
                <a:solidFill>
                  <a:srgbClr val="FFFF00"/>
                </a:solidFill>
              </a:rPr>
              <a:t>Tertiary) </a:t>
            </a:r>
            <a:r>
              <a:rPr lang="ru-RU" b="1" dirty="0" smtClean="0">
                <a:solidFill>
                  <a:srgbClr val="FFFF00"/>
                </a:solidFill>
              </a:rPr>
              <a:t>Среднее (</a:t>
            </a:r>
            <a:r>
              <a:rPr lang="en-US" b="1" dirty="0" smtClean="0">
                <a:solidFill>
                  <a:srgbClr val="FFFF00"/>
                </a:solidFill>
              </a:rPr>
              <a:t>Secondary) </a:t>
            </a:r>
            <a:r>
              <a:rPr lang="ru-RU" b="1" dirty="0" smtClean="0">
                <a:solidFill>
                  <a:srgbClr val="FFFF00"/>
                </a:solidFill>
              </a:rPr>
              <a:t>Начальное (</a:t>
            </a:r>
            <a:r>
              <a:rPr lang="en-US" b="1" dirty="0" smtClean="0">
                <a:solidFill>
                  <a:srgbClr val="FFFF00"/>
                </a:solidFill>
              </a:rPr>
              <a:t>Primary)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Мать</a:t>
            </a:r>
            <a:r>
              <a:rPr lang="en-US" b="1" dirty="0" smtClean="0">
                <a:solidFill>
                  <a:srgbClr val="FFFF00"/>
                </a:solidFill>
              </a:rPr>
              <a:t>: PhD </a:t>
            </a:r>
            <a:r>
              <a:rPr lang="ru-RU" b="1" dirty="0" smtClean="0">
                <a:solidFill>
                  <a:srgbClr val="FFFF00"/>
                </a:solidFill>
              </a:rPr>
              <a:t>Высшее (</a:t>
            </a:r>
            <a:r>
              <a:rPr lang="en-US" b="1" dirty="0" smtClean="0">
                <a:solidFill>
                  <a:srgbClr val="FFFF00"/>
                </a:solidFill>
              </a:rPr>
              <a:t>Tertiary)  </a:t>
            </a:r>
            <a:r>
              <a:rPr lang="ru-RU" b="1" dirty="0" smtClean="0">
                <a:solidFill>
                  <a:srgbClr val="FFFF00"/>
                </a:solidFill>
              </a:rPr>
              <a:t>Среднее (</a:t>
            </a:r>
            <a:r>
              <a:rPr lang="en-US" b="1" dirty="0" smtClean="0">
                <a:solidFill>
                  <a:srgbClr val="FFFF00"/>
                </a:solidFill>
              </a:rPr>
              <a:t>Secondary) </a:t>
            </a:r>
            <a:r>
              <a:rPr lang="ru-RU" b="1" dirty="0" smtClean="0">
                <a:solidFill>
                  <a:srgbClr val="FFFF00"/>
                </a:solidFill>
              </a:rPr>
              <a:t>Начальное (</a:t>
            </a:r>
            <a:r>
              <a:rPr lang="en-US" b="1" dirty="0" smtClean="0">
                <a:solidFill>
                  <a:srgbClr val="FFFF00"/>
                </a:solidFill>
              </a:rPr>
              <a:t>Primary)</a:t>
            </a:r>
            <a:endParaRPr lang="ru-RU" b="1" dirty="0" smtClean="0">
              <a:solidFill>
                <a:srgbClr val="FFFF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0872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Анкета респондента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95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234888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 Narrow" pitchFamily="34" charset="0"/>
              </a:rPr>
              <a:t>СПАСИБО ЗА ВНИМАНИЕ!</a:t>
            </a:r>
            <a:endParaRPr lang="ru-RU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11960" y="537321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solidFill>
                  <a:srgbClr val="FFFF00"/>
                </a:solidFill>
              </a:rPr>
              <a:t>Московкин Владимир Михайлович - доктор географических наук, профессор кафедры мировой экономики 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Института экономики НИУ</a:t>
            </a:r>
            <a:r>
              <a:rPr lang="en-US" b="1" dirty="0" smtClean="0">
                <a:solidFill>
                  <a:srgbClr val="FFFF00"/>
                </a:solidFill>
              </a:rPr>
              <a:t>”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БелГУ</a:t>
            </a:r>
            <a:r>
              <a:rPr lang="en-US" b="1" dirty="0" smtClean="0">
                <a:solidFill>
                  <a:srgbClr val="FFFF00"/>
                </a:solidFill>
              </a:rPr>
              <a:t>”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84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2783</TotalTime>
  <Words>941</Words>
  <Application>Microsoft Office PowerPoint</Application>
  <PresentationFormat>Экран (4:3)</PresentationFormat>
  <Paragraphs>89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Arial Narrow</vt:lpstr>
      <vt:lpstr>Calibri</vt:lpstr>
      <vt:lpstr>Franklin Gothic Book</vt:lpstr>
      <vt:lpstr>Franklin Gothic Medium</vt:lpstr>
      <vt:lpstr>Lucida Calligraphy</vt:lpstr>
      <vt:lpstr>Narow arial</vt:lpstr>
      <vt:lpstr>Narrow arial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Анкета респондента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Лабинская Ольга Николаевна</dc:creator>
  <cp:lastModifiedBy>Админ</cp:lastModifiedBy>
  <cp:revision>119</cp:revision>
  <dcterms:created xsi:type="dcterms:W3CDTF">2015-05-19T07:14:44Z</dcterms:created>
  <dcterms:modified xsi:type="dcterms:W3CDTF">2019-12-25T13:27:15Z</dcterms:modified>
</cp:coreProperties>
</file>