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1"/>
  </p:notesMasterIdLst>
  <p:sldIdLst>
    <p:sldId id="256" r:id="rId2"/>
    <p:sldId id="406" r:id="rId3"/>
    <p:sldId id="257" r:id="rId4"/>
    <p:sldId id="264" r:id="rId5"/>
    <p:sldId id="268" r:id="rId6"/>
    <p:sldId id="269" r:id="rId7"/>
    <p:sldId id="267" r:id="rId8"/>
    <p:sldId id="270" r:id="rId9"/>
    <p:sldId id="265" r:id="rId10"/>
    <p:sldId id="271" r:id="rId11"/>
    <p:sldId id="273" r:id="rId12"/>
    <p:sldId id="272" r:id="rId13"/>
    <p:sldId id="274" r:id="rId14"/>
    <p:sldId id="276" r:id="rId15"/>
    <p:sldId id="277" r:id="rId16"/>
    <p:sldId id="275" r:id="rId17"/>
    <p:sldId id="278" r:id="rId18"/>
    <p:sldId id="279" r:id="rId19"/>
    <p:sldId id="280" r:id="rId20"/>
    <p:sldId id="281" r:id="rId21"/>
    <p:sldId id="282" r:id="rId22"/>
    <p:sldId id="266" r:id="rId23"/>
    <p:sldId id="283" r:id="rId24"/>
    <p:sldId id="284" r:id="rId25"/>
    <p:sldId id="285" r:id="rId26"/>
    <p:sldId id="258" r:id="rId27"/>
    <p:sldId id="295" r:id="rId28"/>
    <p:sldId id="286" r:id="rId29"/>
    <p:sldId id="296" r:id="rId30"/>
    <p:sldId id="297" r:id="rId31"/>
    <p:sldId id="300" r:id="rId32"/>
    <p:sldId id="299" r:id="rId33"/>
    <p:sldId id="287" r:id="rId34"/>
    <p:sldId id="294" r:id="rId35"/>
    <p:sldId id="301" r:id="rId36"/>
    <p:sldId id="302" r:id="rId37"/>
    <p:sldId id="303" r:id="rId38"/>
    <p:sldId id="304" r:id="rId39"/>
    <p:sldId id="305" r:id="rId40"/>
    <p:sldId id="306" r:id="rId41"/>
    <p:sldId id="307" r:id="rId42"/>
    <p:sldId id="308" r:id="rId43"/>
    <p:sldId id="288" r:id="rId44"/>
    <p:sldId id="293" r:id="rId45"/>
    <p:sldId id="309" r:id="rId46"/>
    <p:sldId id="310" r:id="rId47"/>
    <p:sldId id="312" r:id="rId48"/>
    <p:sldId id="311" r:id="rId49"/>
    <p:sldId id="313" r:id="rId50"/>
    <p:sldId id="314" r:id="rId51"/>
    <p:sldId id="315" r:id="rId52"/>
    <p:sldId id="316" r:id="rId53"/>
    <p:sldId id="289" r:id="rId54"/>
    <p:sldId id="292" r:id="rId55"/>
    <p:sldId id="290" r:id="rId56"/>
    <p:sldId id="291" r:id="rId57"/>
    <p:sldId id="317" r:id="rId58"/>
    <p:sldId id="319" r:id="rId59"/>
    <p:sldId id="318" r:id="rId60"/>
    <p:sldId id="320" r:id="rId61"/>
    <p:sldId id="321" r:id="rId62"/>
    <p:sldId id="259" r:id="rId63"/>
    <p:sldId id="322" r:id="rId64"/>
    <p:sldId id="326" r:id="rId65"/>
    <p:sldId id="325" r:id="rId66"/>
    <p:sldId id="327" r:id="rId67"/>
    <p:sldId id="328" r:id="rId68"/>
    <p:sldId id="324" r:id="rId69"/>
    <p:sldId id="330" r:id="rId70"/>
    <p:sldId id="331" r:id="rId71"/>
    <p:sldId id="329" r:id="rId72"/>
    <p:sldId id="323" r:id="rId73"/>
    <p:sldId id="332" r:id="rId74"/>
    <p:sldId id="333" r:id="rId75"/>
    <p:sldId id="334" r:id="rId76"/>
    <p:sldId id="335" r:id="rId77"/>
    <p:sldId id="336" r:id="rId78"/>
    <p:sldId id="337" r:id="rId79"/>
    <p:sldId id="339" r:id="rId80"/>
    <p:sldId id="338" r:id="rId81"/>
    <p:sldId id="260" r:id="rId82"/>
    <p:sldId id="340" r:id="rId83"/>
    <p:sldId id="344" r:id="rId84"/>
    <p:sldId id="343" r:id="rId85"/>
    <p:sldId id="345" r:id="rId86"/>
    <p:sldId id="346" r:id="rId87"/>
    <p:sldId id="347" r:id="rId88"/>
    <p:sldId id="349" r:id="rId89"/>
    <p:sldId id="348" r:id="rId90"/>
    <p:sldId id="351" r:id="rId91"/>
    <p:sldId id="350" r:id="rId92"/>
    <p:sldId id="353" r:id="rId93"/>
    <p:sldId id="352" r:id="rId94"/>
    <p:sldId id="355" r:id="rId95"/>
    <p:sldId id="342" r:id="rId96"/>
    <p:sldId id="356" r:id="rId97"/>
    <p:sldId id="354" r:id="rId98"/>
    <p:sldId id="357" r:id="rId99"/>
    <p:sldId id="358" r:id="rId100"/>
    <p:sldId id="360" r:id="rId101"/>
    <p:sldId id="341" r:id="rId102"/>
    <p:sldId id="359" r:id="rId103"/>
    <p:sldId id="362" r:id="rId104"/>
    <p:sldId id="361" r:id="rId105"/>
    <p:sldId id="363" r:id="rId106"/>
    <p:sldId id="364" r:id="rId107"/>
    <p:sldId id="261" r:id="rId108"/>
    <p:sldId id="365" r:id="rId109"/>
    <p:sldId id="368" r:id="rId110"/>
    <p:sldId id="371" r:id="rId111"/>
    <p:sldId id="372" r:id="rId112"/>
    <p:sldId id="374" r:id="rId113"/>
    <p:sldId id="373" r:id="rId114"/>
    <p:sldId id="375" r:id="rId115"/>
    <p:sldId id="377" r:id="rId116"/>
    <p:sldId id="366" r:id="rId117"/>
    <p:sldId id="378" r:id="rId118"/>
    <p:sldId id="376" r:id="rId119"/>
    <p:sldId id="369" r:id="rId120"/>
    <p:sldId id="367" r:id="rId121"/>
    <p:sldId id="370" r:id="rId122"/>
    <p:sldId id="262" r:id="rId123"/>
    <p:sldId id="379" r:id="rId124"/>
    <p:sldId id="387" r:id="rId125"/>
    <p:sldId id="383" r:id="rId126"/>
    <p:sldId id="388" r:id="rId127"/>
    <p:sldId id="389" r:id="rId128"/>
    <p:sldId id="390" r:id="rId129"/>
    <p:sldId id="392" r:id="rId130"/>
    <p:sldId id="391" r:id="rId131"/>
    <p:sldId id="380" r:id="rId132"/>
    <p:sldId id="384" r:id="rId133"/>
    <p:sldId id="393" r:id="rId134"/>
    <p:sldId id="394" r:id="rId135"/>
    <p:sldId id="395" r:id="rId136"/>
    <p:sldId id="381" r:id="rId137"/>
    <p:sldId id="385" r:id="rId138"/>
    <p:sldId id="396" r:id="rId139"/>
    <p:sldId id="397" r:id="rId140"/>
    <p:sldId id="398" r:id="rId141"/>
    <p:sldId id="399" r:id="rId142"/>
    <p:sldId id="400" r:id="rId143"/>
    <p:sldId id="401" r:id="rId144"/>
    <p:sldId id="382" r:id="rId145"/>
    <p:sldId id="386" r:id="rId146"/>
    <p:sldId id="402" r:id="rId147"/>
    <p:sldId id="404" r:id="rId148"/>
    <p:sldId id="403" r:id="rId149"/>
    <p:sldId id="405" r:id="rId150"/>
  </p:sldIdLst>
  <p:sldSz cx="9144000" cy="6858000" type="screen4x3"/>
  <p:notesSz cx="6735763" cy="98694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47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9CD352-0649-4AE7-9669-19ED38D9D352}"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ru-RU"/>
        </a:p>
      </dgm:t>
    </dgm:pt>
    <dgm:pt modelId="{24418568-9604-465F-A986-2F5C95181751}">
      <dgm:prSet phldrT="[Текст]" custT="1"/>
      <dgm:spPr/>
      <dgm:t>
        <a:bodyPr/>
        <a:lstStyle/>
        <a:p>
          <a:r>
            <a:rPr lang="ru-RU" sz="1800" dirty="0" smtClean="0">
              <a:latin typeface="Times New Roman" pitchFamily="18" charset="0"/>
              <a:cs typeface="Times New Roman" pitchFamily="18" charset="0"/>
            </a:rPr>
            <a:t>Государственная кадровая политика в области трудовых ресурсов</a:t>
          </a:r>
          <a:endParaRPr lang="ru-RU" sz="1800" dirty="0">
            <a:latin typeface="Times New Roman" pitchFamily="18" charset="0"/>
            <a:cs typeface="Times New Roman" pitchFamily="18" charset="0"/>
          </a:endParaRPr>
        </a:p>
      </dgm:t>
    </dgm:pt>
    <dgm:pt modelId="{D9AC50B0-8757-4823-A3E8-0E5BB2A03293}" type="parTrans" cxnId="{CE8DE160-9241-485D-A4EB-8015DE42590C}">
      <dgm:prSet/>
      <dgm:spPr/>
      <dgm:t>
        <a:bodyPr/>
        <a:lstStyle/>
        <a:p>
          <a:endParaRPr lang="ru-RU"/>
        </a:p>
      </dgm:t>
    </dgm:pt>
    <dgm:pt modelId="{8B80982D-2BC3-4FD1-AB87-70B6690A43E9}" type="sibTrans" cxnId="{CE8DE160-9241-485D-A4EB-8015DE42590C}">
      <dgm:prSet/>
      <dgm:spPr/>
      <dgm:t>
        <a:bodyPr/>
        <a:lstStyle/>
        <a:p>
          <a:endParaRPr lang="ru-RU"/>
        </a:p>
      </dgm:t>
    </dgm:pt>
    <dgm:pt modelId="{D1DE5737-8A76-42FF-BA10-9218C607ED10}">
      <dgm:prSet phldrT="[Текст]" custT="1"/>
      <dgm:spPr/>
      <dgm:t>
        <a:bodyPr/>
        <a:lstStyle/>
        <a:p>
          <a:r>
            <a:rPr lang="ru-RU" sz="1600" dirty="0" smtClean="0">
              <a:latin typeface="Times New Roman" pitchFamily="18" charset="0"/>
              <a:cs typeface="Times New Roman" pitchFamily="18" charset="0"/>
            </a:rPr>
            <a:t>Государственная демографическая политика</a:t>
          </a:r>
          <a:endParaRPr lang="ru-RU" sz="1600" dirty="0">
            <a:latin typeface="Times New Roman" pitchFamily="18" charset="0"/>
            <a:cs typeface="Times New Roman" pitchFamily="18" charset="0"/>
          </a:endParaRPr>
        </a:p>
      </dgm:t>
    </dgm:pt>
    <dgm:pt modelId="{A4149BC0-A09E-4121-A84A-549DEA0E5601}" type="parTrans" cxnId="{021D428B-CFFE-48A2-BBF2-262B7F7890B8}">
      <dgm:prSet/>
      <dgm:spPr/>
      <dgm:t>
        <a:bodyPr/>
        <a:lstStyle/>
        <a:p>
          <a:endParaRPr lang="ru-RU"/>
        </a:p>
      </dgm:t>
    </dgm:pt>
    <dgm:pt modelId="{E8468B81-CFFC-43FD-A643-DB348E5C8847}" type="sibTrans" cxnId="{021D428B-CFFE-48A2-BBF2-262B7F7890B8}">
      <dgm:prSet/>
      <dgm:spPr/>
      <dgm:t>
        <a:bodyPr/>
        <a:lstStyle/>
        <a:p>
          <a:endParaRPr lang="ru-RU"/>
        </a:p>
      </dgm:t>
    </dgm:pt>
    <dgm:pt modelId="{E22F64D8-C1F9-40CD-9B0E-490BEB072EBD}">
      <dgm:prSet phldrT="[Текст]" custT="1"/>
      <dgm:spPr/>
      <dgm:t>
        <a:bodyPr/>
        <a:lstStyle/>
        <a:p>
          <a:r>
            <a:rPr lang="ru-RU" sz="1600" dirty="0" smtClean="0">
              <a:latin typeface="Times New Roman" pitchFamily="18" charset="0"/>
              <a:cs typeface="Times New Roman" pitchFamily="18" charset="0"/>
            </a:rPr>
            <a:t>Государственная политика в области занятости</a:t>
          </a:r>
          <a:endParaRPr lang="ru-RU" sz="1600" dirty="0">
            <a:latin typeface="Times New Roman" pitchFamily="18" charset="0"/>
            <a:cs typeface="Times New Roman" pitchFamily="18" charset="0"/>
          </a:endParaRPr>
        </a:p>
      </dgm:t>
    </dgm:pt>
    <dgm:pt modelId="{BC2B524C-9871-4D79-9DF5-313A960CD13F}" type="parTrans" cxnId="{8CA11E19-8AEC-4638-A6F9-6570862A218C}">
      <dgm:prSet/>
      <dgm:spPr/>
      <dgm:t>
        <a:bodyPr/>
        <a:lstStyle/>
        <a:p>
          <a:endParaRPr lang="ru-RU"/>
        </a:p>
      </dgm:t>
    </dgm:pt>
    <dgm:pt modelId="{48C7A15C-2518-428F-9237-B8260D3BF4D3}" type="sibTrans" cxnId="{8CA11E19-8AEC-4638-A6F9-6570862A218C}">
      <dgm:prSet/>
      <dgm:spPr/>
      <dgm:t>
        <a:bodyPr/>
        <a:lstStyle/>
        <a:p>
          <a:endParaRPr lang="ru-RU"/>
        </a:p>
      </dgm:t>
    </dgm:pt>
    <dgm:pt modelId="{C3F0F26A-DF47-46D7-AFD6-307564E00376}">
      <dgm:prSet phldrT="[Текст]" custT="1"/>
      <dgm:spPr/>
      <dgm:t>
        <a:bodyPr/>
        <a:lstStyle/>
        <a:p>
          <a:r>
            <a:rPr lang="ru-RU" sz="1800" dirty="0" smtClean="0">
              <a:latin typeface="Times New Roman" pitchFamily="18" charset="0"/>
              <a:cs typeface="Times New Roman" pitchFamily="18" charset="0"/>
            </a:rPr>
            <a:t>Государственная кадровая политика органов управления</a:t>
          </a:r>
          <a:endParaRPr lang="ru-RU" sz="1800" dirty="0">
            <a:latin typeface="Times New Roman" pitchFamily="18" charset="0"/>
            <a:cs typeface="Times New Roman" pitchFamily="18" charset="0"/>
          </a:endParaRPr>
        </a:p>
      </dgm:t>
    </dgm:pt>
    <dgm:pt modelId="{7F240E81-D7A7-4996-8F4D-D67B11FE2DE1}" type="parTrans" cxnId="{0134FE60-CEEB-41C9-97A2-F7BA2664E3D4}">
      <dgm:prSet/>
      <dgm:spPr/>
      <dgm:t>
        <a:bodyPr/>
        <a:lstStyle/>
        <a:p>
          <a:endParaRPr lang="ru-RU"/>
        </a:p>
      </dgm:t>
    </dgm:pt>
    <dgm:pt modelId="{F6989836-AD00-4C5C-B3C3-A23179875F66}" type="sibTrans" cxnId="{0134FE60-CEEB-41C9-97A2-F7BA2664E3D4}">
      <dgm:prSet/>
      <dgm:spPr/>
      <dgm:t>
        <a:bodyPr/>
        <a:lstStyle/>
        <a:p>
          <a:endParaRPr lang="ru-RU"/>
        </a:p>
      </dgm:t>
    </dgm:pt>
    <dgm:pt modelId="{E2DB5EB3-240A-4082-97D0-CC007F890CD6}">
      <dgm:prSet phldrT="[Текст]" custT="1"/>
      <dgm:spPr/>
      <dgm:t>
        <a:bodyPr/>
        <a:lstStyle/>
        <a:p>
          <a:r>
            <a:rPr lang="ru-RU" sz="1600" dirty="0" smtClean="0">
              <a:latin typeface="Times New Roman" pitchFamily="18" charset="0"/>
              <a:cs typeface="Times New Roman" pitchFamily="18" charset="0"/>
            </a:rPr>
            <a:t>Политика формирования и развития персонала федеральной службы</a:t>
          </a:r>
          <a:endParaRPr lang="ru-RU" sz="1600" dirty="0">
            <a:latin typeface="Times New Roman" pitchFamily="18" charset="0"/>
            <a:cs typeface="Times New Roman" pitchFamily="18" charset="0"/>
          </a:endParaRPr>
        </a:p>
      </dgm:t>
    </dgm:pt>
    <dgm:pt modelId="{36A65ADE-F171-4B9F-9859-6BBD696C5EA9}" type="parTrans" cxnId="{3F5B0166-D43A-41AA-AB52-96D0F988CFFA}">
      <dgm:prSet/>
      <dgm:spPr/>
      <dgm:t>
        <a:bodyPr/>
        <a:lstStyle/>
        <a:p>
          <a:endParaRPr lang="ru-RU"/>
        </a:p>
      </dgm:t>
    </dgm:pt>
    <dgm:pt modelId="{8394F235-22C6-4FEF-AC4F-54CF61AE1105}" type="sibTrans" cxnId="{3F5B0166-D43A-41AA-AB52-96D0F988CFFA}">
      <dgm:prSet/>
      <dgm:spPr/>
      <dgm:t>
        <a:bodyPr/>
        <a:lstStyle/>
        <a:p>
          <a:endParaRPr lang="ru-RU"/>
        </a:p>
      </dgm:t>
    </dgm:pt>
    <dgm:pt modelId="{51B9D276-27E1-42EB-89A3-A57C9040CDB4}">
      <dgm:prSet phldrT="[Текст]" custT="1"/>
      <dgm:spPr/>
      <dgm:t>
        <a:bodyPr/>
        <a:lstStyle/>
        <a:p>
          <a:r>
            <a:rPr lang="ru-RU" sz="1600" dirty="0" smtClean="0">
              <a:latin typeface="Times New Roman" pitchFamily="18" charset="0"/>
              <a:cs typeface="Times New Roman" pitchFamily="18" charset="0"/>
            </a:rPr>
            <a:t>Политика формирования и развития </a:t>
          </a:r>
          <a:r>
            <a:rPr lang="ru-RU" sz="1600" dirty="0" err="1" smtClean="0">
              <a:latin typeface="Times New Roman" pitchFamily="18" charset="0"/>
              <a:cs typeface="Times New Roman" pitchFamily="18" charset="0"/>
            </a:rPr>
            <a:t>госслужбы</a:t>
          </a:r>
          <a:r>
            <a:rPr lang="ru-RU" sz="1600" dirty="0" smtClean="0">
              <a:latin typeface="Times New Roman" pitchFamily="18" charset="0"/>
              <a:cs typeface="Times New Roman" pitchFamily="18" charset="0"/>
            </a:rPr>
            <a:t> субъектов РФ</a:t>
          </a:r>
          <a:endParaRPr lang="ru-RU" sz="1600" dirty="0">
            <a:latin typeface="Times New Roman" pitchFamily="18" charset="0"/>
            <a:cs typeface="Times New Roman" pitchFamily="18" charset="0"/>
          </a:endParaRPr>
        </a:p>
      </dgm:t>
    </dgm:pt>
    <dgm:pt modelId="{7273C772-3665-4E4B-AFE0-B430D5EFDCEB}" type="parTrans" cxnId="{71B9801A-F26A-4012-A254-5163C899EFE2}">
      <dgm:prSet/>
      <dgm:spPr/>
      <dgm:t>
        <a:bodyPr/>
        <a:lstStyle/>
        <a:p>
          <a:endParaRPr lang="ru-RU"/>
        </a:p>
      </dgm:t>
    </dgm:pt>
    <dgm:pt modelId="{FBA9A791-2FB9-495B-BA30-F8DE459E561D}" type="sibTrans" cxnId="{71B9801A-F26A-4012-A254-5163C899EFE2}">
      <dgm:prSet/>
      <dgm:spPr/>
      <dgm:t>
        <a:bodyPr/>
        <a:lstStyle/>
        <a:p>
          <a:endParaRPr lang="ru-RU"/>
        </a:p>
      </dgm:t>
    </dgm:pt>
    <dgm:pt modelId="{61D913EA-68FD-43C8-961B-09A224EAA789}">
      <dgm:prSet phldrT="[Текст]" custT="1"/>
      <dgm:spPr/>
      <dgm:t>
        <a:bodyPr/>
        <a:lstStyle/>
        <a:p>
          <a:r>
            <a:rPr lang="ru-RU" sz="1800" dirty="0" smtClean="0">
              <a:latin typeface="Times New Roman" pitchFamily="18" charset="0"/>
              <a:cs typeface="Times New Roman" pitchFamily="18" charset="0"/>
            </a:rPr>
            <a:t>Государственная кадровая политика в отношении государственных организаций</a:t>
          </a:r>
          <a:endParaRPr lang="ru-RU" sz="1800" dirty="0">
            <a:latin typeface="Times New Roman" pitchFamily="18" charset="0"/>
            <a:cs typeface="Times New Roman" pitchFamily="18" charset="0"/>
          </a:endParaRPr>
        </a:p>
      </dgm:t>
    </dgm:pt>
    <dgm:pt modelId="{90007D43-7837-4B6B-9B03-C52B13F7617A}" type="parTrans" cxnId="{3D231144-2B23-4BE2-98FE-1D4F4A6687AE}">
      <dgm:prSet/>
      <dgm:spPr/>
      <dgm:t>
        <a:bodyPr/>
        <a:lstStyle/>
        <a:p>
          <a:endParaRPr lang="ru-RU"/>
        </a:p>
      </dgm:t>
    </dgm:pt>
    <dgm:pt modelId="{342A0B41-1CF6-48DE-A159-BB4E1726F6BB}" type="sibTrans" cxnId="{3D231144-2B23-4BE2-98FE-1D4F4A6687AE}">
      <dgm:prSet/>
      <dgm:spPr/>
      <dgm:t>
        <a:bodyPr/>
        <a:lstStyle/>
        <a:p>
          <a:endParaRPr lang="ru-RU"/>
        </a:p>
      </dgm:t>
    </dgm:pt>
    <dgm:pt modelId="{32AA1B3C-3DEE-46F0-994D-AFCB22AD50A3}">
      <dgm:prSet phldrT="[Текст]" custT="1"/>
      <dgm:spPr/>
      <dgm:t>
        <a:bodyPr/>
        <a:lstStyle/>
        <a:p>
          <a:r>
            <a:rPr lang="ru-RU" sz="1600" dirty="0" smtClean="0">
              <a:solidFill>
                <a:schemeClr val="tx1"/>
              </a:solidFill>
              <a:latin typeface="Times New Roman" pitchFamily="18" charset="0"/>
              <a:cs typeface="Times New Roman" pitchFamily="18" charset="0"/>
            </a:rPr>
            <a:t>Политика формирования и развития хозяйственных товариществ и обществ</a:t>
          </a:r>
          <a:endParaRPr lang="ru-RU" sz="1600" dirty="0">
            <a:solidFill>
              <a:schemeClr val="tx1"/>
            </a:solidFill>
            <a:latin typeface="Times New Roman" pitchFamily="18" charset="0"/>
            <a:cs typeface="Times New Roman" pitchFamily="18" charset="0"/>
          </a:endParaRPr>
        </a:p>
      </dgm:t>
    </dgm:pt>
    <dgm:pt modelId="{16155D2A-BA5F-4A53-A099-BEDE6778C6B7}" type="parTrans" cxnId="{A8F4FAC9-DFEA-4384-8C25-E3CC36BE1196}">
      <dgm:prSet/>
      <dgm:spPr/>
      <dgm:t>
        <a:bodyPr/>
        <a:lstStyle/>
        <a:p>
          <a:endParaRPr lang="ru-RU"/>
        </a:p>
      </dgm:t>
    </dgm:pt>
    <dgm:pt modelId="{CBB0F611-DCFC-4ED9-A1FF-A9F8357496DD}" type="sibTrans" cxnId="{A8F4FAC9-DFEA-4384-8C25-E3CC36BE1196}">
      <dgm:prSet/>
      <dgm:spPr/>
      <dgm:t>
        <a:bodyPr/>
        <a:lstStyle/>
        <a:p>
          <a:endParaRPr lang="ru-RU"/>
        </a:p>
      </dgm:t>
    </dgm:pt>
    <dgm:pt modelId="{E8312B11-CF1D-436F-B53A-706A0606C388}">
      <dgm:prSet phldrT="[Текст]" custT="1"/>
      <dgm:spPr/>
      <dgm:t>
        <a:bodyPr/>
        <a:lstStyle/>
        <a:p>
          <a:r>
            <a:rPr lang="ru-RU" sz="1600" dirty="0" smtClean="0">
              <a:solidFill>
                <a:schemeClr val="tx1"/>
              </a:solidFill>
              <a:latin typeface="Times New Roman" pitchFamily="18" charset="0"/>
              <a:cs typeface="Times New Roman" pitchFamily="18" charset="0"/>
            </a:rPr>
            <a:t>Политика формирования и развития государственных и муниципальных унитарных предприятий</a:t>
          </a:r>
          <a:endParaRPr lang="ru-RU" sz="1600" dirty="0">
            <a:solidFill>
              <a:schemeClr val="tx1"/>
            </a:solidFill>
            <a:latin typeface="Times New Roman" pitchFamily="18" charset="0"/>
            <a:cs typeface="Times New Roman" pitchFamily="18" charset="0"/>
          </a:endParaRPr>
        </a:p>
      </dgm:t>
    </dgm:pt>
    <dgm:pt modelId="{BB5DBE17-1A48-4572-A7DD-40BD2B73F048}" type="parTrans" cxnId="{83DEF11E-D8C9-45E0-A328-592D202E30A8}">
      <dgm:prSet/>
      <dgm:spPr/>
      <dgm:t>
        <a:bodyPr/>
        <a:lstStyle/>
        <a:p>
          <a:endParaRPr lang="ru-RU"/>
        </a:p>
      </dgm:t>
    </dgm:pt>
    <dgm:pt modelId="{7E52AB75-DE61-4BD5-93A5-F7C46CFF5DB0}" type="sibTrans" cxnId="{83DEF11E-D8C9-45E0-A328-592D202E30A8}">
      <dgm:prSet/>
      <dgm:spPr/>
      <dgm:t>
        <a:bodyPr/>
        <a:lstStyle/>
        <a:p>
          <a:endParaRPr lang="ru-RU"/>
        </a:p>
      </dgm:t>
    </dgm:pt>
    <dgm:pt modelId="{2FD486B7-E220-4E0C-AEDB-FC84A195CAC1}">
      <dgm:prSet phldrT="[Текст]" custT="1"/>
      <dgm:spPr/>
      <dgm:t>
        <a:bodyPr/>
        <a:lstStyle/>
        <a:p>
          <a:r>
            <a:rPr lang="ru-RU" sz="1600" dirty="0" smtClean="0">
              <a:latin typeface="Times New Roman" pitchFamily="18" charset="0"/>
              <a:cs typeface="Times New Roman" pitchFamily="18" charset="0"/>
            </a:rPr>
            <a:t>Государственная политика в области культуры</a:t>
          </a:r>
          <a:endParaRPr lang="ru-RU" sz="1600" dirty="0">
            <a:latin typeface="Times New Roman" pitchFamily="18" charset="0"/>
            <a:cs typeface="Times New Roman" pitchFamily="18" charset="0"/>
          </a:endParaRPr>
        </a:p>
      </dgm:t>
    </dgm:pt>
    <dgm:pt modelId="{7C29B785-AD22-43A3-B565-3677CFA5C5D5}" type="parTrans" cxnId="{11DBBAAE-AF2D-4DB3-9D19-1036D5927D19}">
      <dgm:prSet/>
      <dgm:spPr/>
      <dgm:t>
        <a:bodyPr/>
        <a:lstStyle/>
        <a:p>
          <a:endParaRPr lang="ru-RU"/>
        </a:p>
      </dgm:t>
    </dgm:pt>
    <dgm:pt modelId="{6810B7F0-7AEE-4DD6-B969-3048A6FE6A87}" type="sibTrans" cxnId="{11DBBAAE-AF2D-4DB3-9D19-1036D5927D19}">
      <dgm:prSet/>
      <dgm:spPr/>
      <dgm:t>
        <a:bodyPr/>
        <a:lstStyle/>
        <a:p>
          <a:endParaRPr lang="ru-RU"/>
        </a:p>
      </dgm:t>
    </dgm:pt>
    <dgm:pt modelId="{2D32D959-B302-4404-973A-1606B6C205D0}">
      <dgm:prSet phldrT="[Текст]" custT="1"/>
      <dgm:spPr/>
      <dgm:t>
        <a:bodyPr/>
        <a:lstStyle/>
        <a:p>
          <a:r>
            <a:rPr lang="ru-RU" sz="1600" dirty="0" smtClean="0">
              <a:latin typeface="Times New Roman" pitchFamily="18" charset="0"/>
              <a:cs typeface="Times New Roman" pitchFamily="18" charset="0"/>
            </a:rPr>
            <a:t>Государственная политика в области управления персоналом</a:t>
          </a:r>
          <a:endParaRPr lang="ru-RU" sz="1600" dirty="0">
            <a:latin typeface="Times New Roman" pitchFamily="18" charset="0"/>
            <a:cs typeface="Times New Roman" pitchFamily="18" charset="0"/>
          </a:endParaRPr>
        </a:p>
      </dgm:t>
    </dgm:pt>
    <dgm:pt modelId="{3BD2EAD2-D28B-4570-A471-6B9593B36E81}" type="parTrans" cxnId="{A12FD9B5-A7B4-4BE3-B378-F17CBD330980}">
      <dgm:prSet/>
      <dgm:spPr/>
      <dgm:t>
        <a:bodyPr/>
        <a:lstStyle/>
        <a:p>
          <a:endParaRPr lang="ru-RU"/>
        </a:p>
      </dgm:t>
    </dgm:pt>
    <dgm:pt modelId="{CA390CB0-427D-47AE-A5F4-19C7CFBAA457}" type="sibTrans" cxnId="{A12FD9B5-A7B4-4BE3-B378-F17CBD330980}">
      <dgm:prSet/>
      <dgm:spPr/>
      <dgm:t>
        <a:bodyPr/>
        <a:lstStyle/>
        <a:p>
          <a:endParaRPr lang="ru-RU"/>
        </a:p>
      </dgm:t>
    </dgm:pt>
    <dgm:pt modelId="{9E688828-FBDA-41C6-9848-7982DA453E5E}">
      <dgm:prSet phldrT="[Текст]" custT="1"/>
      <dgm:spPr/>
      <dgm:t>
        <a:bodyPr/>
        <a:lstStyle/>
        <a:p>
          <a:r>
            <a:rPr lang="ru-RU" sz="1600" dirty="0" smtClean="0">
              <a:latin typeface="Times New Roman" pitchFamily="18" charset="0"/>
              <a:cs typeface="Times New Roman" pitchFamily="18" charset="0"/>
            </a:rPr>
            <a:t>Политика формирования и развития персонала органов местного самоуправления</a:t>
          </a:r>
          <a:endParaRPr lang="ru-RU" sz="1600" dirty="0">
            <a:latin typeface="Times New Roman" pitchFamily="18" charset="0"/>
            <a:cs typeface="Times New Roman" pitchFamily="18" charset="0"/>
          </a:endParaRPr>
        </a:p>
      </dgm:t>
    </dgm:pt>
    <dgm:pt modelId="{6620D5F2-B998-48E1-9767-763BA6F67EC9}" type="parTrans" cxnId="{93FDC98E-C9A7-46DC-A2FA-B2F638EB475B}">
      <dgm:prSet/>
      <dgm:spPr/>
      <dgm:t>
        <a:bodyPr/>
        <a:lstStyle/>
        <a:p>
          <a:endParaRPr lang="ru-RU"/>
        </a:p>
      </dgm:t>
    </dgm:pt>
    <dgm:pt modelId="{B840BDF3-5DFE-4374-9734-32A7B721F240}" type="sibTrans" cxnId="{93FDC98E-C9A7-46DC-A2FA-B2F638EB475B}">
      <dgm:prSet/>
      <dgm:spPr/>
      <dgm:t>
        <a:bodyPr/>
        <a:lstStyle/>
        <a:p>
          <a:endParaRPr lang="ru-RU"/>
        </a:p>
      </dgm:t>
    </dgm:pt>
    <dgm:pt modelId="{C0EAF61C-F8A3-4DA1-8FB6-7DAE11E28638}">
      <dgm:prSet phldrT="[Текст]" custT="1"/>
      <dgm:spPr/>
      <dgm:t>
        <a:bodyPr/>
        <a:lstStyle/>
        <a:p>
          <a:r>
            <a:rPr lang="ru-RU" sz="1600" dirty="0" smtClean="0">
              <a:solidFill>
                <a:schemeClr val="tx1"/>
              </a:solidFill>
              <a:latin typeface="Times New Roman" pitchFamily="18" charset="0"/>
              <a:cs typeface="Times New Roman" pitchFamily="18" charset="0"/>
            </a:rPr>
            <a:t>Политика формирования и развития производственных кооперативов</a:t>
          </a:r>
          <a:endParaRPr lang="ru-RU" sz="1600" dirty="0">
            <a:solidFill>
              <a:schemeClr val="tx1"/>
            </a:solidFill>
            <a:latin typeface="Times New Roman" pitchFamily="18" charset="0"/>
            <a:cs typeface="Times New Roman" pitchFamily="18" charset="0"/>
          </a:endParaRPr>
        </a:p>
      </dgm:t>
    </dgm:pt>
    <dgm:pt modelId="{1154DE58-84B3-4B21-BD25-7C14A7E3667F}" type="parTrans" cxnId="{9CC32E8D-4EDE-4B9B-B4C9-1C5EC6465458}">
      <dgm:prSet/>
      <dgm:spPr/>
      <dgm:t>
        <a:bodyPr/>
        <a:lstStyle/>
        <a:p>
          <a:endParaRPr lang="ru-RU"/>
        </a:p>
      </dgm:t>
    </dgm:pt>
    <dgm:pt modelId="{41F11A5B-91C4-43D5-92A1-C5BFAEA885E9}" type="sibTrans" cxnId="{9CC32E8D-4EDE-4B9B-B4C9-1C5EC6465458}">
      <dgm:prSet/>
      <dgm:spPr/>
      <dgm:t>
        <a:bodyPr/>
        <a:lstStyle/>
        <a:p>
          <a:endParaRPr lang="ru-RU"/>
        </a:p>
      </dgm:t>
    </dgm:pt>
    <dgm:pt modelId="{945AFEF8-3E32-49EB-B23F-2FAAB6C1FD27}">
      <dgm:prSet phldrT="[Текст]" custT="1"/>
      <dgm:spPr/>
      <dgm:t>
        <a:bodyPr/>
        <a:lstStyle/>
        <a:p>
          <a:r>
            <a:rPr lang="ru-RU" sz="1600" dirty="0" smtClean="0">
              <a:solidFill>
                <a:schemeClr val="tx1"/>
              </a:solidFill>
              <a:latin typeface="Times New Roman" pitchFamily="18" charset="0"/>
              <a:cs typeface="Times New Roman" pitchFamily="18" charset="0"/>
            </a:rPr>
            <a:t>Политика формирования и развития некоммерческих организаций</a:t>
          </a:r>
          <a:endParaRPr lang="ru-RU" sz="1600" dirty="0">
            <a:solidFill>
              <a:schemeClr val="tx1"/>
            </a:solidFill>
            <a:latin typeface="Times New Roman" pitchFamily="18" charset="0"/>
            <a:cs typeface="Times New Roman" pitchFamily="18" charset="0"/>
          </a:endParaRPr>
        </a:p>
      </dgm:t>
    </dgm:pt>
    <dgm:pt modelId="{038D14D4-53F5-44E1-B400-EBCE4AD4003F}" type="parTrans" cxnId="{29FB2004-A372-4EDA-B501-E4AA4C00D050}">
      <dgm:prSet/>
      <dgm:spPr/>
      <dgm:t>
        <a:bodyPr/>
        <a:lstStyle/>
        <a:p>
          <a:endParaRPr lang="ru-RU"/>
        </a:p>
      </dgm:t>
    </dgm:pt>
    <dgm:pt modelId="{827B8E5C-689D-4995-ABD1-CB3E2F11846C}" type="sibTrans" cxnId="{29FB2004-A372-4EDA-B501-E4AA4C00D050}">
      <dgm:prSet/>
      <dgm:spPr/>
      <dgm:t>
        <a:bodyPr/>
        <a:lstStyle/>
        <a:p>
          <a:endParaRPr lang="ru-RU"/>
        </a:p>
      </dgm:t>
    </dgm:pt>
    <dgm:pt modelId="{34C079D9-E9E9-4CC9-846C-E69BCB6CA633}">
      <dgm:prSet phldrT="[Текст]" custT="1"/>
      <dgm:spPr/>
      <dgm:t>
        <a:bodyPr/>
        <a:lstStyle/>
        <a:p>
          <a:r>
            <a:rPr lang="ru-RU" sz="1800" dirty="0" smtClean="0">
              <a:solidFill>
                <a:schemeClr val="tx1"/>
              </a:solidFill>
              <a:latin typeface="Times New Roman" pitchFamily="18" charset="0"/>
              <a:cs typeface="Times New Roman" pitchFamily="18" charset="0"/>
            </a:rPr>
            <a:t>Государственная кадровая политика в отношении предпринимательских негосударственных организаций</a:t>
          </a:r>
          <a:endParaRPr lang="ru-RU" sz="1800" dirty="0">
            <a:solidFill>
              <a:schemeClr val="tx1"/>
            </a:solidFill>
            <a:latin typeface="Times New Roman" pitchFamily="18" charset="0"/>
            <a:cs typeface="Times New Roman" pitchFamily="18" charset="0"/>
          </a:endParaRPr>
        </a:p>
      </dgm:t>
    </dgm:pt>
    <dgm:pt modelId="{583392C8-DA79-4308-A972-BD071C7C2321}" type="parTrans" cxnId="{0AABB1DC-E2EB-4283-A9A6-362F5A54CE68}">
      <dgm:prSet/>
      <dgm:spPr/>
      <dgm:t>
        <a:bodyPr/>
        <a:lstStyle/>
        <a:p>
          <a:endParaRPr lang="ru-RU"/>
        </a:p>
      </dgm:t>
    </dgm:pt>
    <dgm:pt modelId="{F18CFC29-B57F-47E5-85D9-1944E3C563C5}" type="sibTrans" cxnId="{0AABB1DC-E2EB-4283-A9A6-362F5A54CE68}">
      <dgm:prSet/>
      <dgm:spPr/>
      <dgm:t>
        <a:bodyPr/>
        <a:lstStyle/>
        <a:p>
          <a:endParaRPr lang="ru-RU"/>
        </a:p>
      </dgm:t>
    </dgm:pt>
    <dgm:pt modelId="{5361F819-BDEF-41A3-A461-35729589AA7A}">
      <dgm:prSet phldrT="[Текст]" custT="1"/>
      <dgm:spPr/>
      <dgm:t>
        <a:bodyPr/>
        <a:lstStyle/>
        <a:p>
          <a:r>
            <a:rPr lang="ru-RU" sz="1600" dirty="0" smtClean="0">
              <a:solidFill>
                <a:schemeClr val="tx1"/>
              </a:solidFill>
              <a:latin typeface="Times New Roman" pitchFamily="18" charset="0"/>
              <a:cs typeface="Times New Roman" pitchFamily="18" charset="0"/>
            </a:rPr>
            <a:t>Персонал промышленного предпринимательства</a:t>
          </a:r>
          <a:endParaRPr lang="ru-RU" sz="1600" dirty="0">
            <a:solidFill>
              <a:schemeClr val="tx1"/>
            </a:solidFill>
            <a:latin typeface="Times New Roman" pitchFamily="18" charset="0"/>
            <a:cs typeface="Times New Roman" pitchFamily="18" charset="0"/>
          </a:endParaRPr>
        </a:p>
      </dgm:t>
    </dgm:pt>
    <dgm:pt modelId="{5DAE3C0A-0D0B-483C-B783-D966AE4CDDB9}" type="parTrans" cxnId="{6F4F3F62-9BEF-4991-A152-E5F3CE65F2A2}">
      <dgm:prSet/>
      <dgm:spPr/>
      <dgm:t>
        <a:bodyPr/>
        <a:lstStyle/>
        <a:p>
          <a:endParaRPr lang="ru-RU"/>
        </a:p>
      </dgm:t>
    </dgm:pt>
    <dgm:pt modelId="{A35B08B6-2561-4F01-B6B2-B7B201897708}" type="sibTrans" cxnId="{6F4F3F62-9BEF-4991-A152-E5F3CE65F2A2}">
      <dgm:prSet/>
      <dgm:spPr/>
      <dgm:t>
        <a:bodyPr/>
        <a:lstStyle/>
        <a:p>
          <a:endParaRPr lang="ru-RU"/>
        </a:p>
      </dgm:t>
    </dgm:pt>
    <dgm:pt modelId="{0C6B90DA-F039-461D-A9E6-84002F20C68D}">
      <dgm:prSet phldrT="[Текст]" custT="1"/>
      <dgm:spPr/>
      <dgm:t>
        <a:bodyPr/>
        <a:lstStyle/>
        <a:p>
          <a:r>
            <a:rPr lang="ru-RU" sz="1600" dirty="0" smtClean="0">
              <a:solidFill>
                <a:schemeClr val="tx1"/>
              </a:solidFill>
              <a:latin typeface="Times New Roman" pitchFamily="18" charset="0"/>
              <a:cs typeface="Times New Roman" pitchFamily="18" charset="0"/>
            </a:rPr>
            <a:t>Персонал коммерческого предпринимательства</a:t>
          </a:r>
          <a:endParaRPr lang="ru-RU" sz="1600" dirty="0">
            <a:solidFill>
              <a:schemeClr val="tx1"/>
            </a:solidFill>
            <a:latin typeface="Times New Roman" pitchFamily="18" charset="0"/>
            <a:cs typeface="Times New Roman" pitchFamily="18" charset="0"/>
          </a:endParaRPr>
        </a:p>
      </dgm:t>
    </dgm:pt>
    <dgm:pt modelId="{7AC980E5-A3EC-4A89-B109-411AD8A2E932}" type="parTrans" cxnId="{B1147B73-C747-4C40-A362-A2FC5B789B34}">
      <dgm:prSet/>
      <dgm:spPr/>
      <dgm:t>
        <a:bodyPr/>
        <a:lstStyle/>
        <a:p>
          <a:endParaRPr lang="ru-RU"/>
        </a:p>
      </dgm:t>
    </dgm:pt>
    <dgm:pt modelId="{BEFC0BEA-59C2-434E-B828-5A905C162ED8}" type="sibTrans" cxnId="{B1147B73-C747-4C40-A362-A2FC5B789B34}">
      <dgm:prSet/>
      <dgm:spPr/>
      <dgm:t>
        <a:bodyPr/>
        <a:lstStyle/>
        <a:p>
          <a:endParaRPr lang="ru-RU"/>
        </a:p>
      </dgm:t>
    </dgm:pt>
    <dgm:pt modelId="{087929AF-DEA2-4F3E-8D0F-B2E6DA67BF2E}">
      <dgm:prSet phldrT="[Текст]" custT="1"/>
      <dgm:spPr/>
      <dgm:t>
        <a:bodyPr/>
        <a:lstStyle/>
        <a:p>
          <a:r>
            <a:rPr lang="ru-RU" sz="1600" dirty="0" smtClean="0">
              <a:solidFill>
                <a:schemeClr val="tx1"/>
              </a:solidFill>
              <a:latin typeface="Times New Roman" pitchFamily="18" charset="0"/>
              <a:cs typeface="Times New Roman" pitchFamily="18" charset="0"/>
            </a:rPr>
            <a:t>Персонал аграрного предпринимательства</a:t>
          </a:r>
          <a:endParaRPr lang="ru-RU" sz="1600" dirty="0">
            <a:solidFill>
              <a:schemeClr val="tx1"/>
            </a:solidFill>
            <a:latin typeface="Times New Roman" pitchFamily="18" charset="0"/>
            <a:cs typeface="Times New Roman" pitchFamily="18" charset="0"/>
          </a:endParaRPr>
        </a:p>
      </dgm:t>
    </dgm:pt>
    <dgm:pt modelId="{710C5BE2-AAD4-4884-81AA-6CAE3E7CE27E}" type="parTrans" cxnId="{55D944EE-2F6B-45B9-96C1-83792E460F90}">
      <dgm:prSet/>
      <dgm:spPr/>
      <dgm:t>
        <a:bodyPr/>
        <a:lstStyle/>
        <a:p>
          <a:endParaRPr lang="ru-RU"/>
        </a:p>
      </dgm:t>
    </dgm:pt>
    <dgm:pt modelId="{B6DDA298-116F-473A-9D0C-12AE6AAEF9ED}" type="sibTrans" cxnId="{55D944EE-2F6B-45B9-96C1-83792E460F90}">
      <dgm:prSet/>
      <dgm:spPr/>
      <dgm:t>
        <a:bodyPr/>
        <a:lstStyle/>
        <a:p>
          <a:endParaRPr lang="ru-RU"/>
        </a:p>
      </dgm:t>
    </dgm:pt>
    <dgm:pt modelId="{DD465A36-D578-406C-B2CD-2BAFB3EDF04E}">
      <dgm:prSet phldrT="[Текст]" custT="1"/>
      <dgm:spPr/>
      <dgm:t>
        <a:bodyPr/>
        <a:lstStyle/>
        <a:p>
          <a:r>
            <a:rPr lang="ru-RU" sz="1600" dirty="0" smtClean="0">
              <a:solidFill>
                <a:schemeClr val="tx1"/>
              </a:solidFill>
              <a:latin typeface="Times New Roman" pitchFamily="18" charset="0"/>
              <a:cs typeface="Times New Roman" pitchFamily="18" charset="0"/>
            </a:rPr>
            <a:t>Персонал предпринимательства в сферах науки, образования, культуры и консультационной практики</a:t>
          </a:r>
          <a:endParaRPr lang="ru-RU" sz="1600" dirty="0">
            <a:solidFill>
              <a:schemeClr val="tx1"/>
            </a:solidFill>
            <a:latin typeface="Times New Roman" pitchFamily="18" charset="0"/>
            <a:cs typeface="Times New Roman" pitchFamily="18" charset="0"/>
          </a:endParaRPr>
        </a:p>
      </dgm:t>
    </dgm:pt>
    <dgm:pt modelId="{D0B05658-2AAB-4270-9A4F-38BC8A62973E}" type="parTrans" cxnId="{1334644C-F4AE-4ECE-81EA-8F2B3BE6E643}">
      <dgm:prSet/>
      <dgm:spPr/>
      <dgm:t>
        <a:bodyPr/>
        <a:lstStyle/>
        <a:p>
          <a:endParaRPr lang="ru-RU"/>
        </a:p>
      </dgm:t>
    </dgm:pt>
    <dgm:pt modelId="{7B13BE09-36F3-4D45-A0E0-215BBB4A5F58}" type="sibTrans" cxnId="{1334644C-F4AE-4ECE-81EA-8F2B3BE6E643}">
      <dgm:prSet/>
      <dgm:spPr/>
      <dgm:t>
        <a:bodyPr/>
        <a:lstStyle/>
        <a:p>
          <a:endParaRPr lang="ru-RU"/>
        </a:p>
      </dgm:t>
    </dgm:pt>
    <dgm:pt modelId="{4013274F-3F25-45CC-8369-BDB40F63F4BC}" type="pres">
      <dgm:prSet presAssocID="{D09CD352-0649-4AE7-9669-19ED38D9D352}" presName="Name0" presStyleCnt="0">
        <dgm:presLayoutVars>
          <dgm:dir/>
          <dgm:animLvl val="lvl"/>
          <dgm:resizeHandles val="exact"/>
        </dgm:presLayoutVars>
      </dgm:prSet>
      <dgm:spPr/>
      <dgm:t>
        <a:bodyPr/>
        <a:lstStyle/>
        <a:p>
          <a:endParaRPr lang="ru-RU"/>
        </a:p>
      </dgm:t>
    </dgm:pt>
    <dgm:pt modelId="{EF7B33CE-1E6C-4C92-8A85-8D17093F8375}" type="pres">
      <dgm:prSet presAssocID="{24418568-9604-465F-A986-2F5C95181751}" presName="linNode" presStyleCnt="0"/>
      <dgm:spPr/>
    </dgm:pt>
    <dgm:pt modelId="{11BF0551-0EF9-4321-8ABC-B4E7DB4B5BBA}" type="pres">
      <dgm:prSet presAssocID="{24418568-9604-465F-A986-2F5C95181751}" presName="parentText" presStyleLbl="node1" presStyleIdx="0" presStyleCnt="4" custScaleX="90972" custScaleY="50417">
        <dgm:presLayoutVars>
          <dgm:chMax val="1"/>
          <dgm:bulletEnabled val="1"/>
        </dgm:presLayoutVars>
      </dgm:prSet>
      <dgm:spPr/>
      <dgm:t>
        <a:bodyPr/>
        <a:lstStyle/>
        <a:p>
          <a:endParaRPr lang="ru-RU"/>
        </a:p>
      </dgm:t>
    </dgm:pt>
    <dgm:pt modelId="{16747E07-2A59-4D84-9F12-25A5637346A5}" type="pres">
      <dgm:prSet presAssocID="{24418568-9604-465F-A986-2F5C95181751}" presName="descendantText" presStyleLbl="alignAccFollowNode1" presStyleIdx="0" presStyleCnt="4" custScaleX="103003" custScaleY="79516">
        <dgm:presLayoutVars>
          <dgm:bulletEnabled val="1"/>
        </dgm:presLayoutVars>
      </dgm:prSet>
      <dgm:spPr/>
      <dgm:t>
        <a:bodyPr/>
        <a:lstStyle/>
        <a:p>
          <a:endParaRPr lang="ru-RU"/>
        </a:p>
      </dgm:t>
    </dgm:pt>
    <dgm:pt modelId="{EF2E18DB-1EB4-4B22-8280-2C0F8A14B1BF}" type="pres">
      <dgm:prSet presAssocID="{8B80982D-2BC3-4FD1-AB87-70B6690A43E9}" presName="sp" presStyleCnt="0"/>
      <dgm:spPr/>
    </dgm:pt>
    <dgm:pt modelId="{0F039629-E748-4114-A42D-FE0B1566252F}" type="pres">
      <dgm:prSet presAssocID="{C3F0F26A-DF47-46D7-AFD6-307564E00376}" presName="linNode" presStyleCnt="0"/>
      <dgm:spPr/>
    </dgm:pt>
    <dgm:pt modelId="{79FF55AF-B8EF-4349-9AF9-AB95770F78EB}" type="pres">
      <dgm:prSet presAssocID="{C3F0F26A-DF47-46D7-AFD6-307564E00376}" presName="parentText" presStyleLbl="node1" presStyleIdx="1" presStyleCnt="4" custScaleX="90972" custScaleY="51211">
        <dgm:presLayoutVars>
          <dgm:chMax val="1"/>
          <dgm:bulletEnabled val="1"/>
        </dgm:presLayoutVars>
      </dgm:prSet>
      <dgm:spPr/>
      <dgm:t>
        <a:bodyPr/>
        <a:lstStyle/>
        <a:p>
          <a:endParaRPr lang="ru-RU"/>
        </a:p>
      </dgm:t>
    </dgm:pt>
    <dgm:pt modelId="{59935A4A-4D0C-4A25-9AB3-8E109D055027}" type="pres">
      <dgm:prSet presAssocID="{C3F0F26A-DF47-46D7-AFD6-307564E00376}" presName="descendantText" presStyleLbl="alignAccFollowNode1" presStyleIdx="1" presStyleCnt="4" custScaleX="104650" custScaleY="88231">
        <dgm:presLayoutVars>
          <dgm:bulletEnabled val="1"/>
        </dgm:presLayoutVars>
      </dgm:prSet>
      <dgm:spPr/>
      <dgm:t>
        <a:bodyPr/>
        <a:lstStyle/>
        <a:p>
          <a:endParaRPr lang="ru-RU"/>
        </a:p>
      </dgm:t>
    </dgm:pt>
    <dgm:pt modelId="{EFF66C15-213B-4872-BEAC-2CE55B685FBD}" type="pres">
      <dgm:prSet presAssocID="{F6989836-AD00-4C5C-B3C3-A23179875F66}" presName="sp" presStyleCnt="0"/>
      <dgm:spPr/>
    </dgm:pt>
    <dgm:pt modelId="{7972ACB1-0E78-44E3-99A7-ECA6124C2022}" type="pres">
      <dgm:prSet presAssocID="{61D913EA-68FD-43C8-961B-09A224EAA789}" presName="linNode" presStyleCnt="0"/>
      <dgm:spPr/>
    </dgm:pt>
    <dgm:pt modelId="{85627B1A-BE5F-4890-84AB-5B7BD472C611}" type="pres">
      <dgm:prSet presAssocID="{61D913EA-68FD-43C8-961B-09A224EAA789}" presName="parentText" presStyleLbl="node1" presStyleIdx="2" presStyleCnt="4" custScaleX="91320" custScaleY="66050">
        <dgm:presLayoutVars>
          <dgm:chMax val="1"/>
          <dgm:bulletEnabled val="1"/>
        </dgm:presLayoutVars>
      </dgm:prSet>
      <dgm:spPr/>
      <dgm:t>
        <a:bodyPr/>
        <a:lstStyle/>
        <a:p>
          <a:endParaRPr lang="ru-RU"/>
        </a:p>
      </dgm:t>
    </dgm:pt>
    <dgm:pt modelId="{EAD50145-3861-4CDF-B75D-0D7FFF0843C8}" type="pres">
      <dgm:prSet presAssocID="{61D913EA-68FD-43C8-961B-09A224EAA789}" presName="descendantText" presStyleLbl="alignAccFollowNode1" presStyleIdx="2" presStyleCnt="4" custScaleX="104874" custScaleY="122659">
        <dgm:presLayoutVars>
          <dgm:bulletEnabled val="1"/>
        </dgm:presLayoutVars>
      </dgm:prSet>
      <dgm:spPr/>
      <dgm:t>
        <a:bodyPr/>
        <a:lstStyle/>
        <a:p>
          <a:endParaRPr lang="ru-RU"/>
        </a:p>
      </dgm:t>
    </dgm:pt>
    <dgm:pt modelId="{1BE3B75E-8C09-44F8-904D-2081C1CFB957}" type="pres">
      <dgm:prSet presAssocID="{342A0B41-1CF6-48DE-A159-BB4E1726F6BB}" presName="sp" presStyleCnt="0"/>
      <dgm:spPr/>
    </dgm:pt>
    <dgm:pt modelId="{5ABEEBD2-6E80-459F-8BAC-31F351FF4CCE}" type="pres">
      <dgm:prSet presAssocID="{34C079D9-E9E9-4CC9-846C-E69BCB6CA633}" presName="linNode" presStyleCnt="0"/>
      <dgm:spPr/>
    </dgm:pt>
    <dgm:pt modelId="{F22F4C6B-B8D6-4AA9-83CE-C3F640F3F6EE}" type="pres">
      <dgm:prSet presAssocID="{34C079D9-E9E9-4CC9-846C-E69BCB6CA633}" presName="parentText" presStyleLbl="node1" presStyleIdx="3" presStyleCnt="4" custScaleX="91320" custScaleY="66267" custLinFactNeighborX="-4" custLinFactNeighborY="19">
        <dgm:presLayoutVars>
          <dgm:chMax val="1"/>
          <dgm:bulletEnabled val="1"/>
        </dgm:presLayoutVars>
      </dgm:prSet>
      <dgm:spPr/>
      <dgm:t>
        <a:bodyPr/>
        <a:lstStyle/>
        <a:p>
          <a:endParaRPr lang="ru-RU"/>
        </a:p>
      </dgm:t>
    </dgm:pt>
    <dgm:pt modelId="{E3CDBC90-2F0C-41A6-9789-1A273813FA4E}" type="pres">
      <dgm:prSet presAssocID="{34C079D9-E9E9-4CC9-846C-E69BCB6CA633}" presName="descendantText" presStyleLbl="alignAccFollowNode1" presStyleIdx="3" presStyleCnt="4" custScaleX="104797" custScaleY="80540" custLinFactNeighborX="9360" custLinFactNeighborY="1170">
        <dgm:presLayoutVars>
          <dgm:bulletEnabled val="1"/>
        </dgm:presLayoutVars>
      </dgm:prSet>
      <dgm:spPr/>
      <dgm:t>
        <a:bodyPr/>
        <a:lstStyle/>
        <a:p>
          <a:endParaRPr lang="ru-RU"/>
        </a:p>
      </dgm:t>
    </dgm:pt>
  </dgm:ptLst>
  <dgm:cxnLst>
    <dgm:cxn modelId="{E6849403-2903-4738-BBAB-34E5E0187689}" type="presOf" srcId="{DD465A36-D578-406C-B2CD-2BAFB3EDF04E}" destId="{E3CDBC90-2F0C-41A6-9789-1A273813FA4E}" srcOrd="0" destOrd="3" presId="urn:microsoft.com/office/officeart/2005/8/layout/vList5"/>
    <dgm:cxn modelId="{B1147B73-C747-4C40-A362-A2FC5B789B34}" srcId="{34C079D9-E9E9-4CC9-846C-E69BCB6CA633}" destId="{0C6B90DA-F039-461D-A9E6-84002F20C68D}" srcOrd="1" destOrd="0" parTransId="{7AC980E5-A3EC-4A89-B109-411AD8A2E932}" sibTransId="{BEFC0BEA-59C2-434E-B828-5A905C162ED8}"/>
    <dgm:cxn modelId="{4524D3A2-6B6C-4ABA-956E-3F527EACA316}" type="presOf" srcId="{E8312B11-CF1D-436F-B53A-706A0606C388}" destId="{EAD50145-3861-4CDF-B75D-0D7FFF0843C8}" srcOrd="0" destOrd="2" presId="urn:microsoft.com/office/officeart/2005/8/layout/vList5"/>
    <dgm:cxn modelId="{3D231144-2B23-4BE2-98FE-1D4F4A6687AE}" srcId="{D09CD352-0649-4AE7-9669-19ED38D9D352}" destId="{61D913EA-68FD-43C8-961B-09A224EAA789}" srcOrd="2" destOrd="0" parTransId="{90007D43-7837-4B6B-9B03-C52B13F7617A}" sibTransId="{342A0B41-1CF6-48DE-A159-BB4E1726F6BB}"/>
    <dgm:cxn modelId="{0DF9FF62-56AA-4A97-B45D-6ADBE8E69133}" type="presOf" srcId="{32AA1B3C-3DEE-46F0-994D-AFCB22AD50A3}" destId="{EAD50145-3861-4CDF-B75D-0D7FFF0843C8}" srcOrd="0" destOrd="0" presId="urn:microsoft.com/office/officeart/2005/8/layout/vList5"/>
    <dgm:cxn modelId="{C07E2C3E-A0B1-4413-8862-D49302AFF67B}" type="presOf" srcId="{9E688828-FBDA-41C6-9848-7982DA453E5E}" destId="{59935A4A-4D0C-4A25-9AB3-8E109D055027}" srcOrd="0" destOrd="2" presId="urn:microsoft.com/office/officeart/2005/8/layout/vList5"/>
    <dgm:cxn modelId="{AA502CA6-AA2F-42A1-9066-9D7EFFA3CC59}" type="presOf" srcId="{61D913EA-68FD-43C8-961B-09A224EAA789}" destId="{85627B1A-BE5F-4890-84AB-5B7BD472C611}" srcOrd="0" destOrd="0" presId="urn:microsoft.com/office/officeart/2005/8/layout/vList5"/>
    <dgm:cxn modelId="{C5D4EA01-7711-4A04-8511-535F2CE2FBD4}" type="presOf" srcId="{E2DB5EB3-240A-4082-97D0-CC007F890CD6}" destId="{59935A4A-4D0C-4A25-9AB3-8E109D055027}" srcOrd="0" destOrd="0" presId="urn:microsoft.com/office/officeart/2005/8/layout/vList5"/>
    <dgm:cxn modelId="{CE8DE160-9241-485D-A4EB-8015DE42590C}" srcId="{D09CD352-0649-4AE7-9669-19ED38D9D352}" destId="{24418568-9604-465F-A986-2F5C95181751}" srcOrd="0" destOrd="0" parTransId="{D9AC50B0-8757-4823-A3E8-0E5BB2A03293}" sibTransId="{8B80982D-2BC3-4FD1-AB87-70B6690A43E9}"/>
    <dgm:cxn modelId="{DF49A6AB-F26B-4809-ACBE-FF3B65F078DC}" type="presOf" srcId="{D1DE5737-8A76-42FF-BA10-9218C607ED10}" destId="{16747E07-2A59-4D84-9F12-25A5637346A5}" srcOrd="0" destOrd="0" presId="urn:microsoft.com/office/officeart/2005/8/layout/vList5"/>
    <dgm:cxn modelId="{60374DB8-7154-40CD-AEB0-D4DCDC5DFFCD}" type="presOf" srcId="{087929AF-DEA2-4F3E-8D0F-B2E6DA67BF2E}" destId="{E3CDBC90-2F0C-41A6-9789-1A273813FA4E}" srcOrd="0" destOrd="2" presId="urn:microsoft.com/office/officeart/2005/8/layout/vList5"/>
    <dgm:cxn modelId="{AB29FF40-257F-4B92-84CB-4F20DDEF71DA}" type="presOf" srcId="{D09CD352-0649-4AE7-9669-19ED38D9D352}" destId="{4013274F-3F25-45CC-8369-BDB40F63F4BC}" srcOrd="0" destOrd="0" presId="urn:microsoft.com/office/officeart/2005/8/layout/vList5"/>
    <dgm:cxn modelId="{93FDC98E-C9A7-46DC-A2FA-B2F638EB475B}" srcId="{C3F0F26A-DF47-46D7-AFD6-307564E00376}" destId="{9E688828-FBDA-41C6-9848-7982DA453E5E}" srcOrd="2" destOrd="0" parTransId="{6620D5F2-B998-48E1-9767-763BA6F67EC9}" sibTransId="{B840BDF3-5DFE-4374-9734-32A7B721F240}"/>
    <dgm:cxn modelId="{3F5B0166-D43A-41AA-AB52-96D0F988CFFA}" srcId="{C3F0F26A-DF47-46D7-AFD6-307564E00376}" destId="{E2DB5EB3-240A-4082-97D0-CC007F890CD6}" srcOrd="0" destOrd="0" parTransId="{36A65ADE-F171-4B9F-9859-6BBD696C5EA9}" sibTransId="{8394F235-22C6-4FEF-AC4F-54CF61AE1105}"/>
    <dgm:cxn modelId="{1334644C-F4AE-4ECE-81EA-8F2B3BE6E643}" srcId="{34C079D9-E9E9-4CC9-846C-E69BCB6CA633}" destId="{DD465A36-D578-406C-B2CD-2BAFB3EDF04E}" srcOrd="3" destOrd="0" parTransId="{D0B05658-2AAB-4270-9A4F-38BC8A62973E}" sibTransId="{7B13BE09-36F3-4D45-A0E0-215BBB4A5F58}"/>
    <dgm:cxn modelId="{9CC32E8D-4EDE-4B9B-B4C9-1C5EC6465458}" srcId="{61D913EA-68FD-43C8-961B-09A224EAA789}" destId="{C0EAF61C-F8A3-4DA1-8FB6-7DAE11E28638}" srcOrd="1" destOrd="0" parTransId="{1154DE58-84B3-4B21-BD25-7C14A7E3667F}" sibTransId="{41F11A5B-91C4-43D5-92A1-C5BFAEA885E9}"/>
    <dgm:cxn modelId="{0A545B1A-9AB8-46CA-AA49-473C53DBD259}" type="presOf" srcId="{34C079D9-E9E9-4CC9-846C-E69BCB6CA633}" destId="{F22F4C6B-B8D6-4AA9-83CE-C3F640F3F6EE}" srcOrd="0" destOrd="0" presId="urn:microsoft.com/office/officeart/2005/8/layout/vList5"/>
    <dgm:cxn modelId="{4EF53B6D-8831-4CD0-AA32-977AAC7719D3}" type="presOf" srcId="{2D32D959-B302-4404-973A-1606B6C205D0}" destId="{16747E07-2A59-4D84-9F12-25A5637346A5}" srcOrd="0" destOrd="3" presId="urn:microsoft.com/office/officeart/2005/8/layout/vList5"/>
    <dgm:cxn modelId="{F28956C3-B3EA-45F6-84DD-26FA1695BEBF}" type="presOf" srcId="{C0EAF61C-F8A3-4DA1-8FB6-7DAE11E28638}" destId="{EAD50145-3861-4CDF-B75D-0D7FFF0843C8}" srcOrd="0" destOrd="1" presId="urn:microsoft.com/office/officeart/2005/8/layout/vList5"/>
    <dgm:cxn modelId="{8CA11E19-8AEC-4638-A6F9-6570862A218C}" srcId="{24418568-9604-465F-A986-2F5C95181751}" destId="{E22F64D8-C1F9-40CD-9B0E-490BEB072EBD}" srcOrd="1" destOrd="0" parTransId="{BC2B524C-9871-4D79-9DF5-313A960CD13F}" sibTransId="{48C7A15C-2518-428F-9237-B8260D3BF4D3}"/>
    <dgm:cxn modelId="{29FB2004-A372-4EDA-B501-E4AA4C00D050}" srcId="{61D913EA-68FD-43C8-961B-09A224EAA789}" destId="{945AFEF8-3E32-49EB-B23F-2FAAB6C1FD27}" srcOrd="3" destOrd="0" parTransId="{038D14D4-53F5-44E1-B400-EBCE4AD4003F}" sibTransId="{827B8E5C-689D-4995-ABD1-CB3E2F11846C}"/>
    <dgm:cxn modelId="{EB2A68AB-3C16-4536-B805-F7269B56DFC2}" type="presOf" srcId="{2FD486B7-E220-4E0C-AEDB-FC84A195CAC1}" destId="{16747E07-2A59-4D84-9F12-25A5637346A5}" srcOrd="0" destOrd="2" presId="urn:microsoft.com/office/officeart/2005/8/layout/vList5"/>
    <dgm:cxn modelId="{71B9801A-F26A-4012-A254-5163C899EFE2}" srcId="{C3F0F26A-DF47-46D7-AFD6-307564E00376}" destId="{51B9D276-27E1-42EB-89A3-A57C9040CDB4}" srcOrd="1" destOrd="0" parTransId="{7273C772-3665-4E4B-AFE0-B430D5EFDCEB}" sibTransId="{FBA9A791-2FB9-495B-BA30-F8DE459E561D}"/>
    <dgm:cxn modelId="{2B271D9C-2CFA-41E8-AB44-74B0DF91D98A}" type="presOf" srcId="{51B9D276-27E1-42EB-89A3-A57C9040CDB4}" destId="{59935A4A-4D0C-4A25-9AB3-8E109D055027}" srcOrd="0" destOrd="1" presId="urn:microsoft.com/office/officeart/2005/8/layout/vList5"/>
    <dgm:cxn modelId="{83DEF11E-D8C9-45E0-A328-592D202E30A8}" srcId="{61D913EA-68FD-43C8-961B-09A224EAA789}" destId="{E8312B11-CF1D-436F-B53A-706A0606C388}" srcOrd="2" destOrd="0" parTransId="{BB5DBE17-1A48-4572-A7DD-40BD2B73F048}" sibTransId="{7E52AB75-DE61-4BD5-93A5-F7C46CFF5DB0}"/>
    <dgm:cxn modelId="{BC35B296-1060-466D-9CC4-D1D94DDD6739}" type="presOf" srcId="{5361F819-BDEF-41A3-A461-35729589AA7A}" destId="{E3CDBC90-2F0C-41A6-9789-1A273813FA4E}" srcOrd="0" destOrd="0" presId="urn:microsoft.com/office/officeart/2005/8/layout/vList5"/>
    <dgm:cxn modelId="{2FFC98E1-8670-4897-AFC4-D62DCBA22814}" type="presOf" srcId="{0C6B90DA-F039-461D-A9E6-84002F20C68D}" destId="{E3CDBC90-2F0C-41A6-9789-1A273813FA4E}" srcOrd="0" destOrd="1" presId="urn:microsoft.com/office/officeart/2005/8/layout/vList5"/>
    <dgm:cxn modelId="{B39D4F4A-E0FF-4AB8-9A86-A3052D9F127E}" type="presOf" srcId="{C3F0F26A-DF47-46D7-AFD6-307564E00376}" destId="{79FF55AF-B8EF-4349-9AF9-AB95770F78EB}" srcOrd="0" destOrd="0" presId="urn:microsoft.com/office/officeart/2005/8/layout/vList5"/>
    <dgm:cxn modelId="{11DBBAAE-AF2D-4DB3-9D19-1036D5927D19}" srcId="{24418568-9604-465F-A986-2F5C95181751}" destId="{2FD486B7-E220-4E0C-AEDB-FC84A195CAC1}" srcOrd="2" destOrd="0" parTransId="{7C29B785-AD22-43A3-B565-3677CFA5C5D5}" sibTransId="{6810B7F0-7AEE-4DD6-B969-3048A6FE6A87}"/>
    <dgm:cxn modelId="{6F4F3F62-9BEF-4991-A152-E5F3CE65F2A2}" srcId="{34C079D9-E9E9-4CC9-846C-E69BCB6CA633}" destId="{5361F819-BDEF-41A3-A461-35729589AA7A}" srcOrd="0" destOrd="0" parTransId="{5DAE3C0A-0D0B-483C-B783-D966AE4CDDB9}" sibTransId="{A35B08B6-2561-4F01-B6B2-B7B201897708}"/>
    <dgm:cxn modelId="{A12FD9B5-A7B4-4BE3-B378-F17CBD330980}" srcId="{24418568-9604-465F-A986-2F5C95181751}" destId="{2D32D959-B302-4404-973A-1606B6C205D0}" srcOrd="3" destOrd="0" parTransId="{3BD2EAD2-D28B-4570-A471-6B9593B36E81}" sibTransId="{CA390CB0-427D-47AE-A5F4-19C7CFBAA457}"/>
    <dgm:cxn modelId="{EF05E95E-5492-4637-8B65-00462E5219EB}" type="presOf" srcId="{24418568-9604-465F-A986-2F5C95181751}" destId="{11BF0551-0EF9-4321-8ABC-B4E7DB4B5BBA}" srcOrd="0" destOrd="0" presId="urn:microsoft.com/office/officeart/2005/8/layout/vList5"/>
    <dgm:cxn modelId="{0134FE60-CEEB-41C9-97A2-F7BA2664E3D4}" srcId="{D09CD352-0649-4AE7-9669-19ED38D9D352}" destId="{C3F0F26A-DF47-46D7-AFD6-307564E00376}" srcOrd="1" destOrd="0" parTransId="{7F240E81-D7A7-4996-8F4D-D67B11FE2DE1}" sibTransId="{F6989836-AD00-4C5C-B3C3-A23179875F66}"/>
    <dgm:cxn modelId="{021D428B-CFFE-48A2-BBF2-262B7F7890B8}" srcId="{24418568-9604-465F-A986-2F5C95181751}" destId="{D1DE5737-8A76-42FF-BA10-9218C607ED10}" srcOrd="0" destOrd="0" parTransId="{A4149BC0-A09E-4121-A84A-549DEA0E5601}" sibTransId="{E8468B81-CFFC-43FD-A643-DB348E5C8847}"/>
    <dgm:cxn modelId="{79D720F7-CB36-4F25-BD04-7BFC4B42AF30}" type="presOf" srcId="{E22F64D8-C1F9-40CD-9B0E-490BEB072EBD}" destId="{16747E07-2A59-4D84-9F12-25A5637346A5}" srcOrd="0" destOrd="1" presId="urn:microsoft.com/office/officeart/2005/8/layout/vList5"/>
    <dgm:cxn modelId="{A8F4FAC9-DFEA-4384-8C25-E3CC36BE1196}" srcId="{61D913EA-68FD-43C8-961B-09A224EAA789}" destId="{32AA1B3C-3DEE-46F0-994D-AFCB22AD50A3}" srcOrd="0" destOrd="0" parTransId="{16155D2A-BA5F-4A53-A099-BEDE6778C6B7}" sibTransId="{CBB0F611-DCFC-4ED9-A1FF-A9F8357496DD}"/>
    <dgm:cxn modelId="{55D944EE-2F6B-45B9-96C1-83792E460F90}" srcId="{34C079D9-E9E9-4CC9-846C-E69BCB6CA633}" destId="{087929AF-DEA2-4F3E-8D0F-B2E6DA67BF2E}" srcOrd="2" destOrd="0" parTransId="{710C5BE2-AAD4-4884-81AA-6CAE3E7CE27E}" sibTransId="{B6DDA298-116F-473A-9D0C-12AE6AAEF9ED}"/>
    <dgm:cxn modelId="{05F27809-939E-454C-BEA9-D01B67CAE878}" type="presOf" srcId="{945AFEF8-3E32-49EB-B23F-2FAAB6C1FD27}" destId="{EAD50145-3861-4CDF-B75D-0D7FFF0843C8}" srcOrd="0" destOrd="3" presId="urn:microsoft.com/office/officeart/2005/8/layout/vList5"/>
    <dgm:cxn modelId="{0AABB1DC-E2EB-4283-A9A6-362F5A54CE68}" srcId="{D09CD352-0649-4AE7-9669-19ED38D9D352}" destId="{34C079D9-E9E9-4CC9-846C-E69BCB6CA633}" srcOrd="3" destOrd="0" parTransId="{583392C8-DA79-4308-A972-BD071C7C2321}" sibTransId="{F18CFC29-B57F-47E5-85D9-1944E3C563C5}"/>
    <dgm:cxn modelId="{9E468F62-590C-4564-BFC9-FB72B479B39E}" type="presParOf" srcId="{4013274F-3F25-45CC-8369-BDB40F63F4BC}" destId="{EF7B33CE-1E6C-4C92-8A85-8D17093F8375}" srcOrd="0" destOrd="0" presId="urn:microsoft.com/office/officeart/2005/8/layout/vList5"/>
    <dgm:cxn modelId="{BD642F33-4B2E-4C00-B6EC-6E4026AAB652}" type="presParOf" srcId="{EF7B33CE-1E6C-4C92-8A85-8D17093F8375}" destId="{11BF0551-0EF9-4321-8ABC-B4E7DB4B5BBA}" srcOrd="0" destOrd="0" presId="urn:microsoft.com/office/officeart/2005/8/layout/vList5"/>
    <dgm:cxn modelId="{A6E04707-A9D7-465B-A560-27BF4E681B28}" type="presParOf" srcId="{EF7B33CE-1E6C-4C92-8A85-8D17093F8375}" destId="{16747E07-2A59-4D84-9F12-25A5637346A5}" srcOrd="1" destOrd="0" presId="urn:microsoft.com/office/officeart/2005/8/layout/vList5"/>
    <dgm:cxn modelId="{200DC002-4E81-4E09-92CA-0335A6318CF2}" type="presParOf" srcId="{4013274F-3F25-45CC-8369-BDB40F63F4BC}" destId="{EF2E18DB-1EB4-4B22-8280-2C0F8A14B1BF}" srcOrd="1" destOrd="0" presId="urn:microsoft.com/office/officeart/2005/8/layout/vList5"/>
    <dgm:cxn modelId="{F1E0C452-B9CC-4BF4-B5FA-A0577335C9F1}" type="presParOf" srcId="{4013274F-3F25-45CC-8369-BDB40F63F4BC}" destId="{0F039629-E748-4114-A42D-FE0B1566252F}" srcOrd="2" destOrd="0" presId="urn:microsoft.com/office/officeart/2005/8/layout/vList5"/>
    <dgm:cxn modelId="{FC5E96B0-0C51-4866-8078-E22845A23930}" type="presParOf" srcId="{0F039629-E748-4114-A42D-FE0B1566252F}" destId="{79FF55AF-B8EF-4349-9AF9-AB95770F78EB}" srcOrd="0" destOrd="0" presId="urn:microsoft.com/office/officeart/2005/8/layout/vList5"/>
    <dgm:cxn modelId="{E55A09F9-52B8-4190-B620-5AF38A815483}" type="presParOf" srcId="{0F039629-E748-4114-A42D-FE0B1566252F}" destId="{59935A4A-4D0C-4A25-9AB3-8E109D055027}" srcOrd="1" destOrd="0" presId="urn:microsoft.com/office/officeart/2005/8/layout/vList5"/>
    <dgm:cxn modelId="{064CFC13-82BF-4CA4-946E-464F8008C7AD}" type="presParOf" srcId="{4013274F-3F25-45CC-8369-BDB40F63F4BC}" destId="{EFF66C15-213B-4872-BEAC-2CE55B685FBD}" srcOrd="3" destOrd="0" presId="urn:microsoft.com/office/officeart/2005/8/layout/vList5"/>
    <dgm:cxn modelId="{A4147831-2633-45BE-B8E8-A1AF2A616426}" type="presParOf" srcId="{4013274F-3F25-45CC-8369-BDB40F63F4BC}" destId="{7972ACB1-0E78-44E3-99A7-ECA6124C2022}" srcOrd="4" destOrd="0" presId="urn:microsoft.com/office/officeart/2005/8/layout/vList5"/>
    <dgm:cxn modelId="{501083DE-69D5-4F37-9848-48EF8C754EE9}" type="presParOf" srcId="{7972ACB1-0E78-44E3-99A7-ECA6124C2022}" destId="{85627B1A-BE5F-4890-84AB-5B7BD472C611}" srcOrd="0" destOrd="0" presId="urn:microsoft.com/office/officeart/2005/8/layout/vList5"/>
    <dgm:cxn modelId="{4B5BD9A7-E198-4EC7-B88B-9144F80C7E21}" type="presParOf" srcId="{7972ACB1-0E78-44E3-99A7-ECA6124C2022}" destId="{EAD50145-3861-4CDF-B75D-0D7FFF0843C8}" srcOrd="1" destOrd="0" presId="urn:microsoft.com/office/officeart/2005/8/layout/vList5"/>
    <dgm:cxn modelId="{3293D463-BBEF-4429-8DFE-4AE25FCF9631}" type="presParOf" srcId="{4013274F-3F25-45CC-8369-BDB40F63F4BC}" destId="{1BE3B75E-8C09-44F8-904D-2081C1CFB957}" srcOrd="5" destOrd="0" presId="urn:microsoft.com/office/officeart/2005/8/layout/vList5"/>
    <dgm:cxn modelId="{EA4E064A-868A-4983-9390-6B1F692A809B}" type="presParOf" srcId="{4013274F-3F25-45CC-8369-BDB40F63F4BC}" destId="{5ABEEBD2-6E80-459F-8BAC-31F351FF4CCE}" srcOrd="6" destOrd="0" presId="urn:microsoft.com/office/officeart/2005/8/layout/vList5"/>
    <dgm:cxn modelId="{6CD1539A-050D-4F9F-AC8E-7F6DF9D19479}" type="presParOf" srcId="{5ABEEBD2-6E80-459F-8BAC-31F351FF4CCE}" destId="{F22F4C6B-B8D6-4AA9-83CE-C3F640F3F6EE}" srcOrd="0" destOrd="0" presId="urn:microsoft.com/office/officeart/2005/8/layout/vList5"/>
    <dgm:cxn modelId="{F456AAAB-5057-444E-B2E7-331466F0F953}" type="presParOf" srcId="{5ABEEBD2-6E80-459F-8BAC-31F351FF4CCE}" destId="{E3CDBC90-2F0C-41A6-9789-1A273813FA4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478E04-B3B3-450C-8623-6A66E46CA2F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C9A65BE7-3AF2-4604-B97C-2418E8B60FFE}">
      <dgm:prSet phldrT="[Текст]" custT="1"/>
      <dgm:spPr/>
      <dgm:t>
        <a:bodyPr/>
        <a:lstStyle/>
        <a:p>
          <a:r>
            <a:rPr lang="ru-RU" sz="1800" b="1" i="1" dirty="0" smtClean="0">
              <a:latin typeface="Times New Roman" pitchFamily="18" charset="0"/>
              <a:cs typeface="Times New Roman" pitchFamily="18" charset="0"/>
            </a:rPr>
            <a:t>ИСТОЧНИКИ ПРИВЛЕЧЕНИЯ ПЕРСОНАЛА</a:t>
          </a:r>
          <a:endParaRPr lang="ru-RU" sz="1800" b="1" i="1" dirty="0">
            <a:latin typeface="Times New Roman" pitchFamily="18" charset="0"/>
            <a:cs typeface="Times New Roman" pitchFamily="18" charset="0"/>
          </a:endParaRPr>
        </a:p>
      </dgm:t>
    </dgm:pt>
    <dgm:pt modelId="{CA0F1321-4C27-4564-87F4-39314F155AF6}" type="parTrans" cxnId="{C11A24EB-0DF6-4C75-903E-CAC66A25BEE8}">
      <dgm:prSet/>
      <dgm:spPr/>
      <dgm:t>
        <a:bodyPr/>
        <a:lstStyle/>
        <a:p>
          <a:endParaRPr lang="ru-RU"/>
        </a:p>
      </dgm:t>
    </dgm:pt>
    <dgm:pt modelId="{EF98AF78-1C6D-46B1-A01A-A3630D8D7C47}" type="sibTrans" cxnId="{C11A24EB-0DF6-4C75-903E-CAC66A25BEE8}">
      <dgm:prSet/>
      <dgm:spPr/>
      <dgm:t>
        <a:bodyPr/>
        <a:lstStyle/>
        <a:p>
          <a:endParaRPr lang="ru-RU"/>
        </a:p>
      </dgm:t>
    </dgm:pt>
    <dgm:pt modelId="{21BC25E2-076C-4798-AA82-C1549E0CD4A2}">
      <dgm:prSet phldrT="[Текст]" custT="1"/>
      <dgm:spPr/>
      <dgm:t>
        <a:bodyPr/>
        <a:lstStyle/>
        <a:p>
          <a:r>
            <a:rPr lang="ru-RU" sz="1800" dirty="0" smtClean="0">
              <a:latin typeface="Times New Roman" pitchFamily="18" charset="0"/>
              <a:cs typeface="Times New Roman" pitchFamily="18" charset="0"/>
            </a:rPr>
            <a:t>ВНУТРЕННИЕ ИСТОЧНИКИ</a:t>
          </a:r>
          <a:endParaRPr lang="ru-RU" sz="1800" dirty="0">
            <a:latin typeface="Times New Roman" pitchFamily="18" charset="0"/>
            <a:cs typeface="Times New Roman" pitchFamily="18" charset="0"/>
          </a:endParaRPr>
        </a:p>
      </dgm:t>
    </dgm:pt>
    <dgm:pt modelId="{FDD092E3-98D9-417C-A57A-445961DC9619}" type="parTrans" cxnId="{D8C9537E-0014-4CFA-B006-ABEA95D0E7CC}">
      <dgm:prSet/>
      <dgm:spPr/>
      <dgm:t>
        <a:bodyPr/>
        <a:lstStyle/>
        <a:p>
          <a:endParaRPr lang="ru-RU"/>
        </a:p>
      </dgm:t>
    </dgm:pt>
    <dgm:pt modelId="{23F0FC86-5E38-4ACF-A6F3-14644E92DF98}" type="sibTrans" cxnId="{D8C9537E-0014-4CFA-B006-ABEA95D0E7CC}">
      <dgm:prSet/>
      <dgm:spPr/>
      <dgm:t>
        <a:bodyPr/>
        <a:lstStyle/>
        <a:p>
          <a:endParaRPr lang="ru-RU"/>
        </a:p>
      </dgm:t>
    </dgm:pt>
    <dgm:pt modelId="{AD94A554-378C-4A48-ABB7-FA884B482D97}">
      <dgm:prSet phldrT="[Текст]" custT="1"/>
      <dgm:spPr/>
      <dgm:t>
        <a:bodyPr/>
        <a:lstStyle/>
        <a:p>
          <a:r>
            <a:rPr lang="ru-RU" sz="1800" dirty="0" smtClean="0">
              <a:latin typeface="Times New Roman" pitchFamily="18" charset="0"/>
              <a:cs typeface="Times New Roman" pitchFamily="18" charset="0"/>
            </a:rPr>
            <a:t>Дополнительная работа</a:t>
          </a:r>
          <a:endParaRPr lang="ru-RU" sz="1800" dirty="0">
            <a:latin typeface="Times New Roman" pitchFamily="18" charset="0"/>
            <a:cs typeface="Times New Roman" pitchFamily="18" charset="0"/>
          </a:endParaRPr>
        </a:p>
      </dgm:t>
    </dgm:pt>
    <dgm:pt modelId="{EE1D3944-465E-4E0D-A8B2-7E61CE60802D}" type="parTrans" cxnId="{08B9451D-9036-4139-8E0A-C6C85D0BC824}">
      <dgm:prSet/>
      <dgm:spPr/>
      <dgm:t>
        <a:bodyPr/>
        <a:lstStyle/>
        <a:p>
          <a:endParaRPr lang="ru-RU"/>
        </a:p>
      </dgm:t>
    </dgm:pt>
    <dgm:pt modelId="{5BFAACC4-A68F-4C5C-AC63-73832E7CDAFC}" type="sibTrans" cxnId="{08B9451D-9036-4139-8E0A-C6C85D0BC824}">
      <dgm:prSet/>
      <dgm:spPr/>
      <dgm:t>
        <a:bodyPr/>
        <a:lstStyle/>
        <a:p>
          <a:endParaRPr lang="ru-RU"/>
        </a:p>
      </dgm:t>
    </dgm:pt>
    <dgm:pt modelId="{8026FDEC-20D2-4C21-9FA6-6D47A6BD2FC0}">
      <dgm:prSet phldrT="[Текст]" custT="1"/>
      <dgm:spPr/>
      <dgm:t>
        <a:bodyPr/>
        <a:lstStyle/>
        <a:p>
          <a:r>
            <a:rPr lang="ru-RU" sz="1800" dirty="0" smtClean="0">
              <a:latin typeface="Times New Roman" pitchFamily="18" charset="0"/>
              <a:cs typeface="Times New Roman" pitchFamily="18" charset="0"/>
            </a:rPr>
            <a:t>Перераспределение заданий или перемещение работников</a:t>
          </a:r>
          <a:endParaRPr lang="ru-RU" sz="1800" dirty="0">
            <a:latin typeface="Times New Roman" pitchFamily="18" charset="0"/>
            <a:cs typeface="Times New Roman" pitchFamily="18" charset="0"/>
          </a:endParaRPr>
        </a:p>
      </dgm:t>
    </dgm:pt>
    <dgm:pt modelId="{EB026CD9-4F92-4C83-9104-FB952D393605}" type="parTrans" cxnId="{3AB832B1-CAC9-4D79-BE39-6B11B20612D4}">
      <dgm:prSet/>
      <dgm:spPr/>
      <dgm:t>
        <a:bodyPr/>
        <a:lstStyle/>
        <a:p>
          <a:endParaRPr lang="ru-RU"/>
        </a:p>
      </dgm:t>
    </dgm:pt>
    <dgm:pt modelId="{CF68FC90-83DD-4888-A4D5-75B6058A3E26}" type="sibTrans" cxnId="{3AB832B1-CAC9-4D79-BE39-6B11B20612D4}">
      <dgm:prSet/>
      <dgm:spPr/>
      <dgm:t>
        <a:bodyPr/>
        <a:lstStyle/>
        <a:p>
          <a:endParaRPr lang="ru-RU"/>
        </a:p>
      </dgm:t>
    </dgm:pt>
    <dgm:pt modelId="{1C5A656A-854A-4AB2-A68B-3A7B1E444AC9}">
      <dgm:prSet phldrT="[Текст]" custT="1"/>
      <dgm:spPr/>
      <dgm:t>
        <a:bodyPr/>
        <a:lstStyle/>
        <a:p>
          <a:r>
            <a:rPr lang="ru-RU" sz="1800" dirty="0" smtClean="0">
              <a:latin typeface="Times New Roman" pitchFamily="18" charset="0"/>
              <a:cs typeface="Times New Roman" pitchFamily="18" charset="0"/>
            </a:rPr>
            <a:t>ВНЕШНИЕ ИСТОЧНИКИ</a:t>
          </a:r>
          <a:endParaRPr lang="ru-RU" sz="1800" dirty="0">
            <a:latin typeface="Times New Roman" pitchFamily="18" charset="0"/>
            <a:cs typeface="Times New Roman" pitchFamily="18" charset="0"/>
          </a:endParaRPr>
        </a:p>
      </dgm:t>
    </dgm:pt>
    <dgm:pt modelId="{6E10B018-3018-4539-89B5-8A9065D8B1AB}" type="parTrans" cxnId="{8B52CD3F-3969-4513-BC87-2F8DB037F139}">
      <dgm:prSet/>
      <dgm:spPr/>
      <dgm:t>
        <a:bodyPr/>
        <a:lstStyle/>
        <a:p>
          <a:endParaRPr lang="ru-RU"/>
        </a:p>
      </dgm:t>
    </dgm:pt>
    <dgm:pt modelId="{44E1F685-7157-4119-A821-6C15AFD34F05}" type="sibTrans" cxnId="{8B52CD3F-3969-4513-BC87-2F8DB037F139}">
      <dgm:prSet/>
      <dgm:spPr/>
      <dgm:t>
        <a:bodyPr/>
        <a:lstStyle/>
        <a:p>
          <a:endParaRPr lang="ru-RU"/>
        </a:p>
      </dgm:t>
    </dgm:pt>
    <dgm:pt modelId="{1423FDBB-743F-457B-9847-8EDCA741A7A3}">
      <dgm:prSet phldrT="[Текст]" custT="1"/>
      <dgm:spPr/>
      <dgm:t>
        <a:bodyPr/>
        <a:lstStyle/>
        <a:p>
          <a:r>
            <a:rPr lang="ru-RU" sz="1800" dirty="0" smtClean="0">
              <a:latin typeface="Times New Roman" pitchFamily="18" charset="0"/>
              <a:cs typeface="Times New Roman" pitchFamily="18" charset="0"/>
            </a:rPr>
            <a:t>Наем новых работников</a:t>
          </a:r>
          <a:endParaRPr lang="ru-RU" sz="1800" dirty="0">
            <a:latin typeface="Times New Roman" pitchFamily="18" charset="0"/>
            <a:cs typeface="Times New Roman" pitchFamily="18" charset="0"/>
          </a:endParaRPr>
        </a:p>
      </dgm:t>
    </dgm:pt>
    <dgm:pt modelId="{D9C4CC2F-6FBF-415D-82E1-AE3C6B0D28E9}" type="parTrans" cxnId="{C0633150-1893-4A4D-AB36-5B26E521E980}">
      <dgm:prSet/>
      <dgm:spPr/>
      <dgm:t>
        <a:bodyPr/>
        <a:lstStyle/>
        <a:p>
          <a:endParaRPr lang="ru-RU"/>
        </a:p>
      </dgm:t>
    </dgm:pt>
    <dgm:pt modelId="{43506C23-26AB-4282-98C9-8FB57F53634D}" type="sibTrans" cxnId="{C0633150-1893-4A4D-AB36-5B26E521E980}">
      <dgm:prSet/>
      <dgm:spPr/>
      <dgm:t>
        <a:bodyPr/>
        <a:lstStyle/>
        <a:p>
          <a:endParaRPr lang="ru-RU"/>
        </a:p>
      </dgm:t>
    </dgm:pt>
    <dgm:pt modelId="{40AAB7A0-46C2-42F0-9C0C-B97A56CDEEF5}">
      <dgm:prSet phldrT="[Текст]" custT="1"/>
      <dgm:spPr/>
      <dgm:t>
        <a:bodyPr/>
        <a:lstStyle/>
        <a:p>
          <a:r>
            <a:rPr lang="ru-RU" sz="1800" dirty="0" smtClean="0">
              <a:latin typeface="Times New Roman" pitchFamily="18" charset="0"/>
              <a:cs typeface="Times New Roman" pitchFamily="18" charset="0"/>
            </a:rPr>
            <a:t>Лизинг персонала</a:t>
          </a:r>
          <a:endParaRPr lang="ru-RU" sz="1800" dirty="0">
            <a:latin typeface="Times New Roman" pitchFamily="18" charset="0"/>
            <a:cs typeface="Times New Roman" pitchFamily="18" charset="0"/>
          </a:endParaRPr>
        </a:p>
      </dgm:t>
    </dgm:pt>
    <dgm:pt modelId="{4138D2A6-7EB8-4A37-A6A9-8037B341F75F}" type="parTrans" cxnId="{436CED2A-E0A3-496D-A15D-1C04F336BAC2}">
      <dgm:prSet/>
      <dgm:spPr/>
      <dgm:t>
        <a:bodyPr/>
        <a:lstStyle/>
        <a:p>
          <a:endParaRPr lang="ru-RU"/>
        </a:p>
      </dgm:t>
    </dgm:pt>
    <dgm:pt modelId="{C765DA54-6056-4360-8CF6-4A6F44FE462F}" type="sibTrans" cxnId="{436CED2A-E0A3-496D-A15D-1C04F336BAC2}">
      <dgm:prSet/>
      <dgm:spPr/>
      <dgm:t>
        <a:bodyPr/>
        <a:lstStyle/>
        <a:p>
          <a:endParaRPr lang="ru-RU"/>
        </a:p>
      </dgm:t>
    </dgm:pt>
    <dgm:pt modelId="{7F618431-3489-4963-A45A-D26D8B6DB63B}" type="pres">
      <dgm:prSet presAssocID="{20478E04-B3B3-450C-8623-6A66E46CA2F8}" presName="hierChild1" presStyleCnt="0">
        <dgm:presLayoutVars>
          <dgm:chPref val="1"/>
          <dgm:dir/>
          <dgm:animOne val="branch"/>
          <dgm:animLvl val="lvl"/>
          <dgm:resizeHandles/>
        </dgm:presLayoutVars>
      </dgm:prSet>
      <dgm:spPr/>
      <dgm:t>
        <a:bodyPr/>
        <a:lstStyle/>
        <a:p>
          <a:endParaRPr lang="ru-RU"/>
        </a:p>
      </dgm:t>
    </dgm:pt>
    <dgm:pt modelId="{E2C9716F-2BF1-4832-96A5-3ADD12EFF027}" type="pres">
      <dgm:prSet presAssocID="{C9A65BE7-3AF2-4604-B97C-2418E8B60FFE}" presName="hierRoot1" presStyleCnt="0"/>
      <dgm:spPr/>
    </dgm:pt>
    <dgm:pt modelId="{DEB28C4F-CC7E-427B-B59B-9C190CB06304}" type="pres">
      <dgm:prSet presAssocID="{C9A65BE7-3AF2-4604-B97C-2418E8B60FFE}" presName="composite" presStyleCnt="0"/>
      <dgm:spPr/>
    </dgm:pt>
    <dgm:pt modelId="{62E60292-2F88-4E19-BCC4-B78C321790E3}" type="pres">
      <dgm:prSet presAssocID="{C9A65BE7-3AF2-4604-B97C-2418E8B60FFE}" presName="background" presStyleLbl="node0" presStyleIdx="0" presStyleCnt="1"/>
      <dgm:spPr/>
    </dgm:pt>
    <dgm:pt modelId="{9E1C1947-0CE5-4ABF-9449-A017862BEB4D}" type="pres">
      <dgm:prSet presAssocID="{C9A65BE7-3AF2-4604-B97C-2418E8B60FFE}" presName="text" presStyleLbl="fgAcc0" presStyleIdx="0" presStyleCnt="1" custScaleX="358175" custScaleY="59588">
        <dgm:presLayoutVars>
          <dgm:chPref val="3"/>
        </dgm:presLayoutVars>
      </dgm:prSet>
      <dgm:spPr/>
      <dgm:t>
        <a:bodyPr/>
        <a:lstStyle/>
        <a:p>
          <a:endParaRPr lang="ru-RU"/>
        </a:p>
      </dgm:t>
    </dgm:pt>
    <dgm:pt modelId="{173D2CB1-4F9B-47F7-8001-8D8E90BB77BC}" type="pres">
      <dgm:prSet presAssocID="{C9A65BE7-3AF2-4604-B97C-2418E8B60FFE}" presName="hierChild2" presStyleCnt="0"/>
      <dgm:spPr/>
    </dgm:pt>
    <dgm:pt modelId="{761F96CA-E3B4-4985-9805-09DF8F9E2796}" type="pres">
      <dgm:prSet presAssocID="{FDD092E3-98D9-417C-A57A-445961DC9619}" presName="Name10" presStyleLbl="parChTrans1D2" presStyleIdx="0" presStyleCnt="2"/>
      <dgm:spPr/>
      <dgm:t>
        <a:bodyPr/>
        <a:lstStyle/>
        <a:p>
          <a:endParaRPr lang="ru-RU"/>
        </a:p>
      </dgm:t>
    </dgm:pt>
    <dgm:pt modelId="{43B659B6-28EF-492C-A449-940BB0426514}" type="pres">
      <dgm:prSet presAssocID="{21BC25E2-076C-4798-AA82-C1549E0CD4A2}" presName="hierRoot2" presStyleCnt="0"/>
      <dgm:spPr/>
    </dgm:pt>
    <dgm:pt modelId="{7CD6E930-93F8-415F-B082-CE68A9A790DA}" type="pres">
      <dgm:prSet presAssocID="{21BC25E2-076C-4798-AA82-C1549E0CD4A2}" presName="composite2" presStyleCnt="0"/>
      <dgm:spPr/>
    </dgm:pt>
    <dgm:pt modelId="{CA1E3D80-19D4-4296-B769-E9752CCD0C85}" type="pres">
      <dgm:prSet presAssocID="{21BC25E2-076C-4798-AA82-C1549E0CD4A2}" presName="background2" presStyleLbl="node2" presStyleIdx="0" presStyleCnt="2"/>
      <dgm:spPr/>
    </dgm:pt>
    <dgm:pt modelId="{99AE2269-B794-4565-9F67-1A9956A82C12}" type="pres">
      <dgm:prSet presAssocID="{21BC25E2-076C-4798-AA82-C1549E0CD4A2}" presName="text2" presStyleLbl="fgAcc2" presStyleIdx="0" presStyleCnt="2" custScaleX="206026" custScaleY="49655">
        <dgm:presLayoutVars>
          <dgm:chPref val="3"/>
        </dgm:presLayoutVars>
      </dgm:prSet>
      <dgm:spPr/>
      <dgm:t>
        <a:bodyPr/>
        <a:lstStyle/>
        <a:p>
          <a:endParaRPr lang="ru-RU"/>
        </a:p>
      </dgm:t>
    </dgm:pt>
    <dgm:pt modelId="{220F1375-1034-4FD9-B6AC-00B0EFBD9227}" type="pres">
      <dgm:prSet presAssocID="{21BC25E2-076C-4798-AA82-C1549E0CD4A2}" presName="hierChild3" presStyleCnt="0"/>
      <dgm:spPr/>
    </dgm:pt>
    <dgm:pt modelId="{82A31471-1320-472C-B98D-4BFC11B0D0DB}" type="pres">
      <dgm:prSet presAssocID="{EE1D3944-465E-4E0D-A8B2-7E61CE60802D}" presName="Name17" presStyleLbl="parChTrans1D3" presStyleIdx="0" presStyleCnt="4"/>
      <dgm:spPr/>
      <dgm:t>
        <a:bodyPr/>
        <a:lstStyle/>
        <a:p>
          <a:endParaRPr lang="ru-RU"/>
        </a:p>
      </dgm:t>
    </dgm:pt>
    <dgm:pt modelId="{53B19F7B-BAC8-4235-A126-261A7548F348}" type="pres">
      <dgm:prSet presAssocID="{AD94A554-378C-4A48-ABB7-FA884B482D97}" presName="hierRoot3" presStyleCnt="0"/>
      <dgm:spPr/>
    </dgm:pt>
    <dgm:pt modelId="{2BA14334-A15B-49F3-9674-647F0F92C704}" type="pres">
      <dgm:prSet presAssocID="{AD94A554-378C-4A48-ABB7-FA884B482D97}" presName="composite3" presStyleCnt="0"/>
      <dgm:spPr/>
    </dgm:pt>
    <dgm:pt modelId="{49228FC3-8978-4618-997C-626EDC0F04E3}" type="pres">
      <dgm:prSet presAssocID="{AD94A554-378C-4A48-ABB7-FA884B482D97}" presName="background3" presStyleLbl="node3" presStyleIdx="0" presStyleCnt="4"/>
      <dgm:spPr/>
    </dgm:pt>
    <dgm:pt modelId="{7D041659-2F59-447E-955B-C27597F3595E}" type="pres">
      <dgm:prSet presAssocID="{AD94A554-378C-4A48-ABB7-FA884B482D97}" presName="text3" presStyleLbl="fgAcc3" presStyleIdx="0" presStyleCnt="4" custScaleX="108406">
        <dgm:presLayoutVars>
          <dgm:chPref val="3"/>
        </dgm:presLayoutVars>
      </dgm:prSet>
      <dgm:spPr/>
      <dgm:t>
        <a:bodyPr/>
        <a:lstStyle/>
        <a:p>
          <a:endParaRPr lang="ru-RU"/>
        </a:p>
      </dgm:t>
    </dgm:pt>
    <dgm:pt modelId="{88EF1E3F-37CB-4937-A3A9-F169E45080C1}" type="pres">
      <dgm:prSet presAssocID="{AD94A554-378C-4A48-ABB7-FA884B482D97}" presName="hierChild4" presStyleCnt="0"/>
      <dgm:spPr/>
    </dgm:pt>
    <dgm:pt modelId="{1B383A1F-141E-4077-8C54-0955DAF539C1}" type="pres">
      <dgm:prSet presAssocID="{EB026CD9-4F92-4C83-9104-FB952D393605}" presName="Name17" presStyleLbl="parChTrans1D3" presStyleIdx="1" presStyleCnt="4"/>
      <dgm:spPr/>
      <dgm:t>
        <a:bodyPr/>
        <a:lstStyle/>
        <a:p>
          <a:endParaRPr lang="ru-RU"/>
        </a:p>
      </dgm:t>
    </dgm:pt>
    <dgm:pt modelId="{02A75DED-7805-492C-9AC8-54DB04152371}" type="pres">
      <dgm:prSet presAssocID="{8026FDEC-20D2-4C21-9FA6-6D47A6BD2FC0}" presName="hierRoot3" presStyleCnt="0"/>
      <dgm:spPr/>
    </dgm:pt>
    <dgm:pt modelId="{A8B5FF2B-6E38-481A-A762-DA2D9A330717}" type="pres">
      <dgm:prSet presAssocID="{8026FDEC-20D2-4C21-9FA6-6D47A6BD2FC0}" presName="composite3" presStyleCnt="0"/>
      <dgm:spPr/>
    </dgm:pt>
    <dgm:pt modelId="{E71E263F-1A8E-41A5-9912-E44492220BCA}" type="pres">
      <dgm:prSet presAssocID="{8026FDEC-20D2-4C21-9FA6-6D47A6BD2FC0}" presName="background3" presStyleLbl="node3" presStyleIdx="1" presStyleCnt="4"/>
      <dgm:spPr/>
    </dgm:pt>
    <dgm:pt modelId="{5A2B848B-AE87-473C-A0FC-43EFFA4FDFF5}" type="pres">
      <dgm:prSet presAssocID="{8026FDEC-20D2-4C21-9FA6-6D47A6BD2FC0}" presName="text3" presStyleLbl="fgAcc3" presStyleIdx="1" presStyleCnt="4" custScaleX="127847">
        <dgm:presLayoutVars>
          <dgm:chPref val="3"/>
        </dgm:presLayoutVars>
      </dgm:prSet>
      <dgm:spPr/>
      <dgm:t>
        <a:bodyPr/>
        <a:lstStyle/>
        <a:p>
          <a:endParaRPr lang="ru-RU"/>
        </a:p>
      </dgm:t>
    </dgm:pt>
    <dgm:pt modelId="{89AD55A4-F16A-4B5D-A8C6-BAEA97F50D8D}" type="pres">
      <dgm:prSet presAssocID="{8026FDEC-20D2-4C21-9FA6-6D47A6BD2FC0}" presName="hierChild4" presStyleCnt="0"/>
      <dgm:spPr/>
    </dgm:pt>
    <dgm:pt modelId="{21C452FA-FC8E-41ED-9811-28394EEBBB6B}" type="pres">
      <dgm:prSet presAssocID="{6E10B018-3018-4539-89B5-8A9065D8B1AB}" presName="Name10" presStyleLbl="parChTrans1D2" presStyleIdx="1" presStyleCnt="2"/>
      <dgm:spPr/>
      <dgm:t>
        <a:bodyPr/>
        <a:lstStyle/>
        <a:p>
          <a:endParaRPr lang="ru-RU"/>
        </a:p>
      </dgm:t>
    </dgm:pt>
    <dgm:pt modelId="{4380DC05-9E65-474B-9CC8-7313747E8F76}" type="pres">
      <dgm:prSet presAssocID="{1C5A656A-854A-4AB2-A68B-3A7B1E444AC9}" presName="hierRoot2" presStyleCnt="0"/>
      <dgm:spPr/>
    </dgm:pt>
    <dgm:pt modelId="{943E1306-B649-4922-9D71-60CD25D38E54}" type="pres">
      <dgm:prSet presAssocID="{1C5A656A-854A-4AB2-A68B-3A7B1E444AC9}" presName="composite2" presStyleCnt="0"/>
      <dgm:spPr/>
    </dgm:pt>
    <dgm:pt modelId="{E19A8969-1D0E-4F37-9940-4302BC958A12}" type="pres">
      <dgm:prSet presAssocID="{1C5A656A-854A-4AB2-A68B-3A7B1E444AC9}" presName="background2" presStyleLbl="node2" presStyleIdx="1" presStyleCnt="2"/>
      <dgm:spPr/>
    </dgm:pt>
    <dgm:pt modelId="{34E6CD07-76A6-47E2-A0F7-801B73907917}" type="pres">
      <dgm:prSet presAssocID="{1C5A656A-854A-4AB2-A68B-3A7B1E444AC9}" presName="text2" presStyleLbl="fgAcc2" presStyleIdx="1" presStyleCnt="2" custScaleX="219997" custScaleY="49655">
        <dgm:presLayoutVars>
          <dgm:chPref val="3"/>
        </dgm:presLayoutVars>
      </dgm:prSet>
      <dgm:spPr/>
      <dgm:t>
        <a:bodyPr/>
        <a:lstStyle/>
        <a:p>
          <a:endParaRPr lang="ru-RU"/>
        </a:p>
      </dgm:t>
    </dgm:pt>
    <dgm:pt modelId="{BFAE5011-A368-4E23-8FBB-C5D6BFAF885F}" type="pres">
      <dgm:prSet presAssocID="{1C5A656A-854A-4AB2-A68B-3A7B1E444AC9}" presName="hierChild3" presStyleCnt="0"/>
      <dgm:spPr/>
    </dgm:pt>
    <dgm:pt modelId="{BA837CF5-873C-47EC-B87E-C53211AD24C7}" type="pres">
      <dgm:prSet presAssocID="{D9C4CC2F-6FBF-415D-82E1-AE3C6B0D28E9}" presName="Name17" presStyleLbl="parChTrans1D3" presStyleIdx="2" presStyleCnt="4"/>
      <dgm:spPr/>
      <dgm:t>
        <a:bodyPr/>
        <a:lstStyle/>
        <a:p>
          <a:endParaRPr lang="ru-RU"/>
        </a:p>
      </dgm:t>
    </dgm:pt>
    <dgm:pt modelId="{DC52BF2F-7AD1-4C64-9F88-F14C8D551839}" type="pres">
      <dgm:prSet presAssocID="{1423FDBB-743F-457B-9847-8EDCA741A7A3}" presName="hierRoot3" presStyleCnt="0"/>
      <dgm:spPr/>
    </dgm:pt>
    <dgm:pt modelId="{5FD30175-5787-41DE-89C3-F326800BAE5C}" type="pres">
      <dgm:prSet presAssocID="{1423FDBB-743F-457B-9847-8EDCA741A7A3}" presName="composite3" presStyleCnt="0"/>
      <dgm:spPr/>
    </dgm:pt>
    <dgm:pt modelId="{A3661818-CA83-40CC-A0E0-2CA9CAEF3FD6}" type="pres">
      <dgm:prSet presAssocID="{1423FDBB-743F-457B-9847-8EDCA741A7A3}" presName="background3" presStyleLbl="node3" presStyleIdx="2" presStyleCnt="4"/>
      <dgm:spPr/>
    </dgm:pt>
    <dgm:pt modelId="{F5AF6891-EEBE-4478-BF7D-BF552B55E317}" type="pres">
      <dgm:prSet presAssocID="{1423FDBB-743F-457B-9847-8EDCA741A7A3}" presName="text3" presStyleLbl="fgAcc3" presStyleIdx="2" presStyleCnt="4" custScaleX="78229">
        <dgm:presLayoutVars>
          <dgm:chPref val="3"/>
        </dgm:presLayoutVars>
      </dgm:prSet>
      <dgm:spPr/>
      <dgm:t>
        <a:bodyPr/>
        <a:lstStyle/>
        <a:p>
          <a:endParaRPr lang="ru-RU"/>
        </a:p>
      </dgm:t>
    </dgm:pt>
    <dgm:pt modelId="{5C4E5DCA-A111-4155-95D3-919CA7A2162A}" type="pres">
      <dgm:prSet presAssocID="{1423FDBB-743F-457B-9847-8EDCA741A7A3}" presName="hierChild4" presStyleCnt="0"/>
      <dgm:spPr/>
    </dgm:pt>
    <dgm:pt modelId="{51D9FE20-6B51-413D-8D99-485D9190BAD6}" type="pres">
      <dgm:prSet presAssocID="{4138D2A6-7EB8-4A37-A6A9-8037B341F75F}" presName="Name17" presStyleLbl="parChTrans1D3" presStyleIdx="3" presStyleCnt="4"/>
      <dgm:spPr/>
      <dgm:t>
        <a:bodyPr/>
        <a:lstStyle/>
        <a:p>
          <a:endParaRPr lang="ru-RU"/>
        </a:p>
      </dgm:t>
    </dgm:pt>
    <dgm:pt modelId="{CD45F40E-216D-466F-993B-2449A21C3D61}" type="pres">
      <dgm:prSet presAssocID="{40AAB7A0-46C2-42F0-9C0C-B97A56CDEEF5}" presName="hierRoot3" presStyleCnt="0"/>
      <dgm:spPr/>
    </dgm:pt>
    <dgm:pt modelId="{8943E7D6-65F6-4911-965B-E5D5D017569F}" type="pres">
      <dgm:prSet presAssocID="{40AAB7A0-46C2-42F0-9C0C-B97A56CDEEF5}" presName="composite3" presStyleCnt="0"/>
      <dgm:spPr/>
    </dgm:pt>
    <dgm:pt modelId="{3A453B33-8E0E-4ACB-A6BD-4E876439F11A}" type="pres">
      <dgm:prSet presAssocID="{40AAB7A0-46C2-42F0-9C0C-B97A56CDEEF5}" presName="background3" presStyleLbl="node3" presStyleIdx="3" presStyleCnt="4"/>
      <dgm:spPr/>
    </dgm:pt>
    <dgm:pt modelId="{C163951E-EC6B-477F-9BB8-5883D89962AE}" type="pres">
      <dgm:prSet presAssocID="{40AAB7A0-46C2-42F0-9C0C-B97A56CDEEF5}" presName="text3" presStyleLbl="fgAcc3" presStyleIdx="3" presStyleCnt="4" custScaleX="73559">
        <dgm:presLayoutVars>
          <dgm:chPref val="3"/>
        </dgm:presLayoutVars>
      </dgm:prSet>
      <dgm:spPr/>
      <dgm:t>
        <a:bodyPr/>
        <a:lstStyle/>
        <a:p>
          <a:endParaRPr lang="ru-RU"/>
        </a:p>
      </dgm:t>
    </dgm:pt>
    <dgm:pt modelId="{2767576F-292A-43ED-853C-6ED1975E53B4}" type="pres">
      <dgm:prSet presAssocID="{40AAB7A0-46C2-42F0-9C0C-B97A56CDEEF5}" presName="hierChild4" presStyleCnt="0"/>
      <dgm:spPr/>
    </dgm:pt>
  </dgm:ptLst>
  <dgm:cxnLst>
    <dgm:cxn modelId="{DDDB51CF-28BC-4835-86A3-D3100F7F48D8}" type="presOf" srcId="{4138D2A6-7EB8-4A37-A6A9-8037B341F75F}" destId="{51D9FE20-6B51-413D-8D99-485D9190BAD6}" srcOrd="0" destOrd="0" presId="urn:microsoft.com/office/officeart/2005/8/layout/hierarchy1"/>
    <dgm:cxn modelId="{C0633150-1893-4A4D-AB36-5B26E521E980}" srcId="{1C5A656A-854A-4AB2-A68B-3A7B1E444AC9}" destId="{1423FDBB-743F-457B-9847-8EDCA741A7A3}" srcOrd="0" destOrd="0" parTransId="{D9C4CC2F-6FBF-415D-82E1-AE3C6B0D28E9}" sibTransId="{43506C23-26AB-4282-98C9-8FB57F53634D}"/>
    <dgm:cxn modelId="{8B52CD3F-3969-4513-BC87-2F8DB037F139}" srcId="{C9A65BE7-3AF2-4604-B97C-2418E8B60FFE}" destId="{1C5A656A-854A-4AB2-A68B-3A7B1E444AC9}" srcOrd="1" destOrd="0" parTransId="{6E10B018-3018-4539-89B5-8A9065D8B1AB}" sibTransId="{44E1F685-7157-4119-A821-6C15AFD34F05}"/>
    <dgm:cxn modelId="{BAF80A7B-FA36-4649-9BE3-22B85EFFAAD5}" type="presOf" srcId="{C9A65BE7-3AF2-4604-B97C-2418E8B60FFE}" destId="{9E1C1947-0CE5-4ABF-9449-A017862BEB4D}" srcOrd="0" destOrd="0" presId="urn:microsoft.com/office/officeart/2005/8/layout/hierarchy1"/>
    <dgm:cxn modelId="{E388F59F-C336-4DD3-BF08-BF5C23F190B3}" type="presOf" srcId="{21BC25E2-076C-4798-AA82-C1549E0CD4A2}" destId="{99AE2269-B794-4565-9F67-1A9956A82C12}" srcOrd="0" destOrd="0" presId="urn:microsoft.com/office/officeart/2005/8/layout/hierarchy1"/>
    <dgm:cxn modelId="{D8C9537E-0014-4CFA-B006-ABEA95D0E7CC}" srcId="{C9A65BE7-3AF2-4604-B97C-2418E8B60FFE}" destId="{21BC25E2-076C-4798-AA82-C1549E0CD4A2}" srcOrd="0" destOrd="0" parTransId="{FDD092E3-98D9-417C-A57A-445961DC9619}" sibTransId="{23F0FC86-5E38-4ACF-A6F3-14644E92DF98}"/>
    <dgm:cxn modelId="{C335A46A-4A8B-4F85-ABA2-53F608523E62}" type="presOf" srcId="{1423FDBB-743F-457B-9847-8EDCA741A7A3}" destId="{F5AF6891-EEBE-4478-BF7D-BF552B55E317}" srcOrd="0" destOrd="0" presId="urn:microsoft.com/office/officeart/2005/8/layout/hierarchy1"/>
    <dgm:cxn modelId="{4E599173-1696-47F9-BED4-EAADD9F8E278}" type="presOf" srcId="{1C5A656A-854A-4AB2-A68B-3A7B1E444AC9}" destId="{34E6CD07-76A6-47E2-A0F7-801B73907917}" srcOrd="0" destOrd="0" presId="urn:microsoft.com/office/officeart/2005/8/layout/hierarchy1"/>
    <dgm:cxn modelId="{C11A24EB-0DF6-4C75-903E-CAC66A25BEE8}" srcId="{20478E04-B3B3-450C-8623-6A66E46CA2F8}" destId="{C9A65BE7-3AF2-4604-B97C-2418E8B60FFE}" srcOrd="0" destOrd="0" parTransId="{CA0F1321-4C27-4564-87F4-39314F155AF6}" sibTransId="{EF98AF78-1C6D-46B1-A01A-A3630D8D7C47}"/>
    <dgm:cxn modelId="{436CED2A-E0A3-496D-A15D-1C04F336BAC2}" srcId="{1C5A656A-854A-4AB2-A68B-3A7B1E444AC9}" destId="{40AAB7A0-46C2-42F0-9C0C-B97A56CDEEF5}" srcOrd="1" destOrd="0" parTransId="{4138D2A6-7EB8-4A37-A6A9-8037B341F75F}" sibTransId="{C765DA54-6056-4360-8CF6-4A6F44FE462F}"/>
    <dgm:cxn modelId="{89621523-8905-480A-A039-5F02B24AAF3F}" type="presOf" srcId="{FDD092E3-98D9-417C-A57A-445961DC9619}" destId="{761F96CA-E3B4-4985-9805-09DF8F9E2796}" srcOrd="0" destOrd="0" presId="urn:microsoft.com/office/officeart/2005/8/layout/hierarchy1"/>
    <dgm:cxn modelId="{08B9451D-9036-4139-8E0A-C6C85D0BC824}" srcId="{21BC25E2-076C-4798-AA82-C1549E0CD4A2}" destId="{AD94A554-378C-4A48-ABB7-FA884B482D97}" srcOrd="0" destOrd="0" parTransId="{EE1D3944-465E-4E0D-A8B2-7E61CE60802D}" sibTransId="{5BFAACC4-A68F-4C5C-AC63-73832E7CDAFC}"/>
    <dgm:cxn modelId="{3AB832B1-CAC9-4D79-BE39-6B11B20612D4}" srcId="{21BC25E2-076C-4798-AA82-C1549E0CD4A2}" destId="{8026FDEC-20D2-4C21-9FA6-6D47A6BD2FC0}" srcOrd="1" destOrd="0" parTransId="{EB026CD9-4F92-4C83-9104-FB952D393605}" sibTransId="{CF68FC90-83DD-4888-A4D5-75B6058A3E26}"/>
    <dgm:cxn modelId="{F8A433C9-B04F-4AA9-A7AE-52B3A88352F5}" type="presOf" srcId="{20478E04-B3B3-450C-8623-6A66E46CA2F8}" destId="{7F618431-3489-4963-A45A-D26D8B6DB63B}" srcOrd="0" destOrd="0" presId="urn:microsoft.com/office/officeart/2005/8/layout/hierarchy1"/>
    <dgm:cxn modelId="{95B2E0CB-E9EA-4237-AF81-06B8421167D3}" type="presOf" srcId="{D9C4CC2F-6FBF-415D-82E1-AE3C6B0D28E9}" destId="{BA837CF5-873C-47EC-B87E-C53211AD24C7}" srcOrd="0" destOrd="0" presId="urn:microsoft.com/office/officeart/2005/8/layout/hierarchy1"/>
    <dgm:cxn modelId="{7635E45A-5DE4-4114-8789-84558CF89FA9}" type="presOf" srcId="{AD94A554-378C-4A48-ABB7-FA884B482D97}" destId="{7D041659-2F59-447E-955B-C27597F3595E}" srcOrd="0" destOrd="0" presId="urn:microsoft.com/office/officeart/2005/8/layout/hierarchy1"/>
    <dgm:cxn modelId="{DC088C90-0B15-463B-B0A4-7CF9CA44E1CD}" type="presOf" srcId="{EE1D3944-465E-4E0D-A8B2-7E61CE60802D}" destId="{82A31471-1320-472C-B98D-4BFC11B0D0DB}" srcOrd="0" destOrd="0" presId="urn:microsoft.com/office/officeart/2005/8/layout/hierarchy1"/>
    <dgm:cxn modelId="{39AF647B-A402-4024-B66F-E11CE97D33A9}" type="presOf" srcId="{6E10B018-3018-4539-89B5-8A9065D8B1AB}" destId="{21C452FA-FC8E-41ED-9811-28394EEBBB6B}" srcOrd="0" destOrd="0" presId="urn:microsoft.com/office/officeart/2005/8/layout/hierarchy1"/>
    <dgm:cxn modelId="{7508C684-4A18-471B-85EE-89F2DBB3C267}" type="presOf" srcId="{EB026CD9-4F92-4C83-9104-FB952D393605}" destId="{1B383A1F-141E-4077-8C54-0955DAF539C1}" srcOrd="0" destOrd="0" presId="urn:microsoft.com/office/officeart/2005/8/layout/hierarchy1"/>
    <dgm:cxn modelId="{340C72D8-0BEF-4486-8040-7EEAC3089F4C}" type="presOf" srcId="{8026FDEC-20D2-4C21-9FA6-6D47A6BD2FC0}" destId="{5A2B848B-AE87-473C-A0FC-43EFFA4FDFF5}" srcOrd="0" destOrd="0" presId="urn:microsoft.com/office/officeart/2005/8/layout/hierarchy1"/>
    <dgm:cxn modelId="{7DB6848E-D8EA-4FAD-B214-38534B6B41EF}" type="presOf" srcId="{40AAB7A0-46C2-42F0-9C0C-B97A56CDEEF5}" destId="{C163951E-EC6B-477F-9BB8-5883D89962AE}" srcOrd="0" destOrd="0" presId="urn:microsoft.com/office/officeart/2005/8/layout/hierarchy1"/>
    <dgm:cxn modelId="{34CBE434-ABE5-4DA6-B3AB-38F4B81BC96D}" type="presParOf" srcId="{7F618431-3489-4963-A45A-D26D8B6DB63B}" destId="{E2C9716F-2BF1-4832-96A5-3ADD12EFF027}" srcOrd="0" destOrd="0" presId="urn:microsoft.com/office/officeart/2005/8/layout/hierarchy1"/>
    <dgm:cxn modelId="{A4197E4B-63E7-4D8E-96A2-51288E9C9914}" type="presParOf" srcId="{E2C9716F-2BF1-4832-96A5-3ADD12EFF027}" destId="{DEB28C4F-CC7E-427B-B59B-9C190CB06304}" srcOrd="0" destOrd="0" presId="urn:microsoft.com/office/officeart/2005/8/layout/hierarchy1"/>
    <dgm:cxn modelId="{6821AD13-68EC-450B-A6C3-2AA670ED2EF9}" type="presParOf" srcId="{DEB28C4F-CC7E-427B-B59B-9C190CB06304}" destId="{62E60292-2F88-4E19-BCC4-B78C321790E3}" srcOrd="0" destOrd="0" presId="urn:microsoft.com/office/officeart/2005/8/layout/hierarchy1"/>
    <dgm:cxn modelId="{AE0D29DF-DE79-47AE-9AEA-68111AD8A1EE}" type="presParOf" srcId="{DEB28C4F-CC7E-427B-B59B-9C190CB06304}" destId="{9E1C1947-0CE5-4ABF-9449-A017862BEB4D}" srcOrd="1" destOrd="0" presId="urn:microsoft.com/office/officeart/2005/8/layout/hierarchy1"/>
    <dgm:cxn modelId="{0271DF1F-5219-4E58-89CC-44D443628420}" type="presParOf" srcId="{E2C9716F-2BF1-4832-96A5-3ADD12EFF027}" destId="{173D2CB1-4F9B-47F7-8001-8D8E90BB77BC}" srcOrd="1" destOrd="0" presId="urn:microsoft.com/office/officeart/2005/8/layout/hierarchy1"/>
    <dgm:cxn modelId="{AB8B0C89-E922-4D26-89A9-A794C67C7B9D}" type="presParOf" srcId="{173D2CB1-4F9B-47F7-8001-8D8E90BB77BC}" destId="{761F96CA-E3B4-4985-9805-09DF8F9E2796}" srcOrd="0" destOrd="0" presId="urn:microsoft.com/office/officeart/2005/8/layout/hierarchy1"/>
    <dgm:cxn modelId="{4AA9C760-7151-4417-9191-596CE3099DE3}" type="presParOf" srcId="{173D2CB1-4F9B-47F7-8001-8D8E90BB77BC}" destId="{43B659B6-28EF-492C-A449-940BB0426514}" srcOrd="1" destOrd="0" presId="urn:microsoft.com/office/officeart/2005/8/layout/hierarchy1"/>
    <dgm:cxn modelId="{12FD30AD-E370-4229-9652-5F6F6BC3D116}" type="presParOf" srcId="{43B659B6-28EF-492C-A449-940BB0426514}" destId="{7CD6E930-93F8-415F-B082-CE68A9A790DA}" srcOrd="0" destOrd="0" presId="urn:microsoft.com/office/officeart/2005/8/layout/hierarchy1"/>
    <dgm:cxn modelId="{ACB2F9E0-66B1-415B-8D67-28585C7DD512}" type="presParOf" srcId="{7CD6E930-93F8-415F-B082-CE68A9A790DA}" destId="{CA1E3D80-19D4-4296-B769-E9752CCD0C85}" srcOrd="0" destOrd="0" presId="urn:microsoft.com/office/officeart/2005/8/layout/hierarchy1"/>
    <dgm:cxn modelId="{C5B464FF-6ED9-4193-B09F-9072849A686E}" type="presParOf" srcId="{7CD6E930-93F8-415F-B082-CE68A9A790DA}" destId="{99AE2269-B794-4565-9F67-1A9956A82C12}" srcOrd="1" destOrd="0" presId="urn:microsoft.com/office/officeart/2005/8/layout/hierarchy1"/>
    <dgm:cxn modelId="{9BA9D795-31EA-42F8-A50E-49639356F0C6}" type="presParOf" srcId="{43B659B6-28EF-492C-A449-940BB0426514}" destId="{220F1375-1034-4FD9-B6AC-00B0EFBD9227}" srcOrd="1" destOrd="0" presId="urn:microsoft.com/office/officeart/2005/8/layout/hierarchy1"/>
    <dgm:cxn modelId="{260D15A5-DA49-4D36-9E74-8964923D8B9C}" type="presParOf" srcId="{220F1375-1034-4FD9-B6AC-00B0EFBD9227}" destId="{82A31471-1320-472C-B98D-4BFC11B0D0DB}" srcOrd="0" destOrd="0" presId="urn:microsoft.com/office/officeart/2005/8/layout/hierarchy1"/>
    <dgm:cxn modelId="{0207391E-29C2-4BFD-806E-5FDB68441396}" type="presParOf" srcId="{220F1375-1034-4FD9-B6AC-00B0EFBD9227}" destId="{53B19F7B-BAC8-4235-A126-261A7548F348}" srcOrd="1" destOrd="0" presId="urn:microsoft.com/office/officeart/2005/8/layout/hierarchy1"/>
    <dgm:cxn modelId="{5E301021-0118-44CF-B535-6592603E226B}" type="presParOf" srcId="{53B19F7B-BAC8-4235-A126-261A7548F348}" destId="{2BA14334-A15B-49F3-9674-647F0F92C704}" srcOrd="0" destOrd="0" presId="urn:microsoft.com/office/officeart/2005/8/layout/hierarchy1"/>
    <dgm:cxn modelId="{3BC8CD00-1E43-4420-B639-411F943A6BFC}" type="presParOf" srcId="{2BA14334-A15B-49F3-9674-647F0F92C704}" destId="{49228FC3-8978-4618-997C-626EDC0F04E3}" srcOrd="0" destOrd="0" presId="urn:microsoft.com/office/officeart/2005/8/layout/hierarchy1"/>
    <dgm:cxn modelId="{18D09D8B-9282-4BE9-AA5E-8D58C96BCF32}" type="presParOf" srcId="{2BA14334-A15B-49F3-9674-647F0F92C704}" destId="{7D041659-2F59-447E-955B-C27597F3595E}" srcOrd="1" destOrd="0" presId="urn:microsoft.com/office/officeart/2005/8/layout/hierarchy1"/>
    <dgm:cxn modelId="{7DB7CE80-1CB8-4F04-9018-B065F5C3F290}" type="presParOf" srcId="{53B19F7B-BAC8-4235-A126-261A7548F348}" destId="{88EF1E3F-37CB-4937-A3A9-F169E45080C1}" srcOrd="1" destOrd="0" presId="urn:microsoft.com/office/officeart/2005/8/layout/hierarchy1"/>
    <dgm:cxn modelId="{F8EC04F2-4CF0-4122-AC9C-A829CDAE4B3F}" type="presParOf" srcId="{220F1375-1034-4FD9-B6AC-00B0EFBD9227}" destId="{1B383A1F-141E-4077-8C54-0955DAF539C1}" srcOrd="2" destOrd="0" presId="urn:microsoft.com/office/officeart/2005/8/layout/hierarchy1"/>
    <dgm:cxn modelId="{CEE368A3-EBF5-4E01-A5BD-989B60DD9355}" type="presParOf" srcId="{220F1375-1034-4FD9-B6AC-00B0EFBD9227}" destId="{02A75DED-7805-492C-9AC8-54DB04152371}" srcOrd="3" destOrd="0" presId="urn:microsoft.com/office/officeart/2005/8/layout/hierarchy1"/>
    <dgm:cxn modelId="{091A18CF-9473-49A4-9F48-664767FA3EF8}" type="presParOf" srcId="{02A75DED-7805-492C-9AC8-54DB04152371}" destId="{A8B5FF2B-6E38-481A-A762-DA2D9A330717}" srcOrd="0" destOrd="0" presId="urn:microsoft.com/office/officeart/2005/8/layout/hierarchy1"/>
    <dgm:cxn modelId="{1FF98632-DD98-401D-87AB-7FA1B268347F}" type="presParOf" srcId="{A8B5FF2B-6E38-481A-A762-DA2D9A330717}" destId="{E71E263F-1A8E-41A5-9912-E44492220BCA}" srcOrd="0" destOrd="0" presId="urn:microsoft.com/office/officeart/2005/8/layout/hierarchy1"/>
    <dgm:cxn modelId="{47354605-AD60-4227-BF0E-91D32F235906}" type="presParOf" srcId="{A8B5FF2B-6E38-481A-A762-DA2D9A330717}" destId="{5A2B848B-AE87-473C-A0FC-43EFFA4FDFF5}" srcOrd="1" destOrd="0" presId="urn:microsoft.com/office/officeart/2005/8/layout/hierarchy1"/>
    <dgm:cxn modelId="{13D67837-300D-486F-9E03-21F29C9F7089}" type="presParOf" srcId="{02A75DED-7805-492C-9AC8-54DB04152371}" destId="{89AD55A4-F16A-4B5D-A8C6-BAEA97F50D8D}" srcOrd="1" destOrd="0" presId="urn:microsoft.com/office/officeart/2005/8/layout/hierarchy1"/>
    <dgm:cxn modelId="{D43D849F-E526-424C-B0A5-BBFC6C03DD38}" type="presParOf" srcId="{173D2CB1-4F9B-47F7-8001-8D8E90BB77BC}" destId="{21C452FA-FC8E-41ED-9811-28394EEBBB6B}" srcOrd="2" destOrd="0" presId="urn:microsoft.com/office/officeart/2005/8/layout/hierarchy1"/>
    <dgm:cxn modelId="{7D7E31A4-F303-443A-B2D6-B50488D8DF14}" type="presParOf" srcId="{173D2CB1-4F9B-47F7-8001-8D8E90BB77BC}" destId="{4380DC05-9E65-474B-9CC8-7313747E8F76}" srcOrd="3" destOrd="0" presId="urn:microsoft.com/office/officeart/2005/8/layout/hierarchy1"/>
    <dgm:cxn modelId="{F79F2A51-44C5-4B84-B1E1-DE7B217ED111}" type="presParOf" srcId="{4380DC05-9E65-474B-9CC8-7313747E8F76}" destId="{943E1306-B649-4922-9D71-60CD25D38E54}" srcOrd="0" destOrd="0" presId="urn:microsoft.com/office/officeart/2005/8/layout/hierarchy1"/>
    <dgm:cxn modelId="{06EA7DB7-21F2-489C-B2C6-9F0234F7BA52}" type="presParOf" srcId="{943E1306-B649-4922-9D71-60CD25D38E54}" destId="{E19A8969-1D0E-4F37-9940-4302BC958A12}" srcOrd="0" destOrd="0" presId="urn:microsoft.com/office/officeart/2005/8/layout/hierarchy1"/>
    <dgm:cxn modelId="{64543A9B-989E-48CA-B915-068A32AC3F9D}" type="presParOf" srcId="{943E1306-B649-4922-9D71-60CD25D38E54}" destId="{34E6CD07-76A6-47E2-A0F7-801B73907917}" srcOrd="1" destOrd="0" presId="urn:microsoft.com/office/officeart/2005/8/layout/hierarchy1"/>
    <dgm:cxn modelId="{54C7C7AB-CA3E-41F3-AE48-DE5964AA6932}" type="presParOf" srcId="{4380DC05-9E65-474B-9CC8-7313747E8F76}" destId="{BFAE5011-A368-4E23-8FBB-C5D6BFAF885F}" srcOrd="1" destOrd="0" presId="urn:microsoft.com/office/officeart/2005/8/layout/hierarchy1"/>
    <dgm:cxn modelId="{7AA85625-0BDD-4C1B-9903-87638891DFD4}" type="presParOf" srcId="{BFAE5011-A368-4E23-8FBB-C5D6BFAF885F}" destId="{BA837CF5-873C-47EC-B87E-C53211AD24C7}" srcOrd="0" destOrd="0" presId="urn:microsoft.com/office/officeart/2005/8/layout/hierarchy1"/>
    <dgm:cxn modelId="{E0CFE7D2-9C5C-4206-BEE2-9F752D5AC0F8}" type="presParOf" srcId="{BFAE5011-A368-4E23-8FBB-C5D6BFAF885F}" destId="{DC52BF2F-7AD1-4C64-9F88-F14C8D551839}" srcOrd="1" destOrd="0" presId="urn:microsoft.com/office/officeart/2005/8/layout/hierarchy1"/>
    <dgm:cxn modelId="{E122DD73-D491-47E8-82DD-024F9CF188E1}" type="presParOf" srcId="{DC52BF2F-7AD1-4C64-9F88-F14C8D551839}" destId="{5FD30175-5787-41DE-89C3-F326800BAE5C}" srcOrd="0" destOrd="0" presId="urn:microsoft.com/office/officeart/2005/8/layout/hierarchy1"/>
    <dgm:cxn modelId="{C2CA8D4B-BF6D-45D4-9E51-8F067ECE98E9}" type="presParOf" srcId="{5FD30175-5787-41DE-89C3-F326800BAE5C}" destId="{A3661818-CA83-40CC-A0E0-2CA9CAEF3FD6}" srcOrd="0" destOrd="0" presId="urn:microsoft.com/office/officeart/2005/8/layout/hierarchy1"/>
    <dgm:cxn modelId="{5913070D-0C05-48BF-92C6-AFCB2DA8D816}" type="presParOf" srcId="{5FD30175-5787-41DE-89C3-F326800BAE5C}" destId="{F5AF6891-EEBE-4478-BF7D-BF552B55E317}" srcOrd="1" destOrd="0" presId="urn:microsoft.com/office/officeart/2005/8/layout/hierarchy1"/>
    <dgm:cxn modelId="{2BF35F20-2896-45F5-9286-7E150890137D}" type="presParOf" srcId="{DC52BF2F-7AD1-4C64-9F88-F14C8D551839}" destId="{5C4E5DCA-A111-4155-95D3-919CA7A2162A}" srcOrd="1" destOrd="0" presId="urn:microsoft.com/office/officeart/2005/8/layout/hierarchy1"/>
    <dgm:cxn modelId="{0FDC4DD8-FC0D-4963-9AF7-BCFC535FA148}" type="presParOf" srcId="{BFAE5011-A368-4E23-8FBB-C5D6BFAF885F}" destId="{51D9FE20-6B51-413D-8D99-485D9190BAD6}" srcOrd="2" destOrd="0" presId="urn:microsoft.com/office/officeart/2005/8/layout/hierarchy1"/>
    <dgm:cxn modelId="{49A5B973-ADB7-47D3-9465-B52F9108FEC0}" type="presParOf" srcId="{BFAE5011-A368-4E23-8FBB-C5D6BFAF885F}" destId="{CD45F40E-216D-466F-993B-2449A21C3D61}" srcOrd="3" destOrd="0" presId="urn:microsoft.com/office/officeart/2005/8/layout/hierarchy1"/>
    <dgm:cxn modelId="{0512544D-52CF-4877-9F29-02FFCFD90707}" type="presParOf" srcId="{CD45F40E-216D-466F-993B-2449A21C3D61}" destId="{8943E7D6-65F6-4911-965B-E5D5D017569F}" srcOrd="0" destOrd="0" presId="urn:microsoft.com/office/officeart/2005/8/layout/hierarchy1"/>
    <dgm:cxn modelId="{46172198-FD48-4665-A870-1DAED996B137}" type="presParOf" srcId="{8943E7D6-65F6-4911-965B-E5D5D017569F}" destId="{3A453B33-8E0E-4ACB-A6BD-4E876439F11A}" srcOrd="0" destOrd="0" presId="urn:microsoft.com/office/officeart/2005/8/layout/hierarchy1"/>
    <dgm:cxn modelId="{B2880E47-3CD1-47AC-82B3-383D6F7035A4}" type="presParOf" srcId="{8943E7D6-65F6-4911-965B-E5D5D017569F}" destId="{C163951E-EC6B-477F-9BB8-5883D89962AE}" srcOrd="1" destOrd="0" presId="urn:microsoft.com/office/officeart/2005/8/layout/hierarchy1"/>
    <dgm:cxn modelId="{44B388C1-5738-482C-975A-82640E1F740F}" type="presParOf" srcId="{CD45F40E-216D-466F-993B-2449A21C3D61}" destId="{2767576F-292A-43ED-853C-6ED1975E53B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D7FA86-6AD5-4950-BF70-810326252962}" type="doc">
      <dgm:prSet loTypeId="urn:microsoft.com/office/officeart/2005/8/layout/pyramid3" loCatId="pyramid" qsTypeId="urn:microsoft.com/office/officeart/2005/8/quickstyle/simple3" qsCatId="simple" csTypeId="urn:microsoft.com/office/officeart/2005/8/colors/accent1_2" csCatId="accent1" phldr="1"/>
      <dgm:spPr/>
    </dgm:pt>
    <dgm:pt modelId="{4CE2A96C-0D72-41DD-AECA-C7F7D2C05FD0}">
      <dgm:prSet phldrT="[Текст]"/>
      <dgm:spPr/>
      <dgm:t>
        <a:bodyPr/>
        <a:lstStyle/>
        <a:p>
          <a:r>
            <a:rPr lang="ru-RU" dirty="0" smtClean="0">
              <a:latin typeface="Times New Roman" pitchFamily="18" charset="0"/>
              <a:cs typeface="Times New Roman" pitchFamily="18" charset="0"/>
            </a:rPr>
            <a:t>Кандидаты на занятие должности</a:t>
          </a:r>
          <a:endParaRPr lang="ru-RU" dirty="0">
            <a:latin typeface="Times New Roman" pitchFamily="18" charset="0"/>
            <a:cs typeface="Times New Roman" pitchFamily="18" charset="0"/>
          </a:endParaRPr>
        </a:p>
      </dgm:t>
    </dgm:pt>
    <dgm:pt modelId="{7FB4926B-2C30-40E9-AE07-E673D9549D48}" type="parTrans" cxnId="{66E51504-B142-42F8-AA05-A2DB58E41322}">
      <dgm:prSet/>
      <dgm:spPr/>
      <dgm:t>
        <a:bodyPr/>
        <a:lstStyle/>
        <a:p>
          <a:endParaRPr lang="ru-RU">
            <a:latin typeface="Times New Roman" pitchFamily="18" charset="0"/>
            <a:cs typeface="Times New Roman" pitchFamily="18" charset="0"/>
          </a:endParaRPr>
        </a:p>
      </dgm:t>
    </dgm:pt>
    <dgm:pt modelId="{F442F058-19E1-46C9-80E0-1BD71952E59F}" type="sibTrans" cxnId="{66E51504-B142-42F8-AA05-A2DB58E41322}">
      <dgm:prSet/>
      <dgm:spPr/>
      <dgm:t>
        <a:bodyPr/>
        <a:lstStyle/>
        <a:p>
          <a:endParaRPr lang="ru-RU">
            <a:latin typeface="Times New Roman" pitchFamily="18" charset="0"/>
            <a:cs typeface="Times New Roman" pitchFamily="18" charset="0"/>
          </a:endParaRPr>
        </a:p>
      </dgm:t>
    </dgm:pt>
    <dgm:pt modelId="{3693D7DE-4E11-44CB-9E5D-E67529721FDF}">
      <dgm:prSet phldrT="[Текст]"/>
      <dgm:spPr/>
      <dgm:t>
        <a:bodyPr/>
        <a:lstStyle/>
        <a:p>
          <a:r>
            <a:rPr lang="ru-RU" dirty="0" smtClean="0">
              <a:latin typeface="Times New Roman" pitchFamily="18" charset="0"/>
              <a:cs typeface="Times New Roman" pitchFamily="18" charset="0"/>
            </a:rPr>
            <a:t>Предварительная отборочная беседа</a:t>
          </a:r>
          <a:endParaRPr lang="ru-RU" dirty="0">
            <a:latin typeface="Times New Roman" pitchFamily="18" charset="0"/>
            <a:cs typeface="Times New Roman" pitchFamily="18" charset="0"/>
          </a:endParaRPr>
        </a:p>
      </dgm:t>
    </dgm:pt>
    <dgm:pt modelId="{3D9B1100-C896-4AFC-8BBA-1A412CCC5C38}" type="parTrans" cxnId="{209223C3-F529-4B94-B391-281C7F483886}">
      <dgm:prSet/>
      <dgm:spPr/>
      <dgm:t>
        <a:bodyPr/>
        <a:lstStyle/>
        <a:p>
          <a:endParaRPr lang="ru-RU">
            <a:latin typeface="Times New Roman" pitchFamily="18" charset="0"/>
            <a:cs typeface="Times New Roman" pitchFamily="18" charset="0"/>
          </a:endParaRPr>
        </a:p>
      </dgm:t>
    </dgm:pt>
    <dgm:pt modelId="{E417F74B-6B0A-48B5-A870-6BD3D3E11549}" type="sibTrans" cxnId="{209223C3-F529-4B94-B391-281C7F483886}">
      <dgm:prSet/>
      <dgm:spPr/>
      <dgm:t>
        <a:bodyPr/>
        <a:lstStyle/>
        <a:p>
          <a:endParaRPr lang="ru-RU">
            <a:latin typeface="Times New Roman" pitchFamily="18" charset="0"/>
            <a:cs typeface="Times New Roman" pitchFamily="18" charset="0"/>
          </a:endParaRPr>
        </a:p>
      </dgm:t>
    </dgm:pt>
    <dgm:pt modelId="{4DDACEB5-A088-4687-8C7A-C45EEB8B5D3A}">
      <dgm:prSet phldrT="[Текст]"/>
      <dgm:spPr/>
      <dgm:t>
        <a:bodyPr/>
        <a:lstStyle/>
        <a:p>
          <a:r>
            <a:rPr lang="ru-RU" dirty="0" smtClean="0">
              <a:latin typeface="Times New Roman" pitchFamily="18" charset="0"/>
              <a:cs typeface="Times New Roman" pitchFamily="18" charset="0"/>
            </a:rPr>
            <a:t>Заполнение бланка заявления и анкеты претендента на должность</a:t>
          </a:r>
          <a:endParaRPr lang="ru-RU" dirty="0">
            <a:latin typeface="Times New Roman" pitchFamily="18" charset="0"/>
            <a:cs typeface="Times New Roman" pitchFamily="18" charset="0"/>
          </a:endParaRPr>
        </a:p>
      </dgm:t>
    </dgm:pt>
    <dgm:pt modelId="{0F0DFE0C-5864-47E8-AD50-5978B63797EA}" type="parTrans" cxnId="{DF92811F-BDAC-4D76-AA5E-617EAE807552}">
      <dgm:prSet/>
      <dgm:spPr/>
      <dgm:t>
        <a:bodyPr/>
        <a:lstStyle/>
        <a:p>
          <a:endParaRPr lang="ru-RU">
            <a:latin typeface="Times New Roman" pitchFamily="18" charset="0"/>
            <a:cs typeface="Times New Roman" pitchFamily="18" charset="0"/>
          </a:endParaRPr>
        </a:p>
      </dgm:t>
    </dgm:pt>
    <dgm:pt modelId="{6699870A-8D1A-40A7-9218-DB3E02BABA77}" type="sibTrans" cxnId="{DF92811F-BDAC-4D76-AA5E-617EAE807552}">
      <dgm:prSet/>
      <dgm:spPr/>
      <dgm:t>
        <a:bodyPr/>
        <a:lstStyle/>
        <a:p>
          <a:endParaRPr lang="ru-RU">
            <a:latin typeface="Times New Roman" pitchFamily="18" charset="0"/>
            <a:cs typeface="Times New Roman" pitchFamily="18" charset="0"/>
          </a:endParaRPr>
        </a:p>
      </dgm:t>
    </dgm:pt>
    <dgm:pt modelId="{FB200C52-4646-4C2C-BE40-1C383CA9A35C}">
      <dgm:prSet phldrT="[Текст]"/>
      <dgm:spPr/>
      <dgm:t>
        <a:bodyPr/>
        <a:lstStyle/>
        <a:p>
          <a:r>
            <a:rPr lang="ru-RU" dirty="0" smtClean="0">
              <a:latin typeface="Times New Roman" pitchFamily="18" charset="0"/>
              <a:cs typeface="Times New Roman" pitchFamily="18" charset="0"/>
            </a:rPr>
            <a:t>Беседа по найму</a:t>
          </a:r>
          <a:endParaRPr lang="ru-RU" dirty="0">
            <a:latin typeface="Times New Roman" pitchFamily="18" charset="0"/>
            <a:cs typeface="Times New Roman" pitchFamily="18" charset="0"/>
          </a:endParaRPr>
        </a:p>
      </dgm:t>
    </dgm:pt>
    <dgm:pt modelId="{745777FD-6D21-4DEB-A1C0-82495400FD0D}" type="parTrans" cxnId="{5ACC07DD-69D5-4644-ACAC-D3A5001992E8}">
      <dgm:prSet/>
      <dgm:spPr/>
      <dgm:t>
        <a:bodyPr/>
        <a:lstStyle/>
        <a:p>
          <a:endParaRPr lang="ru-RU">
            <a:latin typeface="Times New Roman" pitchFamily="18" charset="0"/>
            <a:cs typeface="Times New Roman" pitchFamily="18" charset="0"/>
          </a:endParaRPr>
        </a:p>
      </dgm:t>
    </dgm:pt>
    <dgm:pt modelId="{E5337E86-DEF2-42F5-956D-BD26E6ED80F0}" type="sibTrans" cxnId="{5ACC07DD-69D5-4644-ACAC-D3A5001992E8}">
      <dgm:prSet/>
      <dgm:spPr/>
      <dgm:t>
        <a:bodyPr/>
        <a:lstStyle/>
        <a:p>
          <a:endParaRPr lang="ru-RU">
            <a:latin typeface="Times New Roman" pitchFamily="18" charset="0"/>
            <a:cs typeface="Times New Roman" pitchFamily="18" charset="0"/>
          </a:endParaRPr>
        </a:p>
      </dgm:t>
    </dgm:pt>
    <dgm:pt modelId="{3E0DEE7D-062F-4646-847C-2B2D69EB1860}">
      <dgm:prSet phldrT="[Текст]"/>
      <dgm:spPr/>
      <dgm:t>
        <a:bodyPr/>
        <a:lstStyle/>
        <a:p>
          <a:r>
            <a:rPr lang="ru-RU" dirty="0" smtClean="0">
              <a:latin typeface="Times New Roman" pitchFamily="18" charset="0"/>
              <a:cs typeface="Times New Roman" pitchFamily="18" charset="0"/>
            </a:rPr>
            <a:t>Тестирование</a:t>
          </a:r>
          <a:endParaRPr lang="ru-RU" dirty="0">
            <a:latin typeface="Times New Roman" pitchFamily="18" charset="0"/>
            <a:cs typeface="Times New Roman" pitchFamily="18" charset="0"/>
          </a:endParaRPr>
        </a:p>
      </dgm:t>
    </dgm:pt>
    <dgm:pt modelId="{00BD1CD3-D2E1-4126-846A-0034DF3212F5}" type="parTrans" cxnId="{79EA5C9B-FBF3-4556-AD1D-CFB5D4FAF58E}">
      <dgm:prSet/>
      <dgm:spPr/>
      <dgm:t>
        <a:bodyPr/>
        <a:lstStyle/>
        <a:p>
          <a:endParaRPr lang="ru-RU">
            <a:latin typeface="Times New Roman" pitchFamily="18" charset="0"/>
            <a:cs typeface="Times New Roman" pitchFamily="18" charset="0"/>
          </a:endParaRPr>
        </a:p>
      </dgm:t>
    </dgm:pt>
    <dgm:pt modelId="{4F6917E2-51B2-4D16-BEA9-28E463B4C199}" type="sibTrans" cxnId="{79EA5C9B-FBF3-4556-AD1D-CFB5D4FAF58E}">
      <dgm:prSet/>
      <dgm:spPr/>
      <dgm:t>
        <a:bodyPr/>
        <a:lstStyle/>
        <a:p>
          <a:endParaRPr lang="ru-RU">
            <a:latin typeface="Times New Roman" pitchFamily="18" charset="0"/>
            <a:cs typeface="Times New Roman" pitchFamily="18" charset="0"/>
          </a:endParaRPr>
        </a:p>
      </dgm:t>
    </dgm:pt>
    <dgm:pt modelId="{EF6D1F72-9AF8-4EA1-88BE-DE768336311D}">
      <dgm:prSet phldrT="[Текст]"/>
      <dgm:spPr/>
      <dgm:t>
        <a:bodyPr/>
        <a:lstStyle/>
        <a:p>
          <a:r>
            <a:rPr lang="ru-RU" dirty="0" smtClean="0">
              <a:latin typeface="Times New Roman" pitchFamily="18" charset="0"/>
              <a:cs typeface="Times New Roman" pitchFamily="18" charset="0"/>
            </a:rPr>
            <a:t>Проверка рекомендации и послужного списка</a:t>
          </a:r>
          <a:endParaRPr lang="ru-RU" dirty="0">
            <a:latin typeface="Times New Roman" pitchFamily="18" charset="0"/>
            <a:cs typeface="Times New Roman" pitchFamily="18" charset="0"/>
          </a:endParaRPr>
        </a:p>
      </dgm:t>
    </dgm:pt>
    <dgm:pt modelId="{211A1EE8-F811-4BBE-8BD8-AEADA39AFC93}" type="parTrans" cxnId="{082E54F8-00BB-4FAB-9FB9-233046AEAD8B}">
      <dgm:prSet/>
      <dgm:spPr/>
      <dgm:t>
        <a:bodyPr/>
        <a:lstStyle/>
        <a:p>
          <a:endParaRPr lang="ru-RU">
            <a:latin typeface="Times New Roman" pitchFamily="18" charset="0"/>
            <a:cs typeface="Times New Roman" pitchFamily="18" charset="0"/>
          </a:endParaRPr>
        </a:p>
      </dgm:t>
    </dgm:pt>
    <dgm:pt modelId="{9E5BD6A0-69AB-47B8-8A82-A94F282E4EA6}" type="sibTrans" cxnId="{082E54F8-00BB-4FAB-9FB9-233046AEAD8B}">
      <dgm:prSet/>
      <dgm:spPr/>
      <dgm:t>
        <a:bodyPr/>
        <a:lstStyle/>
        <a:p>
          <a:endParaRPr lang="ru-RU">
            <a:latin typeface="Times New Roman" pitchFamily="18" charset="0"/>
            <a:cs typeface="Times New Roman" pitchFamily="18" charset="0"/>
          </a:endParaRPr>
        </a:p>
      </dgm:t>
    </dgm:pt>
    <dgm:pt modelId="{F5009CB9-AA48-4365-8049-45DC41174823}">
      <dgm:prSet phldrT="[Текст]"/>
      <dgm:spPr/>
      <dgm:t>
        <a:bodyPr/>
        <a:lstStyle/>
        <a:p>
          <a:r>
            <a:rPr lang="ru-RU" dirty="0" smtClean="0">
              <a:latin typeface="Times New Roman" pitchFamily="18" charset="0"/>
              <a:cs typeface="Times New Roman" pitchFamily="18" charset="0"/>
            </a:rPr>
            <a:t>Принятие решения о приеме</a:t>
          </a:r>
          <a:endParaRPr lang="ru-RU" dirty="0">
            <a:latin typeface="Times New Roman" pitchFamily="18" charset="0"/>
            <a:cs typeface="Times New Roman" pitchFamily="18" charset="0"/>
          </a:endParaRPr>
        </a:p>
      </dgm:t>
    </dgm:pt>
    <dgm:pt modelId="{9E8D2BD0-8B76-48C6-BC7F-9E797086F397}" type="parTrans" cxnId="{C856B5D8-1A63-4B3B-9B76-ABAA8946B6AC}">
      <dgm:prSet/>
      <dgm:spPr/>
      <dgm:t>
        <a:bodyPr/>
        <a:lstStyle/>
        <a:p>
          <a:endParaRPr lang="ru-RU">
            <a:latin typeface="Times New Roman" pitchFamily="18" charset="0"/>
            <a:cs typeface="Times New Roman" pitchFamily="18" charset="0"/>
          </a:endParaRPr>
        </a:p>
      </dgm:t>
    </dgm:pt>
    <dgm:pt modelId="{1592E928-B103-4D97-9856-3E15EEE48273}" type="sibTrans" cxnId="{C856B5D8-1A63-4B3B-9B76-ABAA8946B6AC}">
      <dgm:prSet/>
      <dgm:spPr/>
      <dgm:t>
        <a:bodyPr/>
        <a:lstStyle/>
        <a:p>
          <a:endParaRPr lang="ru-RU">
            <a:latin typeface="Times New Roman" pitchFamily="18" charset="0"/>
            <a:cs typeface="Times New Roman" pitchFamily="18" charset="0"/>
          </a:endParaRPr>
        </a:p>
      </dgm:t>
    </dgm:pt>
    <dgm:pt modelId="{5E922857-4D6C-4590-8FD7-140C92262410}" type="pres">
      <dgm:prSet presAssocID="{97D7FA86-6AD5-4950-BF70-810326252962}" presName="Name0" presStyleCnt="0">
        <dgm:presLayoutVars>
          <dgm:dir/>
          <dgm:animLvl val="lvl"/>
          <dgm:resizeHandles val="exact"/>
        </dgm:presLayoutVars>
      </dgm:prSet>
      <dgm:spPr/>
    </dgm:pt>
    <dgm:pt modelId="{970876B6-2314-44DB-9383-2212824ECDB8}" type="pres">
      <dgm:prSet presAssocID="{4CE2A96C-0D72-41DD-AECA-C7F7D2C05FD0}" presName="Name8" presStyleCnt="0"/>
      <dgm:spPr/>
    </dgm:pt>
    <dgm:pt modelId="{6F5C65D1-A173-40E2-87B5-20F82B599A96}" type="pres">
      <dgm:prSet presAssocID="{4CE2A96C-0D72-41DD-AECA-C7F7D2C05FD0}" presName="level" presStyleLbl="node1" presStyleIdx="0" presStyleCnt="7" custScaleY="53047">
        <dgm:presLayoutVars>
          <dgm:chMax val="1"/>
          <dgm:bulletEnabled val="1"/>
        </dgm:presLayoutVars>
      </dgm:prSet>
      <dgm:spPr/>
      <dgm:t>
        <a:bodyPr/>
        <a:lstStyle/>
        <a:p>
          <a:endParaRPr lang="ru-RU"/>
        </a:p>
      </dgm:t>
    </dgm:pt>
    <dgm:pt modelId="{85B73961-183A-4945-B556-152837ED63F8}" type="pres">
      <dgm:prSet presAssocID="{4CE2A96C-0D72-41DD-AECA-C7F7D2C05FD0}" presName="levelTx" presStyleLbl="revTx" presStyleIdx="0" presStyleCnt="0">
        <dgm:presLayoutVars>
          <dgm:chMax val="1"/>
          <dgm:bulletEnabled val="1"/>
        </dgm:presLayoutVars>
      </dgm:prSet>
      <dgm:spPr/>
      <dgm:t>
        <a:bodyPr/>
        <a:lstStyle/>
        <a:p>
          <a:endParaRPr lang="ru-RU"/>
        </a:p>
      </dgm:t>
    </dgm:pt>
    <dgm:pt modelId="{E8BE6EC5-CB76-4E1E-9494-E5BAB448AA07}" type="pres">
      <dgm:prSet presAssocID="{3693D7DE-4E11-44CB-9E5D-E67529721FDF}" presName="Name8" presStyleCnt="0"/>
      <dgm:spPr/>
    </dgm:pt>
    <dgm:pt modelId="{BD7B139D-A075-4736-B7CC-F018A51562B5}" type="pres">
      <dgm:prSet presAssocID="{3693D7DE-4E11-44CB-9E5D-E67529721FDF}" presName="level" presStyleLbl="node1" presStyleIdx="1" presStyleCnt="7" custScaleY="69121">
        <dgm:presLayoutVars>
          <dgm:chMax val="1"/>
          <dgm:bulletEnabled val="1"/>
        </dgm:presLayoutVars>
      </dgm:prSet>
      <dgm:spPr/>
      <dgm:t>
        <a:bodyPr/>
        <a:lstStyle/>
        <a:p>
          <a:endParaRPr lang="ru-RU"/>
        </a:p>
      </dgm:t>
    </dgm:pt>
    <dgm:pt modelId="{6D2CE367-F057-4572-B8FA-656BCB2C1A94}" type="pres">
      <dgm:prSet presAssocID="{3693D7DE-4E11-44CB-9E5D-E67529721FDF}" presName="levelTx" presStyleLbl="revTx" presStyleIdx="0" presStyleCnt="0">
        <dgm:presLayoutVars>
          <dgm:chMax val="1"/>
          <dgm:bulletEnabled val="1"/>
        </dgm:presLayoutVars>
      </dgm:prSet>
      <dgm:spPr/>
      <dgm:t>
        <a:bodyPr/>
        <a:lstStyle/>
        <a:p>
          <a:endParaRPr lang="ru-RU"/>
        </a:p>
      </dgm:t>
    </dgm:pt>
    <dgm:pt modelId="{D15B9D19-DE1D-4305-ABC0-EFC4E6405C2C}" type="pres">
      <dgm:prSet presAssocID="{4DDACEB5-A088-4687-8C7A-C45EEB8B5D3A}" presName="Name8" presStyleCnt="0"/>
      <dgm:spPr/>
    </dgm:pt>
    <dgm:pt modelId="{2999D4E3-F2F7-4FFE-A9F0-2AD3CCE4D38A}" type="pres">
      <dgm:prSet presAssocID="{4DDACEB5-A088-4687-8C7A-C45EEB8B5D3A}" presName="level" presStyleLbl="node1" presStyleIdx="2" presStyleCnt="7">
        <dgm:presLayoutVars>
          <dgm:chMax val="1"/>
          <dgm:bulletEnabled val="1"/>
        </dgm:presLayoutVars>
      </dgm:prSet>
      <dgm:spPr/>
      <dgm:t>
        <a:bodyPr/>
        <a:lstStyle/>
        <a:p>
          <a:endParaRPr lang="ru-RU"/>
        </a:p>
      </dgm:t>
    </dgm:pt>
    <dgm:pt modelId="{0BA5B6B1-948A-4F93-B56A-4E6EFF7B42E9}" type="pres">
      <dgm:prSet presAssocID="{4DDACEB5-A088-4687-8C7A-C45EEB8B5D3A}" presName="levelTx" presStyleLbl="revTx" presStyleIdx="0" presStyleCnt="0">
        <dgm:presLayoutVars>
          <dgm:chMax val="1"/>
          <dgm:bulletEnabled val="1"/>
        </dgm:presLayoutVars>
      </dgm:prSet>
      <dgm:spPr/>
      <dgm:t>
        <a:bodyPr/>
        <a:lstStyle/>
        <a:p>
          <a:endParaRPr lang="ru-RU"/>
        </a:p>
      </dgm:t>
    </dgm:pt>
    <dgm:pt modelId="{BD57575B-D228-444A-98DF-0B2C08BDEBE7}" type="pres">
      <dgm:prSet presAssocID="{FB200C52-4646-4C2C-BE40-1C383CA9A35C}" presName="Name8" presStyleCnt="0"/>
      <dgm:spPr/>
    </dgm:pt>
    <dgm:pt modelId="{9A2C1FF2-9E94-4DC1-8E0B-6F9C189E8155}" type="pres">
      <dgm:prSet presAssocID="{FB200C52-4646-4C2C-BE40-1C383CA9A35C}" presName="level" presStyleLbl="node1" presStyleIdx="3" presStyleCnt="7" custScaleY="65959">
        <dgm:presLayoutVars>
          <dgm:chMax val="1"/>
          <dgm:bulletEnabled val="1"/>
        </dgm:presLayoutVars>
      </dgm:prSet>
      <dgm:spPr/>
      <dgm:t>
        <a:bodyPr/>
        <a:lstStyle/>
        <a:p>
          <a:endParaRPr lang="ru-RU"/>
        </a:p>
      </dgm:t>
    </dgm:pt>
    <dgm:pt modelId="{C7BDB80E-F0F6-42CD-BE40-37FCDCEC3A16}" type="pres">
      <dgm:prSet presAssocID="{FB200C52-4646-4C2C-BE40-1C383CA9A35C}" presName="levelTx" presStyleLbl="revTx" presStyleIdx="0" presStyleCnt="0">
        <dgm:presLayoutVars>
          <dgm:chMax val="1"/>
          <dgm:bulletEnabled val="1"/>
        </dgm:presLayoutVars>
      </dgm:prSet>
      <dgm:spPr/>
      <dgm:t>
        <a:bodyPr/>
        <a:lstStyle/>
        <a:p>
          <a:endParaRPr lang="ru-RU"/>
        </a:p>
      </dgm:t>
    </dgm:pt>
    <dgm:pt modelId="{98ABB5D0-75DF-4CEC-9957-03345CB663C9}" type="pres">
      <dgm:prSet presAssocID="{3E0DEE7D-062F-4646-847C-2B2D69EB1860}" presName="Name8" presStyleCnt="0"/>
      <dgm:spPr/>
    </dgm:pt>
    <dgm:pt modelId="{33D02589-4AB2-4F54-B790-1E6B6D9C8B81}" type="pres">
      <dgm:prSet presAssocID="{3E0DEE7D-062F-4646-847C-2B2D69EB1860}" presName="level" presStyleLbl="node1" presStyleIdx="4" presStyleCnt="7" custScaleY="61442">
        <dgm:presLayoutVars>
          <dgm:chMax val="1"/>
          <dgm:bulletEnabled val="1"/>
        </dgm:presLayoutVars>
      </dgm:prSet>
      <dgm:spPr/>
      <dgm:t>
        <a:bodyPr/>
        <a:lstStyle/>
        <a:p>
          <a:endParaRPr lang="ru-RU"/>
        </a:p>
      </dgm:t>
    </dgm:pt>
    <dgm:pt modelId="{95C9C62F-0441-4D56-8147-C1F2F8D761CC}" type="pres">
      <dgm:prSet presAssocID="{3E0DEE7D-062F-4646-847C-2B2D69EB1860}" presName="levelTx" presStyleLbl="revTx" presStyleIdx="0" presStyleCnt="0">
        <dgm:presLayoutVars>
          <dgm:chMax val="1"/>
          <dgm:bulletEnabled val="1"/>
        </dgm:presLayoutVars>
      </dgm:prSet>
      <dgm:spPr/>
      <dgm:t>
        <a:bodyPr/>
        <a:lstStyle/>
        <a:p>
          <a:endParaRPr lang="ru-RU"/>
        </a:p>
      </dgm:t>
    </dgm:pt>
    <dgm:pt modelId="{B6CDC0CC-6D07-4F48-8E61-46A5C463DEC9}" type="pres">
      <dgm:prSet presAssocID="{EF6D1F72-9AF8-4EA1-88BE-DE768336311D}" presName="Name8" presStyleCnt="0"/>
      <dgm:spPr/>
    </dgm:pt>
    <dgm:pt modelId="{3B07C7F6-480B-4E2C-B845-90AB64DC14BD}" type="pres">
      <dgm:prSet presAssocID="{EF6D1F72-9AF8-4EA1-88BE-DE768336311D}" presName="level" presStyleLbl="node1" presStyleIdx="5" presStyleCnt="7">
        <dgm:presLayoutVars>
          <dgm:chMax val="1"/>
          <dgm:bulletEnabled val="1"/>
        </dgm:presLayoutVars>
      </dgm:prSet>
      <dgm:spPr/>
      <dgm:t>
        <a:bodyPr/>
        <a:lstStyle/>
        <a:p>
          <a:endParaRPr lang="ru-RU"/>
        </a:p>
      </dgm:t>
    </dgm:pt>
    <dgm:pt modelId="{C1459536-5FA8-4717-8453-A9A52173B26C}" type="pres">
      <dgm:prSet presAssocID="{EF6D1F72-9AF8-4EA1-88BE-DE768336311D}" presName="levelTx" presStyleLbl="revTx" presStyleIdx="0" presStyleCnt="0">
        <dgm:presLayoutVars>
          <dgm:chMax val="1"/>
          <dgm:bulletEnabled val="1"/>
        </dgm:presLayoutVars>
      </dgm:prSet>
      <dgm:spPr/>
      <dgm:t>
        <a:bodyPr/>
        <a:lstStyle/>
        <a:p>
          <a:endParaRPr lang="ru-RU"/>
        </a:p>
      </dgm:t>
    </dgm:pt>
    <dgm:pt modelId="{31DE1061-4E77-43E2-A868-798FE17F7A70}" type="pres">
      <dgm:prSet presAssocID="{F5009CB9-AA48-4365-8049-45DC41174823}" presName="Name8" presStyleCnt="0"/>
      <dgm:spPr/>
    </dgm:pt>
    <dgm:pt modelId="{E4C99CC4-0D0C-4DFD-92C7-98F85C826E1E}" type="pres">
      <dgm:prSet presAssocID="{F5009CB9-AA48-4365-8049-45DC41174823}" presName="level" presStyleLbl="node1" presStyleIdx="6" presStyleCnt="7">
        <dgm:presLayoutVars>
          <dgm:chMax val="1"/>
          <dgm:bulletEnabled val="1"/>
        </dgm:presLayoutVars>
      </dgm:prSet>
      <dgm:spPr/>
      <dgm:t>
        <a:bodyPr/>
        <a:lstStyle/>
        <a:p>
          <a:endParaRPr lang="ru-RU"/>
        </a:p>
      </dgm:t>
    </dgm:pt>
    <dgm:pt modelId="{721D03C3-1F0F-4218-8BED-D8D77BAF8A2C}" type="pres">
      <dgm:prSet presAssocID="{F5009CB9-AA48-4365-8049-45DC41174823}" presName="levelTx" presStyleLbl="revTx" presStyleIdx="0" presStyleCnt="0">
        <dgm:presLayoutVars>
          <dgm:chMax val="1"/>
          <dgm:bulletEnabled val="1"/>
        </dgm:presLayoutVars>
      </dgm:prSet>
      <dgm:spPr/>
      <dgm:t>
        <a:bodyPr/>
        <a:lstStyle/>
        <a:p>
          <a:endParaRPr lang="ru-RU"/>
        </a:p>
      </dgm:t>
    </dgm:pt>
  </dgm:ptLst>
  <dgm:cxnLst>
    <dgm:cxn modelId="{249F33D8-A410-4667-88C1-4DD5325CB9CB}" type="presOf" srcId="{3E0DEE7D-062F-4646-847C-2B2D69EB1860}" destId="{33D02589-4AB2-4F54-B790-1E6B6D9C8B81}" srcOrd="0" destOrd="0" presId="urn:microsoft.com/office/officeart/2005/8/layout/pyramid3"/>
    <dgm:cxn modelId="{64561667-FB25-4993-9A8D-2591A3F1C314}" type="presOf" srcId="{4CE2A96C-0D72-41DD-AECA-C7F7D2C05FD0}" destId="{6F5C65D1-A173-40E2-87B5-20F82B599A96}" srcOrd="0" destOrd="0" presId="urn:microsoft.com/office/officeart/2005/8/layout/pyramid3"/>
    <dgm:cxn modelId="{AAC5058D-7B2E-4D67-BE3A-BB3B75B61B68}" type="presOf" srcId="{EF6D1F72-9AF8-4EA1-88BE-DE768336311D}" destId="{3B07C7F6-480B-4E2C-B845-90AB64DC14BD}" srcOrd="0" destOrd="0" presId="urn:microsoft.com/office/officeart/2005/8/layout/pyramid3"/>
    <dgm:cxn modelId="{D4077307-3A1C-44CE-BECD-A5634125AEAC}" type="presOf" srcId="{3693D7DE-4E11-44CB-9E5D-E67529721FDF}" destId="{6D2CE367-F057-4572-B8FA-656BCB2C1A94}" srcOrd="1" destOrd="0" presId="urn:microsoft.com/office/officeart/2005/8/layout/pyramid3"/>
    <dgm:cxn modelId="{209223C3-F529-4B94-B391-281C7F483886}" srcId="{97D7FA86-6AD5-4950-BF70-810326252962}" destId="{3693D7DE-4E11-44CB-9E5D-E67529721FDF}" srcOrd="1" destOrd="0" parTransId="{3D9B1100-C896-4AFC-8BBA-1A412CCC5C38}" sibTransId="{E417F74B-6B0A-48B5-A870-6BD3D3E11549}"/>
    <dgm:cxn modelId="{B44B51D4-1CF5-44D8-BF1C-370AE0927506}" type="presOf" srcId="{97D7FA86-6AD5-4950-BF70-810326252962}" destId="{5E922857-4D6C-4590-8FD7-140C92262410}" srcOrd="0" destOrd="0" presId="urn:microsoft.com/office/officeart/2005/8/layout/pyramid3"/>
    <dgm:cxn modelId="{3D9F3E19-E635-479B-9E33-2EA6EE385B6C}" type="presOf" srcId="{3693D7DE-4E11-44CB-9E5D-E67529721FDF}" destId="{BD7B139D-A075-4736-B7CC-F018A51562B5}" srcOrd="0" destOrd="0" presId="urn:microsoft.com/office/officeart/2005/8/layout/pyramid3"/>
    <dgm:cxn modelId="{FE62EB23-1F94-4A66-98F3-8116ECC0603F}" type="presOf" srcId="{FB200C52-4646-4C2C-BE40-1C383CA9A35C}" destId="{9A2C1FF2-9E94-4DC1-8E0B-6F9C189E8155}" srcOrd="0" destOrd="0" presId="urn:microsoft.com/office/officeart/2005/8/layout/pyramid3"/>
    <dgm:cxn modelId="{5ACC07DD-69D5-4644-ACAC-D3A5001992E8}" srcId="{97D7FA86-6AD5-4950-BF70-810326252962}" destId="{FB200C52-4646-4C2C-BE40-1C383CA9A35C}" srcOrd="3" destOrd="0" parTransId="{745777FD-6D21-4DEB-A1C0-82495400FD0D}" sibTransId="{E5337E86-DEF2-42F5-956D-BD26E6ED80F0}"/>
    <dgm:cxn modelId="{C3B2791D-74AF-45FB-8DC9-6B70B8D2BBE8}" type="presOf" srcId="{4DDACEB5-A088-4687-8C7A-C45EEB8B5D3A}" destId="{0BA5B6B1-948A-4F93-B56A-4E6EFF7B42E9}" srcOrd="1" destOrd="0" presId="urn:microsoft.com/office/officeart/2005/8/layout/pyramid3"/>
    <dgm:cxn modelId="{CB36C1FB-AF84-4627-83B4-3A6D16B591F6}" type="presOf" srcId="{F5009CB9-AA48-4365-8049-45DC41174823}" destId="{721D03C3-1F0F-4218-8BED-D8D77BAF8A2C}" srcOrd="1" destOrd="0" presId="urn:microsoft.com/office/officeart/2005/8/layout/pyramid3"/>
    <dgm:cxn modelId="{5E80E8CC-7220-4609-937B-28CF54723442}" type="presOf" srcId="{4CE2A96C-0D72-41DD-AECA-C7F7D2C05FD0}" destId="{85B73961-183A-4945-B556-152837ED63F8}" srcOrd="1" destOrd="0" presId="urn:microsoft.com/office/officeart/2005/8/layout/pyramid3"/>
    <dgm:cxn modelId="{388669B7-87ED-438D-985B-7C93E2FFC4D9}" type="presOf" srcId="{EF6D1F72-9AF8-4EA1-88BE-DE768336311D}" destId="{C1459536-5FA8-4717-8453-A9A52173B26C}" srcOrd="1" destOrd="0" presId="urn:microsoft.com/office/officeart/2005/8/layout/pyramid3"/>
    <dgm:cxn modelId="{C0452FA7-D4E2-4014-AF22-B442F619AAD4}" type="presOf" srcId="{4DDACEB5-A088-4687-8C7A-C45EEB8B5D3A}" destId="{2999D4E3-F2F7-4FFE-A9F0-2AD3CCE4D38A}" srcOrd="0" destOrd="0" presId="urn:microsoft.com/office/officeart/2005/8/layout/pyramid3"/>
    <dgm:cxn modelId="{79EA5C9B-FBF3-4556-AD1D-CFB5D4FAF58E}" srcId="{97D7FA86-6AD5-4950-BF70-810326252962}" destId="{3E0DEE7D-062F-4646-847C-2B2D69EB1860}" srcOrd="4" destOrd="0" parTransId="{00BD1CD3-D2E1-4126-846A-0034DF3212F5}" sibTransId="{4F6917E2-51B2-4D16-BEA9-28E463B4C199}"/>
    <dgm:cxn modelId="{C856B5D8-1A63-4B3B-9B76-ABAA8946B6AC}" srcId="{97D7FA86-6AD5-4950-BF70-810326252962}" destId="{F5009CB9-AA48-4365-8049-45DC41174823}" srcOrd="6" destOrd="0" parTransId="{9E8D2BD0-8B76-48C6-BC7F-9E797086F397}" sibTransId="{1592E928-B103-4D97-9856-3E15EEE48273}"/>
    <dgm:cxn modelId="{66E51504-B142-42F8-AA05-A2DB58E41322}" srcId="{97D7FA86-6AD5-4950-BF70-810326252962}" destId="{4CE2A96C-0D72-41DD-AECA-C7F7D2C05FD0}" srcOrd="0" destOrd="0" parTransId="{7FB4926B-2C30-40E9-AE07-E673D9549D48}" sibTransId="{F442F058-19E1-46C9-80E0-1BD71952E59F}"/>
    <dgm:cxn modelId="{082E54F8-00BB-4FAB-9FB9-233046AEAD8B}" srcId="{97D7FA86-6AD5-4950-BF70-810326252962}" destId="{EF6D1F72-9AF8-4EA1-88BE-DE768336311D}" srcOrd="5" destOrd="0" parTransId="{211A1EE8-F811-4BBE-8BD8-AEADA39AFC93}" sibTransId="{9E5BD6A0-69AB-47B8-8A82-A94F282E4EA6}"/>
    <dgm:cxn modelId="{8BF0BDC2-2D53-4644-834F-D9DCC129D394}" type="presOf" srcId="{F5009CB9-AA48-4365-8049-45DC41174823}" destId="{E4C99CC4-0D0C-4DFD-92C7-98F85C826E1E}" srcOrd="0" destOrd="0" presId="urn:microsoft.com/office/officeart/2005/8/layout/pyramid3"/>
    <dgm:cxn modelId="{DF92811F-BDAC-4D76-AA5E-617EAE807552}" srcId="{97D7FA86-6AD5-4950-BF70-810326252962}" destId="{4DDACEB5-A088-4687-8C7A-C45EEB8B5D3A}" srcOrd="2" destOrd="0" parTransId="{0F0DFE0C-5864-47E8-AD50-5978B63797EA}" sibTransId="{6699870A-8D1A-40A7-9218-DB3E02BABA77}"/>
    <dgm:cxn modelId="{66D6889E-3417-49AE-A5BC-3729D8F5B2A4}" type="presOf" srcId="{FB200C52-4646-4C2C-BE40-1C383CA9A35C}" destId="{C7BDB80E-F0F6-42CD-BE40-37FCDCEC3A16}" srcOrd="1" destOrd="0" presId="urn:microsoft.com/office/officeart/2005/8/layout/pyramid3"/>
    <dgm:cxn modelId="{B066513C-BA78-4D5B-983B-23D8D6E16FF9}" type="presOf" srcId="{3E0DEE7D-062F-4646-847C-2B2D69EB1860}" destId="{95C9C62F-0441-4D56-8147-C1F2F8D761CC}" srcOrd="1" destOrd="0" presId="urn:microsoft.com/office/officeart/2005/8/layout/pyramid3"/>
    <dgm:cxn modelId="{6FFBAF8C-108D-49CC-B5B6-3F14B2D92B58}" type="presParOf" srcId="{5E922857-4D6C-4590-8FD7-140C92262410}" destId="{970876B6-2314-44DB-9383-2212824ECDB8}" srcOrd="0" destOrd="0" presId="urn:microsoft.com/office/officeart/2005/8/layout/pyramid3"/>
    <dgm:cxn modelId="{5064E367-89C2-4329-9D49-B20F337496F5}" type="presParOf" srcId="{970876B6-2314-44DB-9383-2212824ECDB8}" destId="{6F5C65D1-A173-40E2-87B5-20F82B599A96}" srcOrd="0" destOrd="0" presId="urn:microsoft.com/office/officeart/2005/8/layout/pyramid3"/>
    <dgm:cxn modelId="{55B8F57E-8B0D-4E03-B154-4573175A295F}" type="presParOf" srcId="{970876B6-2314-44DB-9383-2212824ECDB8}" destId="{85B73961-183A-4945-B556-152837ED63F8}" srcOrd="1" destOrd="0" presId="urn:microsoft.com/office/officeart/2005/8/layout/pyramid3"/>
    <dgm:cxn modelId="{548A6636-B943-49B6-9949-DCDAC20A09B5}" type="presParOf" srcId="{5E922857-4D6C-4590-8FD7-140C92262410}" destId="{E8BE6EC5-CB76-4E1E-9494-E5BAB448AA07}" srcOrd="1" destOrd="0" presId="urn:microsoft.com/office/officeart/2005/8/layout/pyramid3"/>
    <dgm:cxn modelId="{D0B26A62-CE7D-4711-A478-2E2790748415}" type="presParOf" srcId="{E8BE6EC5-CB76-4E1E-9494-E5BAB448AA07}" destId="{BD7B139D-A075-4736-B7CC-F018A51562B5}" srcOrd="0" destOrd="0" presId="urn:microsoft.com/office/officeart/2005/8/layout/pyramid3"/>
    <dgm:cxn modelId="{28E8C1FC-1515-4D85-91C5-EF6844E57609}" type="presParOf" srcId="{E8BE6EC5-CB76-4E1E-9494-E5BAB448AA07}" destId="{6D2CE367-F057-4572-B8FA-656BCB2C1A94}" srcOrd="1" destOrd="0" presId="urn:microsoft.com/office/officeart/2005/8/layout/pyramid3"/>
    <dgm:cxn modelId="{D63A5CAD-F8ED-470B-8608-19E6E1A01079}" type="presParOf" srcId="{5E922857-4D6C-4590-8FD7-140C92262410}" destId="{D15B9D19-DE1D-4305-ABC0-EFC4E6405C2C}" srcOrd="2" destOrd="0" presId="urn:microsoft.com/office/officeart/2005/8/layout/pyramid3"/>
    <dgm:cxn modelId="{37BB75C6-9123-407B-82BC-ACB30F700059}" type="presParOf" srcId="{D15B9D19-DE1D-4305-ABC0-EFC4E6405C2C}" destId="{2999D4E3-F2F7-4FFE-A9F0-2AD3CCE4D38A}" srcOrd="0" destOrd="0" presId="urn:microsoft.com/office/officeart/2005/8/layout/pyramid3"/>
    <dgm:cxn modelId="{E2C2A7D1-999C-4034-A307-EFB5FEAC68D6}" type="presParOf" srcId="{D15B9D19-DE1D-4305-ABC0-EFC4E6405C2C}" destId="{0BA5B6B1-948A-4F93-B56A-4E6EFF7B42E9}" srcOrd="1" destOrd="0" presId="urn:microsoft.com/office/officeart/2005/8/layout/pyramid3"/>
    <dgm:cxn modelId="{E716B8F1-7C91-499F-A5CE-96C9D2712277}" type="presParOf" srcId="{5E922857-4D6C-4590-8FD7-140C92262410}" destId="{BD57575B-D228-444A-98DF-0B2C08BDEBE7}" srcOrd="3" destOrd="0" presId="urn:microsoft.com/office/officeart/2005/8/layout/pyramid3"/>
    <dgm:cxn modelId="{87876E68-4EFD-4865-8C7D-43E56B788BDA}" type="presParOf" srcId="{BD57575B-D228-444A-98DF-0B2C08BDEBE7}" destId="{9A2C1FF2-9E94-4DC1-8E0B-6F9C189E8155}" srcOrd="0" destOrd="0" presId="urn:microsoft.com/office/officeart/2005/8/layout/pyramid3"/>
    <dgm:cxn modelId="{AF37922A-80A9-4F4B-9725-1C0B45683609}" type="presParOf" srcId="{BD57575B-D228-444A-98DF-0B2C08BDEBE7}" destId="{C7BDB80E-F0F6-42CD-BE40-37FCDCEC3A16}" srcOrd="1" destOrd="0" presId="urn:microsoft.com/office/officeart/2005/8/layout/pyramid3"/>
    <dgm:cxn modelId="{87D04BF2-753F-4107-A353-2BFD9A58040D}" type="presParOf" srcId="{5E922857-4D6C-4590-8FD7-140C92262410}" destId="{98ABB5D0-75DF-4CEC-9957-03345CB663C9}" srcOrd="4" destOrd="0" presId="urn:microsoft.com/office/officeart/2005/8/layout/pyramid3"/>
    <dgm:cxn modelId="{AA28AB90-E5F8-4401-A8F9-5C578B7445B8}" type="presParOf" srcId="{98ABB5D0-75DF-4CEC-9957-03345CB663C9}" destId="{33D02589-4AB2-4F54-B790-1E6B6D9C8B81}" srcOrd="0" destOrd="0" presId="urn:microsoft.com/office/officeart/2005/8/layout/pyramid3"/>
    <dgm:cxn modelId="{1458726B-7DDC-4CDF-8166-6A0CBD149411}" type="presParOf" srcId="{98ABB5D0-75DF-4CEC-9957-03345CB663C9}" destId="{95C9C62F-0441-4D56-8147-C1F2F8D761CC}" srcOrd="1" destOrd="0" presId="urn:microsoft.com/office/officeart/2005/8/layout/pyramid3"/>
    <dgm:cxn modelId="{F5802193-75AA-460D-A0C6-128FC1FD740A}" type="presParOf" srcId="{5E922857-4D6C-4590-8FD7-140C92262410}" destId="{B6CDC0CC-6D07-4F48-8E61-46A5C463DEC9}" srcOrd="5" destOrd="0" presId="urn:microsoft.com/office/officeart/2005/8/layout/pyramid3"/>
    <dgm:cxn modelId="{B9D0F013-9C32-48D3-8E12-57401369C17C}" type="presParOf" srcId="{B6CDC0CC-6D07-4F48-8E61-46A5C463DEC9}" destId="{3B07C7F6-480B-4E2C-B845-90AB64DC14BD}" srcOrd="0" destOrd="0" presId="urn:microsoft.com/office/officeart/2005/8/layout/pyramid3"/>
    <dgm:cxn modelId="{EAAA600F-56A6-47C7-8E38-D13554F73660}" type="presParOf" srcId="{B6CDC0CC-6D07-4F48-8E61-46A5C463DEC9}" destId="{C1459536-5FA8-4717-8453-A9A52173B26C}" srcOrd="1" destOrd="0" presId="urn:microsoft.com/office/officeart/2005/8/layout/pyramid3"/>
    <dgm:cxn modelId="{87B2669B-C8B5-47E6-A75A-C246BFE0430E}" type="presParOf" srcId="{5E922857-4D6C-4590-8FD7-140C92262410}" destId="{31DE1061-4E77-43E2-A868-798FE17F7A70}" srcOrd="6" destOrd="0" presId="urn:microsoft.com/office/officeart/2005/8/layout/pyramid3"/>
    <dgm:cxn modelId="{2F43058D-7452-4293-B538-135F5D293C27}" type="presParOf" srcId="{31DE1061-4E77-43E2-A868-798FE17F7A70}" destId="{E4C99CC4-0D0C-4DFD-92C7-98F85C826E1E}" srcOrd="0" destOrd="0" presId="urn:microsoft.com/office/officeart/2005/8/layout/pyramid3"/>
    <dgm:cxn modelId="{A7040940-C513-497E-B9E9-840E59D6DFE0}" type="presParOf" srcId="{31DE1061-4E77-43E2-A868-798FE17F7A70}" destId="{721D03C3-1F0F-4218-8BED-D8D77BAF8A2C}"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47E07-2A59-4D84-9F12-25A5637346A5}">
      <dsp:nvSpPr>
        <dsp:cNvPr id="0" name=""/>
        <dsp:cNvSpPr/>
      </dsp:nvSpPr>
      <dsp:spPr>
        <a:xfrm rot="5400000">
          <a:off x="5429269" y="-2434025"/>
          <a:ext cx="1159164" cy="602790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Государственная демографическая политика</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Государственная политика в области занятости</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Государственная политика в области культуры</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Государственная политика в области управления персоналом</a:t>
          </a:r>
          <a:endParaRPr lang="ru-RU" sz="1600" kern="1200" dirty="0">
            <a:latin typeface="Times New Roman" pitchFamily="18" charset="0"/>
            <a:cs typeface="Times New Roman" pitchFamily="18" charset="0"/>
          </a:endParaRPr>
        </a:p>
      </dsp:txBody>
      <dsp:txXfrm rot="-5400000">
        <a:off x="2994901" y="56929"/>
        <a:ext cx="5971314" cy="1045992"/>
      </dsp:txXfrm>
    </dsp:sp>
    <dsp:sp modelId="{11BF0551-0EF9-4321-8ABC-B4E7DB4B5BBA}">
      <dsp:nvSpPr>
        <dsp:cNvPr id="0" name=""/>
        <dsp:cNvSpPr/>
      </dsp:nvSpPr>
      <dsp:spPr>
        <a:xfrm>
          <a:off x="248" y="120570"/>
          <a:ext cx="2994652" cy="91870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itchFamily="18" charset="0"/>
              <a:cs typeface="Times New Roman" pitchFamily="18" charset="0"/>
            </a:rPr>
            <a:t>Государственная кадровая политика в области трудовых ресурсов</a:t>
          </a:r>
          <a:endParaRPr lang="ru-RU" sz="1800" kern="1200" dirty="0">
            <a:latin typeface="Times New Roman" pitchFamily="18" charset="0"/>
            <a:cs typeface="Times New Roman" pitchFamily="18" charset="0"/>
          </a:endParaRPr>
        </a:p>
      </dsp:txBody>
      <dsp:txXfrm>
        <a:off x="45096" y="165418"/>
        <a:ext cx="2904956" cy="829012"/>
      </dsp:txXfrm>
    </dsp:sp>
    <dsp:sp modelId="{59935A4A-4D0C-4A25-9AB3-8E109D055027}">
      <dsp:nvSpPr>
        <dsp:cNvPr id="0" name=""/>
        <dsp:cNvSpPr/>
      </dsp:nvSpPr>
      <dsp:spPr>
        <a:xfrm rot="5400000">
          <a:off x="5413939" y="-1168419"/>
          <a:ext cx="1286209" cy="6124285"/>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Политика формирования и развития персонала федеральной службы</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Политика формирования и развития </a:t>
          </a:r>
          <a:r>
            <a:rPr lang="ru-RU" sz="1600" kern="1200" dirty="0" err="1" smtClean="0">
              <a:latin typeface="Times New Roman" pitchFamily="18" charset="0"/>
              <a:cs typeface="Times New Roman" pitchFamily="18" charset="0"/>
            </a:rPr>
            <a:t>госслужбы</a:t>
          </a:r>
          <a:r>
            <a:rPr lang="ru-RU" sz="1600" kern="1200" dirty="0" smtClean="0">
              <a:latin typeface="Times New Roman" pitchFamily="18" charset="0"/>
              <a:cs typeface="Times New Roman" pitchFamily="18" charset="0"/>
            </a:rPr>
            <a:t> субъектов РФ</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Политика формирования и развития персонала органов местного самоуправления</a:t>
          </a:r>
          <a:endParaRPr lang="ru-RU" sz="1600" kern="1200" dirty="0">
            <a:latin typeface="Times New Roman" pitchFamily="18" charset="0"/>
            <a:cs typeface="Times New Roman" pitchFamily="18" charset="0"/>
          </a:endParaRPr>
        </a:p>
      </dsp:txBody>
      <dsp:txXfrm rot="-5400000">
        <a:off x="2994901" y="1313407"/>
        <a:ext cx="6061497" cy="1160633"/>
      </dsp:txXfrm>
    </dsp:sp>
    <dsp:sp modelId="{79FF55AF-B8EF-4349-9AF9-AB95770F78EB}">
      <dsp:nvSpPr>
        <dsp:cNvPr id="0" name=""/>
        <dsp:cNvSpPr/>
      </dsp:nvSpPr>
      <dsp:spPr>
        <a:xfrm>
          <a:off x="248" y="1427134"/>
          <a:ext cx="2994652" cy="933176"/>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itchFamily="18" charset="0"/>
              <a:cs typeface="Times New Roman" pitchFamily="18" charset="0"/>
            </a:rPr>
            <a:t>Государственная кадровая политика органов управления</a:t>
          </a:r>
          <a:endParaRPr lang="ru-RU" sz="1800" kern="1200" dirty="0">
            <a:latin typeface="Times New Roman" pitchFamily="18" charset="0"/>
            <a:cs typeface="Times New Roman" pitchFamily="18" charset="0"/>
          </a:endParaRPr>
        </a:p>
      </dsp:txBody>
      <dsp:txXfrm>
        <a:off x="45802" y="1472688"/>
        <a:ext cx="2903544" cy="842068"/>
      </dsp:txXfrm>
    </dsp:sp>
    <dsp:sp modelId="{EAD50145-3861-4CDF-B75D-0D7FFF0843C8}">
      <dsp:nvSpPr>
        <dsp:cNvPr id="0" name=""/>
        <dsp:cNvSpPr/>
      </dsp:nvSpPr>
      <dsp:spPr>
        <a:xfrm rot="5400000">
          <a:off x="5181007" y="453288"/>
          <a:ext cx="1788092" cy="613739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solidFill>
                <a:schemeClr val="tx1"/>
              </a:solidFill>
              <a:latin typeface="Times New Roman" pitchFamily="18" charset="0"/>
              <a:cs typeface="Times New Roman" pitchFamily="18" charset="0"/>
            </a:rPr>
            <a:t>Политика формирования и развития хозяйственных товариществ и обществ</a:t>
          </a:r>
          <a:endParaRPr lang="ru-RU" sz="1600" kern="1200" dirty="0">
            <a:solidFill>
              <a:schemeClr val="tx1"/>
            </a:solidFill>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dirty="0" smtClean="0">
              <a:solidFill>
                <a:schemeClr val="tx1"/>
              </a:solidFill>
              <a:latin typeface="Times New Roman" pitchFamily="18" charset="0"/>
              <a:cs typeface="Times New Roman" pitchFamily="18" charset="0"/>
            </a:rPr>
            <a:t>Политика формирования и развития производственных кооперативов</a:t>
          </a:r>
          <a:endParaRPr lang="ru-RU" sz="1600" kern="1200" dirty="0">
            <a:solidFill>
              <a:schemeClr val="tx1"/>
            </a:solidFill>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dirty="0" smtClean="0">
              <a:solidFill>
                <a:schemeClr val="tx1"/>
              </a:solidFill>
              <a:latin typeface="Times New Roman" pitchFamily="18" charset="0"/>
              <a:cs typeface="Times New Roman" pitchFamily="18" charset="0"/>
            </a:rPr>
            <a:t>Политика формирования и развития государственных и муниципальных унитарных предприятий</a:t>
          </a:r>
          <a:endParaRPr lang="ru-RU" sz="1600" kern="1200" dirty="0">
            <a:solidFill>
              <a:schemeClr val="tx1"/>
            </a:solidFill>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dirty="0" smtClean="0">
              <a:solidFill>
                <a:schemeClr val="tx1"/>
              </a:solidFill>
              <a:latin typeface="Times New Roman" pitchFamily="18" charset="0"/>
              <a:cs typeface="Times New Roman" pitchFamily="18" charset="0"/>
            </a:rPr>
            <a:t>Политика формирования и развития некоммерческих организаций</a:t>
          </a:r>
          <a:endParaRPr lang="ru-RU" sz="1600" kern="1200" dirty="0">
            <a:solidFill>
              <a:schemeClr val="tx1"/>
            </a:solidFill>
            <a:latin typeface="Times New Roman" pitchFamily="18" charset="0"/>
            <a:cs typeface="Times New Roman" pitchFamily="18" charset="0"/>
          </a:endParaRPr>
        </a:p>
      </dsp:txBody>
      <dsp:txXfrm rot="-5400000">
        <a:off x="3006357" y="2715226"/>
        <a:ext cx="6050107" cy="1613518"/>
      </dsp:txXfrm>
    </dsp:sp>
    <dsp:sp modelId="{85627B1A-BE5F-4890-84AB-5B7BD472C611}">
      <dsp:nvSpPr>
        <dsp:cNvPr id="0" name=""/>
        <dsp:cNvSpPr/>
      </dsp:nvSpPr>
      <dsp:spPr>
        <a:xfrm>
          <a:off x="248" y="2920197"/>
          <a:ext cx="3006108" cy="120357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itchFamily="18" charset="0"/>
              <a:cs typeface="Times New Roman" pitchFamily="18" charset="0"/>
            </a:rPr>
            <a:t>Государственная кадровая политика в отношении государственных организаций</a:t>
          </a:r>
          <a:endParaRPr lang="ru-RU" sz="1800" kern="1200" dirty="0">
            <a:latin typeface="Times New Roman" pitchFamily="18" charset="0"/>
            <a:cs typeface="Times New Roman" pitchFamily="18" charset="0"/>
          </a:endParaRPr>
        </a:p>
      </dsp:txBody>
      <dsp:txXfrm>
        <a:off x="59002" y="2978951"/>
        <a:ext cx="2888600" cy="1086067"/>
      </dsp:txXfrm>
    </dsp:sp>
    <dsp:sp modelId="{E3CDBC90-2F0C-41A6-9789-1A273813FA4E}">
      <dsp:nvSpPr>
        <dsp:cNvPr id="0" name=""/>
        <dsp:cNvSpPr/>
      </dsp:nvSpPr>
      <dsp:spPr>
        <a:xfrm rot="5400000">
          <a:off x="5490509" y="2061520"/>
          <a:ext cx="1174092" cy="613288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solidFill>
                <a:schemeClr val="tx1"/>
              </a:solidFill>
              <a:latin typeface="Times New Roman" pitchFamily="18" charset="0"/>
              <a:cs typeface="Times New Roman" pitchFamily="18" charset="0"/>
            </a:rPr>
            <a:t>Персонал промышленного предпринимательства</a:t>
          </a:r>
          <a:endParaRPr lang="ru-RU" sz="1600" kern="1200" dirty="0">
            <a:solidFill>
              <a:schemeClr val="tx1"/>
            </a:solidFill>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dirty="0" smtClean="0">
              <a:solidFill>
                <a:schemeClr val="tx1"/>
              </a:solidFill>
              <a:latin typeface="Times New Roman" pitchFamily="18" charset="0"/>
              <a:cs typeface="Times New Roman" pitchFamily="18" charset="0"/>
            </a:rPr>
            <a:t>Персонал коммерческого предпринимательства</a:t>
          </a:r>
          <a:endParaRPr lang="ru-RU" sz="1600" kern="1200" dirty="0">
            <a:solidFill>
              <a:schemeClr val="tx1"/>
            </a:solidFill>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dirty="0" smtClean="0">
              <a:solidFill>
                <a:schemeClr val="tx1"/>
              </a:solidFill>
              <a:latin typeface="Times New Roman" pitchFamily="18" charset="0"/>
              <a:cs typeface="Times New Roman" pitchFamily="18" charset="0"/>
            </a:rPr>
            <a:t>Персонал аграрного предпринимательства</a:t>
          </a:r>
          <a:endParaRPr lang="ru-RU" sz="1600" kern="1200" dirty="0">
            <a:solidFill>
              <a:schemeClr val="tx1"/>
            </a:solidFill>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dirty="0" smtClean="0">
              <a:solidFill>
                <a:schemeClr val="tx1"/>
              </a:solidFill>
              <a:latin typeface="Times New Roman" pitchFamily="18" charset="0"/>
              <a:cs typeface="Times New Roman" pitchFamily="18" charset="0"/>
            </a:rPr>
            <a:t>Персонал предпринимательства в сферах науки, образования, культуры и консультационной практики</a:t>
          </a:r>
          <a:endParaRPr lang="ru-RU" sz="1600" kern="1200" dirty="0">
            <a:solidFill>
              <a:schemeClr val="tx1"/>
            </a:solidFill>
            <a:latin typeface="Times New Roman" pitchFamily="18" charset="0"/>
            <a:cs typeface="Times New Roman" pitchFamily="18" charset="0"/>
          </a:endParaRPr>
        </a:p>
      </dsp:txBody>
      <dsp:txXfrm rot="-5400000">
        <a:off x="3011111" y="4598232"/>
        <a:ext cx="6075574" cy="1059464"/>
      </dsp:txXfrm>
    </dsp:sp>
    <dsp:sp modelId="{F22F4C6B-B8D6-4AA9-83CE-C3F640F3F6EE}">
      <dsp:nvSpPr>
        <dsp:cNvPr id="0" name=""/>
        <dsp:cNvSpPr/>
      </dsp:nvSpPr>
      <dsp:spPr>
        <a:xfrm>
          <a:off x="14" y="4507485"/>
          <a:ext cx="3006108" cy="120753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latin typeface="Times New Roman" pitchFamily="18" charset="0"/>
              <a:cs typeface="Times New Roman" pitchFamily="18" charset="0"/>
            </a:rPr>
            <a:t>Государственная кадровая политика в отношении предпринимательских негосударственных организаций</a:t>
          </a:r>
          <a:endParaRPr lang="ru-RU" sz="1800" kern="1200" dirty="0">
            <a:solidFill>
              <a:schemeClr val="tx1"/>
            </a:solidFill>
            <a:latin typeface="Times New Roman" pitchFamily="18" charset="0"/>
            <a:cs typeface="Times New Roman" pitchFamily="18" charset="0"/>
          </a:endParaRPr>
        </a:p>
      </dsp:txBody>
      <dsp:txXfrm>
        <a:off x="58961" y="4566432"/>
        <a:ext cx="2888214" cy="10896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9FE20-6B51-413D-8D99-485D9190BAD6}">
      <dsp:nvSpPr>
        <dsp:cNvPr id="0" name=""/>
        <dsp:cNvSpPr/>
      </dsp:nvSpPr>
      <dsp:spPr>
        <a:xfrm>
          <a:off x="6502205" y="1990567"/>
          <a:ext cx="888120" cy="514269"/>
        </a:xfrm>
        <a:custGeom>
          <a:avLst/>
          <a:gdLst/>
          <a:ahLst/>
          <a:cxnLst/>
          <a:rect l="0" t="0" r="0" b="0"/>
          <a:pathLst>
            <a:path>
              <a:moveTo>
                <a:pt x="0" y="0"/>
              </a:moveTo>
              <a:lnTo>
                <a:pt x="0" y="350459"/>
              </a:lnTo>
              <a:lnTo>
                <a:pt x="888120" y="350459"/>
              </a:lnTo>
              <a:lnTo>
                <a:pt x="888120" y="5142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837CF5-873C-47EC-B87E-C53211AD24C7}">
      <dsp:nvSpPr>
        <dsp:cNvPr id="0" name=""/>
        <dsp:cNvSpPr/>
      </dsp:nvSpPr>
      <dsp:spPr>
        <a:xfrm>
          <a:off x="5655373" y="1990567"/>
          <a:ext cx="846832" cy="514269"/>
        </a:xfrm>
        <a:custGeom>
          <a:avLst/>
          <a:gdLst/>
          <a:ahLst/>
          <a:cxnLst/>
          <a:rect l="0" t="0" r="0" b="0"/>
          <a:pathLst>
            <a:path>
              <a:moveTo>
                <a:pt x="846832" y="0"/>
              </a:moveTo>
              <a:lnTo>
                <a:pt x="846832" y="350459"/>
              </a:lnTo>
              <a:lnTo>
                <a:pt x="0" y="350459"/>
              </a:lnTo>
              <a:lnTo>
                <a:pt x="0" y="5142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C452FA-FC8E-41ED-9811-28394EEBBB6B}">
      <dsp:nvSpPr>
        <dsp:cNvPr id="0" name=""/>
        <dsp:cNvSpPr/>
      </dsp:nvSpPr>
      <dsp:spPr>
        <a:xfrm>
          <a:off x="4455622" y="918747"/>
          <a:ext cx="2046582" cy="514269"/>
        </a:xfrm>
        <a:custGeom>
          <a:avLst/>
          <a:gdLst/>
          <a:ahLst/>
          <a:cxnLst/>
          <a:rect l="0" t="0" r="0" b="0"/>
          <a:pathLst>
            <a:path>
              <a:moveTo>
                <a:pt x="0" y="0"/>
              </a:moveTo>
              <a:lnTo>
                <a:pt x="0" y="350459"/>
              </a:lnTo>
              <a:lnTo>
                <a:pt x="2046582" y="350459"/>
              </a:lnTo>
              <a:lnTo>
                <a:pt x="2046582" y="5142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383A1F-141E-4077-8C54-0955DAF539C1}">
      <dsp:nvSpPr>
        <dsp:cNvPr id="0" name=""/>
        <dsp:cNvSpPr/>
      </dsp:nvSpPr>
      <dsp:spPr>
        <a:xfrm>
          <a:off x="2285517" y="1990567"/>
          <a:ext cx="1154925" cy="514269"/>
        </a:xfrm>
        <a:custGeom>
          <a:avLst/>
          <a:gdLst/>
          <a:ahLst/>
          <a:cxnLst/>
          <a:rect l="0" t="0" r="0" b="0"/>
          <a:pathLst>
            <a:path>
              <a:moveTo>
                <a:pt x="0" y="0"/>
              </a:moveTo>
              <a:lnTo>
                <a:pt x="0" y="350459"/>
              </a:lnTo>
              <a:lnTo>
                <a:pt x="1154925" y="350459"/>
              </a:lnTo>
              <a:lnTo>
                <a:pt x="1154925" y="5142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A31471-1320-472C-B98D-4BFC11B0D0DB}">
      <dsp:nvSpPr>
        <dsp:cNvPr id="0" name=""/>
        <dsp:cNvSpPr/>
      </dsp:nvSpPr>
      <dsp:spPr>
        <a:xfrm>
          <a:off x="958707" y="1990567"/>
          <a:ext cx="1326809" cy="514269"/>
        </a:xfrm>
        <a:custGeom>
          <a:avLst/>
          <a:gdLst/>
          <a:ahLst/>
          <a:cxnLst/>
          <a:rect l="0" t="0" r="0" b="0"/>
          <a:pathLst>
            <a:path>
              <a:moveTo>
                <a:pt x="1326809" y="0"/>
              </a:moveTo>
              <a:lnTo>
                <a:pt x="1326809" y="350459"/>
              </a:lnTo>
              <a:lnTo>
                <a:pt x="0" y="350459"/>
              </a:lnTo>
              <a:lnTo>
                <a:pt x="0" y="5142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1F96CA-E3B4-4985-9805-09DF8F9E2796}">
      <dsp:nvSpPr>
        <dsp:cNvPr id="0" name=""/>
        <dsp:cNvSpPr/>
      </dsp:nvSpPr>
      <dsp:spPr>
        <a:xfrm>
          <a:off x="2285517" y="918747"/>
          <a:ext cx="2170104" cy="514269"/>
        </a:xfrm>
        <a:custGeom>
          <a:avLst/>
          <a:gdLst/>
          <a:ahLst/>
          <a:cxnLst/>
          <a:rect l="0" t="0" r="0" b="0"/>
          <a:pathLst>
            <a:path>
              <a:moveTo>
                <a:pt x="2170104" y="0"/>
              </a:moveTo>
              <a:lnTo>
                <a:pt x="2170104" y="350459"/>
              </a:lnTo>
              <a:lnTo>
                <a:pt x="0" y="350459"/>
              </a:lnTo>
              <a:lnTo>
                <a:pt x="0" y="5142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E60292-2F88-4E19-BCC4-B78C321790E3}">
      <dsp:nvSpPr>
        <dsp:cNvPr id="0" name=""/>
        <dsp:cNvSpPr/>
      </dsp:nvSpPr>
      <dsp:spPr>
        <a:xfrm>
          <a:off x="1288883" y="249665"/>
          <a:ext cx="6333476" cy="6690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1C1947-0CE5-4ABF-9449-A017862BEB4D}">
      <dsp:nvSpPr>
        <dsp:cNvPr id="0" name=""/>
        <dsp:cNvSpPr/>
      </dsp:nvSpPr>
      <dsp:spPr>
        <a:xfrm>
          <a:off x="1485357" y="436315"/>
          <a:ext cx="6333476" cy="6690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i="1" kern="1200" dirty="0" smtClean="0">
              <a:latin typeface="Times New Roman" pitchFamily="18" charset="0"/>
              <a:cs typeface="Times New Roman" pitchFamily="18" charset="0"/>
            </a:rPr>
            <a:t>ИСТОЧНИКИ ПРИВЛЕЧЕНИЯ ПЕРСОНАЛА</a:t>
          </a:r>
          <a:endParaRPr lang="ru-RU" sz="1800" b="1" i="1" kern="1200" dirty="0">
            <a:latin typeface="Times New Roman" pitchFamily="18" charset="0"/>
            <a:cs typeface="Times New Roman" pitchFamily="18" charset="0"/>
          </a:endParaRPr>
        </a:p>
      </dsp:txBody>
      <dsp:txXfrm>
        <a:off x="1504954" y="455912"/>
        <a:ext cx="6294282" cy="629888"/>
      </dsp:txXfrm>
    </dsp:sp>
    <dsp:sp modelId="{CA1E3D80-19D4-4296-B769-E9752CCD0C85}">
      <dsp:nvSpPr>
        <dsp:cNvPr id="0" name=""/>
        <dsp:cNvSpPr/>
      </dsp:nvSpPr>
      <dsp:spPr>
        <a:xfrm>
          <a:off x="463976" y="1433017"/>
          <a:ext cx="3643081" cy="5575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AE2269-B794-4565-9F67-1A9956A82C12}">
      <dsp:nvSpPr>
        <dsp:cNvPr id="0" name=""/>
        <dsp:cNvSpPr/>
      </dsp:nvSpPr>
      <dsp:spPr>
        <a:xfrm>
          <a:off x="660450" y="1619667"/>
          <a:ext cx="3643081" cy="5575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itchFamily="18" charset="0"/>
              <a:cs typeface="Times New Roman" pitchFamily="18" charset="0"/>
            </a:rPr>
            <a:t>ВНУТРЕННИЕ ИСТОЧНИКИ</a:t>
          </a:r>
          <a:endParaRPr lang="ru-RU" sz="1800" kern="1200" dirty="0">
            <a:latin typeface="Times New Roman" pitchFamily="18" charset="0"/>
            <a:cs typeface="Times New Roman" pitchFamily="18" charset="0"/>
          </a:endParaRPr>
        </a:p>
      </dsp:txBody>
      <dsp:txXfrm>
        <a:off x="676780" y="1635997"/>
        <a:ext cx="3610421" cy="524889"/>
      </dsp:txXfrm>
    </dsp:sp>
    <dsp:sp modelId="{49228FC3-8978-4618-997C-626EDC0F04E3}">
      <dsp:nvSpPr>
        <dsp:cNvPr id="0" name=""/>
        <dsp:cNvSpPr/>
      </dsp:nvSpPr>
      <dsp:spPr>
        <a:xfrm>
          <a:off x="256" y="2504837"/>
          <a:ext cx="1916903" cy="11228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041659-2F59-447E-955B-C27597F3595E}">
      <dsp:nvSpPr>
        <dsp:cNvPr id="0" name=""/>
        <dsp:cNvSpPr/>
      </dsp:nvSpPr>
      <dsp:spPr>
        <a:xfrm>
          <a:off x="196729" y="2691487"/>
          <a:ext cx="1916903" cy="11228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itchFamily="18" charset="0"/>
              <a:cs typeface="Times New Roman" pitchFamily="18" charset="0"/>
            </a:rPr>
            <a:t>Дополнительная работа</a:t>
          </a:r>
          <a:endParaRPr lang="ru-RU" sz="1800" kern="1200" dirty="0">
            <a:latin typeface="Times New Roman" pitchFamily="18" charset="0"/>
            <a:cs typeface="Times New Roman" pitchFamily="18" charset="0"/>
          </a:endParaRPr>
        </a:p>
      </dsp:txBody>
      <dsp:txXfrm>
        <a:off x="229616" y="2724374"/>
        <a:ext cx="1851129" cy="1057073"/>
      </dsp:txXfrm>
    </dsp:sp>
    <dsp:sp modelId="{E71E263F-1A8E-41A5-9912-E44492220BCA}">
      <dsp:nvSpPr>
        <dsp:cNvPr id="0" name=""/>
        <dsp:cNvSpPr/>
      </dsp:nvSpPr>
      <dsp:spPr>
        <a:xfrm>
          <a:off x="2310106" y="2504837"/>
          <a:ext cx="2260671" cy="11228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2B848B-AE87-473C-A0FC-43EFFA4FDFF5}">
      <dsp:nvSpPr>
        <dsp:cNvPr id="0" name=""/>
        <dsp:cNvSpPr/>
      </dsp:nvSpPr>
      <dsp:spPr>
        <a:xfrm>
          <a:off x="2506580" y="2691487"/>
          <a:ext cx="2260671" cy="11228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itchFamily="18" charset="0"/>
              <a:cs typeface="Times New Roman" pitchFamily="18" charset="0"/>
            </a:rPr>
            <a:t>Перераспределение заданий или перемещение работников</a:t>
          </a:r>
          <a:endParaRPr lang="ru-RU" sz="1800" kern="1200" dirty="0">
            <a:latin typeface="Times New Roman" pitchFamily="18" charset="0"/>
            <a:cs typeface="Times New Roman" pitchFamily="18" charset="0"/>
          </a:endParaRPr>
        </a:p>
      </dsp:txBody>
      <dsp:txXfrm>
        <a:off x="2539467" y="2724374"/>
        <a:ext cx="2194897" cy="1057073"/>
      </dsp:txXfrm>
    </dsp:sp>
    <dsp:sp modelId="{E19A8969-1D0E-4F37-9940-4302BC958A12}">
      <dsp:nvSpPr>
        <dsp:cNvPr id="0" name=""/>
        <dsp:cNvSpPr/>
      </dsp:nvSpPr>
      <dsp:spPr>
        <a:xfrm>
          <a:off x="4557142" y="1433017"/>
          <a:ext cx="3890125" cy="5575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E6CD07-76A6-47E2-A0F7-801B73907917}">
      <dsp:nvSpPr>
        <dsp:cNvPr id="0" name=""/>
        <dsp:cNvSpPr/>
      </dsp:nvSpPr>
      <dsp:spPr>
        <a:xfrm>
          <a:off x="4753615" y="1619667"/>
          <a:ext cx="3890125" cy="5575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itchFamily="18" charset="0"/>
              <a:cs typeface="Times New Roman" pitchFamily="18" charset="0"/>
            </a:rPr>
            <a:t>ВНЕШНИЕ ИСТОЧНИКИ</a:t>
          </a:r>
          <a:endParaRPr lang="ru-RU" sz="1800" kern="1200" dirty="0">
            <a:latin typeface="Times New Roman" pitchFamily="18" charset="0"/>
            <a:cs typeface="Times New Roman" pitchFamily="18" charset="0"/>
          </a:endParaRPr>
        </a:p>
      </dsp:txBody>
      <dsp:txXfrm>
        <a:off x="4769945" y="1635997"/>
        <a:ext cx="3857465" cy="524889"/>
      </dsp:txXfrm>
    </dsp:sp>
    <dsp:sp modelId="{A3661818-CA83-40CC-A0E0-2CA9CAEF3FD6}">
      <dsp:nvSpPr>
        <dsp:cNvPr id="0" name=""/>
        <dsp:cNvSpPr/>
      </dsp:nvSpPr>
      <dsp:spPr>
        <a:xfrm>
          <a:off x="4963725" y="2504837"/>
          <a:ext cx="1383294" cy="11228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AF6891-EEBE-4478-BF7D-BF552B55E317}">
      <dsp:nvSpPr>
        <dsp:cNvPr id="0" name=""/>
        <dsp:cNvSpPr/>
      </dsp:nvSpPr>
      <dsp:spPr>
        <a:xfrm>
          <a:off x="5160199" y="2691487"/>
          <a:ext cx="1383294" cy="11228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itchFamily="18" charset="0"/>
              <a:cs typeface="Times New Roman" pitchFamily="18" charset="0"/>
            </a:rPr>
            <a:t>Наем новых работников</a:t>
          </a:r>
          <a:endParaRPr lang="ru-RU" sz="1800" kern="1200" dirty="0">
            <a:latin typeface="Times New Roman" pitchFamily="18" charset="0"/>
            <a:cs typeface="Times New Roman" pitchFamily="18" charset="0"/>
          </a:endParaRPr>
        </a:p>
      </dsp:txBody>
      <dsp:txXfrm>
        <a:off x="5193086" y="2724374"/>
        <a:ext cx="1317520" cy="1057073"/>
      </dsp:txXfrm>
    </dsp:sp>
    <dsp:sp modelId="{3A453B33-8E0E-4ACB-A6BD-4E876439F11A}">
      <dsp:nvSpPr>
        <dsp:cNvPr id="0" name=""/>
        <dsp:cNvSpPr/>
      </dsp:nvSpPr>
      <dsp:spPr>
        <a:xfrm>
          <a:off x="6739967" y="2504837"/>
          <a:ext cx="1300716" cy="11228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63951E-EC6B-477F-9BB8-5883D89962AE}">
      <dsp:nvSpPr>
        <dsp:cNvPr id="0" name=""/>
        <dsp:cNvSpPr/>
      </dsp:nvSpPr>
      <dsp:spPr>
        <a:xfrm>
          <a:off x="6936441" y="2691487"/>
          <a:ext cx="1300716" cy="11228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itchFamily="18" charset="0"/>
              <a:cs typeface="Times New Roman" pitchFamily="18" charset="0"/>
            </a:rPr>
            <a:t>Лизинг персонала</a:t>
          </a:r>
          <a:endParaRPr lang="ru-RU" sz="1800" kern="1200" dirty="0">
            <a:latin typeface="Times New Roman" pitchFamily="18" charset="0"/>
            <a:cs typeface="Times New Roman" pitchFamily="18" charset="0"/>
          </a:endParaRPr>
        </a:p>
      </dsp:txBody>
      <dsp:txXfrm>
        <a:off x="6969328" y="2724374"/>
        <a:ext cx="1234942" cy="10570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C65D1-A173-40E2-87B5-20F82B599A96}">
      <dsp:nvSpPr>
        <dsp:cNvPr id="0" name=""/>
        <dsp:cNvSpPr/>
      </dsp:nvSpPr>
      <dsp:spPr>
        <a:xfrm rot="10800000">
          <a:off x="0" y="0"/>
          <a:ext cx="8286807" cy="475791"/>
        </a:xfrm>
        <a:prstGeom prst="trapezoid">
          <a:avLst>
            <a:gd name="adj" fmla="val 84058"/>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itchFamily="18" charset="0"/>
              <a:cs typeface="Times New Roman" pitchFamily="18" charset="0"/>
            </a:rPr>
            <a:t>Кандидаты на занятие должности</a:t>
          </a:r>
          <a:endParaRPr lang="ru-RU" sz="1800" kern="1200" dirty="0">
            <a:latin typeface="Times New Roman" pitchFamily="18" charset="0"/>
            <a:cs typeface="Times New Roman" pitchFamily="18" charset="0"/>
          </a:endParaRPr>
        </a:p>
      </dsp:txBody>
      <dsp:txXfrm rot="-10800000">
        <a:off x="1450191" y="0"/>
        <a:ext cx="5386425" cy="475791"/>
      </dsp:txXfrm>
    </dsp:sp>
    <dsp:sp modelId="{BD7B139D-A075-4736-B7CC-F018A51562B5}">
      <dsp:nvSpPr>
        <dsp:cNvPr id="0" name=""/>
        <dsp:cNvSpPr/>
      </dsp:nvSpPr>
      <dsp:spPr>
        <a:xfrm rot="10800000">
          <a:off x="399940" y="475791"/>
          <a:ext cx="7486926" cy="619963"/>
        </a:xfrm>
        <a:prstGeom prst="trapezoid">
          <a:avLst>
            <a:gd name="adj" fmla="val 84058"/>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itchFamily="18" charset="0"/>
              <a:cs typeface="Times New Roman" pitchFamily="18" charset="0"/>
            </a:rPr>
            <a:t>Предварительная отборочная беседа</a:t>
          </a:r>
          <a:endParaRPr lang="ru-RU" sz="1800" kern="1200" dirty="0">
            <a:latin typeface="Times New Roman" pitchFamily="18" charset="0"/>
            <a:cs typeface="Times New Roman" pitchFamily="18" charset="0"/>
          </a:endParaRPr>
        </a:p>
      </dsp:txBody>
      <dsp:txXfrm rot="-10800000">
        <a:off x="1710153" y="475791"/>
        <a:ext cx="4866501" cy="619963"/>
      </dsp:txXfrm>
    </dsp:sp>
    <dsp:sp modelId="{2999D4E3-F2F7-4FFE-A9F0-2AD3CCE4D38A}">
      <dsp:nvSpPr>
        <dsp:cNvPr id="0" name=""/>
        <dsp:cNvSpPr/>
      </dsp:nvSpPr>
      <dsp:spPr>
        <a:xfrm rot="10800000">
          <a:off x="921069" y="1095755"/>
          <a:ext cx="6444668" cy="896925"/>
        </a:xfrm>
        <a:prstGeom prst="trapezoid">
          <a:avLst>
            <a:gd name="adj" fmla="val 84058"/>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itchFamily="18" charset="0"/>
              <a:cs typeface="Times New Roman" pitchFamily="18" charset="0"/>
            </a:rPr>
            <a:t>Заполнение бланка заявления и анкеты претендента на должность</a:t>
          </a:r>
          <a:endParaRPr lang="ru-RU" sz="1800" kern="1200" dirty="0">
            <a:latin typeface="Times New Roman" pitchFamily="18" charset="0"/>
            <a:cs typeface="Times New Roman" pitchFamily="18" charset="0"/>
          </a:endParaRPr>
        </a:p>
      </dsp:txBody>
      <dsp:txXfrm rot="-10800000">
        <a:off x="2048886" y="1095755"/>
        <a:ext cx="4189034" cy="896925"/>
      </dsp:txXfrm>
    </dsp:sp>
    <dsp:sp modelId="{9A2C1FF2-9E94-4DC1-8E0B-6F9C189E8155}">
      <dsp:nvSpPr>
        <dsp:cNvPr id="0" name=""/>
        <dsp:cNvSpPr/>
      </dsp:nvSpPr>
      <dsp:spPr>
        <a:xfrm rot="10800000">
          <a:off x="1675006" y="1992680"/>
          <a:ext cx="4936794" cy="591602"/>
        </a:xfrm>
        <a:prstGeom prst="trapezoid">
          <a:avLst>
            <a:gd name="adj" fmla="val 84058"/>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itchFamily="18" charset="0"/>
              <a:cs typeface="Times New Roman" pitchFamily="18" charset="0"/>
            </a:rPr>
            <a:t>Беседа по найму</a:t>
          </a:r>
          <a:endParaRPr lang="ru-RU" sz="1800" kern="1200" dirty="0">
            <a:latin typeface="Times New Roman" pitchFamily="18" charset="0"/>
            <a:cs typeface="Times New Roman" pitchFamily="18" charset="0"/>
          </a:endParaRPr>
        </a:p>
      </dsp:txBody>
      <dsp:txXfrm rot="-10800000">
        <a:off x="2538945" y="1992680"/>
        <a:ext cx="3208916" cy="591602"/>
      </dsp:txXfrm>
    </dsp:sp>
    <dsp:sp modelId="{33D02589-4AB2-4F54-B790-1E6B6D9C8B81}">
      <dsp:nvSpPr>
        <dsp:cNvPr id="0" name=""/>
        <dsp:cNvSpPr/>
      </dsp:nvSpPr>
      <dsp:spPr>
        <a:xfrm rot="10800000">
          <a:off x="2172296" y="2584283"/>
          <a:ext cx="3942215" cy="551088"/>
        </a:xfrm>
        <a:prstGeom prst="trapezoid">
          <a:avLst>
            <a:gd name="adj" fmla="val 84058"/>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itchFamily="18" charset="0"/>
              <a:cs typeface="Times New Roman" pitchFamily="18" charset="0"/>
            </a:rPr>
            <a:t>Тестирование</a:t>
          </a:r>
          <a:endParaRPr lang="ru-RU" sz="1800" kern="1200" dirty="0">
            <a:latin typeface="Times New Roman" pitchFamily="18" charset="0"/>
            <a:cs typeface="Times New Roman" pitchFamily="18" charset="0"/>
          </a:endParaRPr>
        </a:p>
      </dsp:txBody>
      <dsp:txXfrm rot="-10800000">
        <a:off x="2862183" y="2584283"/>
        <a:ext cx="2562440" cy="551088"/>
      </dsp:txXfrm>
    </dsp:sp>
    <dsp:sp modelId="{3B07C7F6-480B-4E2C-B845-90AB64DC14BD}">
      <dsp:nvSpPr>
        <dsp:cNvPr id="0" name=""/>
        <dsp:cNvSpPr/>
      </dsp:nvSpPr>
      <dsp:spPr>
        <a:xfrm rot="10800000">
          <a:off x="2635530" y="3135371"/>
          <a:ext cx="3015747" cy="896925"/>
        </a:xfrm>
        <a:prstGeom prst="trapezoid">
          <a:avLst>
            <a:gd name="adj" fmla="val 84058"/>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itchFamily="18" charset="0"/>
              <a:cs typeface="Times New Roman" pitchFamily="18" charset="0"/>
            </a:rPr>
            <a:t>Проверка рекомендации и послужного списка</a:t>
          </a:r>
          <a:endParaRPr lang="ru-RU" sz="1800" kern="1200" dirty="0">
            <a:latin typeface="Times New Roman" pitchFamily="18" charset="0"/>
            <a:cs typeface="Times New Roman" pitchFamily="18" charset="0"/>
          </a:endParaRPr>
        </a:p>
      </dsp:txBody>
      <dsp:txXfrm rot="-10800000">
        <a:off x="3163285" y="3135371"/>
        <a:ext cx="1960236" cy="896925"/>
      </dsp:txXfrm>
    </dsp:sp>
    <dsp:sp modelId="{E4C99CC4-0D0C-4DFD-92C7-98F85C826E1E}">
      <dsp:nvSpPr>
        <dsp:cNvPr id="0" name=""/>
        <dsp:cNvSpPr/>
      </dsp:nvSpPr>
      <dsp:spPr>
        <a:xfrm rot="10800000">
          <a:off x="3389467" y="4032296"/>
          <a:ext cx="1507873" cy="896925"/>
        </a:xfrm>
        <a:prstGeom prst="trapezoid">
          <a:avLst>
            <a:gd name="adj" fmla="val 84058"/>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itchFamily="18" charset="0"/>
              <a:cs typeface="Times New Roman" pitchFamily="18" charset="0"/>
            </a:rPr>
            <a:t>Принятие решения о приеме</a:t>
          </a:r>
          <a:endParaRPr lang="ru-RU" sz="1800" kern="1200" dirty="0">
            <a:latin typeface="Times New Roman" pitchFamily="18" charset="0"/>
            <a:cs typeface="Times New Roman" pitchFamily="18" charset="0"/>
          </a:endParaRPr>
        </a:p>
      </dsp:txBody>
      <dsp:txXfrm rot="-10800000">
        <a:off x="3389467" y="4032296"/>
        <a:ext cx="1507873" cy="89692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F1D53770-30DC-4733-879A-64FA6DBFA7C6}" type="datetimeFigureOut">
              <a:rPr lang="ru-RU" smtClean="0"/>
              <a:pPr/>
              <a:t>08.07.2020</a:t>
            </a:fld>
            <a:endParaRPr lang="ru-RU"/>
          </a:p>
        </p:txBody>
      </p:sp>
      <p:sp>
        <p:nvSpPr>
          <p:cNvPr id="4" name="Образ слайда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B06798E1-9D82-42A1-8DF1-20E8FC966D98}" type="slidenum">
              <a:rPr lang="ru-RU" smtClean="0"/>
              <a:pPr/>
              <a:t>‹#›</a:t>
            </a:fld>
            <a:endParaRPr lang="ru-RU"/>
          </a:p>
        </p:txBody>
      </p:sp>
    </p:spTree>
    <p:extLst>
      <p:ext uri="{BB962C8B-B14F-4D97-AF65-F5344CB8AC3E}">
        <p14:creationId xmlns:p14="http://schemas.microsoft.com/office/powerpoint/2010/main" val="2885349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930203B-EFD8-48DE-B0E7-7D1CA216615F}" type="datetime1">
              <a:rPr lang="ru-RU" smtClean="0"/>
              <a:pPr/>
              <a:t>08.07.2020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8D8F9BF-50A2-4C8C-B9FF-19F1DD3179E5}" type="datetime1">
              <a:rPr lang="ru-RU" smtClean="0"/>
              <a:pPr/>
              <a:t>08.07.2020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E6A5E6-D778-4D85-9D6D-3496FD9F5582}" type="datetime1">
              <a:rPr lang="ru-RU" smtClean="0"/>
              <a:pPr/>
              <a:t>08.07.2020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96E82B6-EA60-46E4-BEA0-4BAEF76ECF6C}" type="datetime1">
              <a:rPr lang="ru-RU" smtClean="0"/>
              <a:pPr/>
              <a:t>08.07.2020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6F08654-BCA7-4450-9D5B-4376646073D4}" type="datetime1">
              <a:rPr lang="ru-RU" smtClean="0"/>
              <a:pPr/>
              <a:t>08.07.2020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E5087B9-B940-4066-9942-63ACCD6687E0}" type="datetime1">
              <a:rPr lang="ru-RU" smtClean="0"/>
              <a:pPr/>
              <a:t>08.07.2020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DE900A1-411A-43C6-ACCA-BC2089D694AE}" type="datetime1">
              <a:rPr lang="ru-RU" smtClean="0"/>
              <a:pPr/>
              <a:t>08.07.2020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7D112B7-1C28-484C-B070-E8141CB00835}" type="datetime1">
              <a:rPr lang="ru-RU" smtClean="0"/>
              <a:pPr/>
              <a:t>08.07.2020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96308D8-22E2-46E2-9EF5-46FAAA925DDA}" type="datetime1">
              <a:rPr lang="ru-RU" smtClean="0"/>
              <a:pPr/>
              <a:t>08.07.2020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50C121B-11B7-419B-9D49-B69A993730AF}" type="datetime1">
              <a:rPr lang="ru-RU" smtClean="0"/>
              <a:pPr/>
              <a:t>08.07.2020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8C8754A-011B-4316-8D4C-829F7EC6DBA4}" type="datetime1">
              <a:rPr lang="ru-RU" smtClean="0"/>
              <a:pPr/>
              <a:t>08.07.2020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EBF06-7C5F-42A9-91F2-E4CC1A629F72}" type="datetime1">
              <a:rPr lang="ru-RU" smtClean="0"/>
              <a:pPr/>
              <a:t>08.07.2020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85728"/>
            <a:ext cx="9144000" cy="2308324"/>
          </a:xfrm>
          <a:prstGeom prst="rect">
            <a:avLst/>
          </a:prstGeom>
        </p:spPr>
        <p:txBody>
          <a:bodyPr wrap="square">
            <a:spAutoFit/>
          </a:bodyPr>
          <a:lstStyle/>
          <a:p>
            <a:pPr algn="ctr"/>
            <a:r>
              <a:rPr lang="ru-RU" sz="2400" b="1" dirty="0" smtClean="0">
                <a:latin typeface="Times New Roman" pitchFamily="18" charset="0"/>
                <a:cs typeface="Times New Roman" pitchFamily="18" charset="0"/>
              </a:rPr>
              <a:t>МОДУЛЬ 2. </a:t>
            </a:r>
            <a:endParaRPr lang="en-US" sz="2400" b="1" dirty="0" smtClean="0">
              <a:latin typeface="Times New Roman" pitchFamily="18" charset="0"/>
              <a:cs typeface="Times New Roman" pitchFamily="18" charset="0"/>
            </a:endParaRPr>
          </a:p>
          <a:p>
            <a:pPr algn="ctr"/>
            <a:r>
              <a:rPr lang="ru-RU" sz="2400" b="1" dirty="0" smtClean="0">
                <a:latin typeface="Times New Roman" pitchFamily="18" charset="0"/>
                <a:cs typeface="Times New Roman" pitchFamily="18" charset="0"/>
              </a:rPr>
              <a:t>ФОРМИРОВАНИЕ СИСТЕМЫ УПРАВЛЕНИЯ ПЕРСОНАЛОМ </a:t>
            </a:r>
            <a:endParaRPr lang="ru-RU" sz="2400" b="1" dirty="0" smtClean="0">
              <a:latin typeface="Times New Roman" pitchFamily="18" charset="0"/>
              <a:cs typeface="Times New Roman" pitchFamily="18" charset="0"/>
            </a:endParaRPr>
          </a:p>
          <a:p>
            <a:pPr algn="ctr"/>
            <a:r>
              <a:rPr lang="ru-RU" sz="2400" dirty="0">
                <a:ln w="12700">
                  <a:solidFill>
                    <a:schemeClr val="tx2">
                      <a:satMod val="155000"/>
                    </a:schemeClr>
                  </a:solidFill>
                  <a:prstDash val="solid"/>
                </a:ln>
                <a:effectLst>
                  <a:outerShdw blurRad="41275" dist="20320" dir="1800000" algn="tl" rotWithShape="0">
                    <a:srgbClr val="000000">
                      <a:alpha val="40000"/>
                    </a:srgbClr>
                  </a:outerShdw>
                </a:effectLst>
              </a:rPr>
              <a:t>к.э.н., доцент </a:t>
            </a:r>
            <a:r>
              <a:rPr lang="ru-RU" sz="2400" dirty="0" err="1">
                <a:ln w="12700">
                  <a:solidFill>
                    <a:schemeClr val="tx2">
                      <a:satMod val="155000"/>
                    </a:schemeClr>
                  </a:solidFill>
                  <a:prstDash val="solid"/>
                </a:ln>
                <a:effectLst>
                  <a:outerShdw blurRad="41275" dist="20320" dir="1800000" algn="tl" rotWithShape="0">
                    <a:srgbClr val="000000">
                      <a:alpha val="40000"/>
                    </a:srgbClr>
                  </a:outerShdw>
                </a:effectLst>
              </a:rPr>
              <a:t>Нежельченко</a:t>
            </a:r>
            <a:r>
              <a:rPr lang="ru-RU" sz="2400" dirty="0">
                <a:ln w="12700">
                  <a:solidFill>
                    <a:schemeClr val="tx2">
                      <a:satMod val="155000"/>
                    </a:schemeClr>
                  </a:solidFill>
                  <a:prstDash val="solid"/>
                </a:ln>
                <a:effectLst>
                  <a:outerShdw blurRad="41275" dist="20320" dir="1800000" algn="tl" rotWithShape="0">
                    <a:srgbClr val="000000">
                      <a:alpha val="40000"/>
                    </a:srgbClr>
                  </a:outerShdw>
                </a:effectLst>
              </a:rPr>
              <a:t> Е.В.</a:t>
            </a:r>
            <a:br>
              <a:rPr lang="ru-RU" sz="2400" dirty="0">
                <a:ln w="12700">
                  <a:solidFill>
                    <a:schemeClr val="tx2">
                      <a:satMod val="155000"/>
                    </a:schemeClr>
                  </a:solidFill>
                  <a:prstDash val="solid"/>
                </a:ln>
                <a:effectLst>
                  <a:outerShdw blurRad="41275" dist="20320" dir="1800000" algn="tl" rotWithShape="0">
                    <a:srgbClr val="000000">
                      <a:alpha val="40000"/>
                    </a:srgbClr>
                  </a:outerShdw>
                </a:effectLst>
              </a:rPr>
            </a:br>
            <a:r>
              <a:rPr lang="ru-RU" sz="2400" dirty="0">
                <a:ln w="12700">
                  <a:solidFill>
                    <a:schemeClr val="tx2">
                      <a:satMod val="155000"/>
                    </a:schemeClr>
                  </a:solidFill>
                  <a:prstDash val="solid"/>
                </a:ln>
                <a:effectLst>
                  <a:outerShdw blurRad="41275" dist="20320" dir="1800000" algn="tl" rotWithShape="0">
                    <a:srgbClr val="000000">
                      <a:alpha val="40000"/>
                    </a:srgbClr>
                  </a:outerShdw>
                </a:effectLst>
              </a:rPr>
              <a:t>к.э.н., доцент </a:t>
            </a:r>
            <a:r>
              <a:rPr lang="ru-RU" sz="2400" dirty="0" err="1">
                <a:ln w="12700">
                  <a:solidFill>
                    <a:schemeClr val="tx2">
                      <a:satMod val="155000"/>
                    </a:schemeClr>
                  </a:solidFill>
                  <a:prstDash val="solid"/>
                </a:ln>
                <a:effectLst>
                  <a:outerShdw blurRad="41275" dist="20320" dir="1800000" algn="tl" rotWithShape="0">
                    <a:srgbClr val="000000">
                      <a:alpha val="40000"/>
                    </a:srgbClr>
                  </a:outerShdw>
                </a:effectLst>
              </a:rPr>
              <a:t>Ясенок</a:t>
            </a:r>
            <a:r>
              <a:rPr lang="ru-RU" sz="2400" dirty="0">
                <a:ln w="12700">
                  <a:solidFill>
                    <a:schemeClr val="tx2">
                      <a:satMod val="155000"/>
                    </a:schemeClr>
                  </a:solidFill>
                  <a:prstDash val="solid"/>
                </a:ln>
                <a:effectLst>
                  <a:outerShdw blurRad="41275" dist="20320" dir="1800000" algn="tl" rotWithShape="0">
                    <a:srgbClr val="000000">
                      <a:alpha val="40000"/>
                    </a:srgbClr>
                  </a:outerShdw>
                </a:effectLst>
              </a:rPr>
              <a:t> С.Н</a:t>
            </a:r>
            <a:r>
              <a:rPr lang="ru-RU" sz="2400" dirty="0" smtClean="0">
                <a:ln w="12700">
                  <a:solidFill>
                    <a:schemeClr val="tx2">
                      <a:satMod val="155000"/>
                    </a:schemeClr>
                  </a:solidFill>
                  <a:prstDash val="solid"/>
                </a:ln>
                <a:effectLst>
                  <a:outerShdw blurRad="41275" dist="20320" dir="1800000" algn="tl" rotWithShape="0">
                    <a:srgbClr val="000000">
                      <a:alpha val="40000"/>
                    </a:srgbClr>
                  </a:outerShdw>
                </a:effectLst>
              </a:rPr>
              <a:t>.</a:t>
            </a:r>
          </a:p>
          <a:p>
            <a:pPr algn="ctr"/>
            <a:endParaRPr lang="ru-RU" sz="2400" b="1" dirty="0">
              <a:latin typeface="Times New Roman" pitchFamily="18" charset="0"/>
              <a:cs typeface="Times New Roman" pitchFamily="18" charset="0"/>
            </a:endParaRPr>
          </a:p>
        </p:txBody>
      </p:sp>
      <p:sp>
        <p:nvSpPr>
          <p:cNvPr id="3" name="Прямоугольник 2"/>
          <p:cNvSpPr/>
          <p:nvPr/>
        </p:nvSpPr>
        <p:spPr>
          <a:xfrm>
            <a:off x="755576" y="2564904"/>
            <a:ext cx="7745514" cy="3000821"/>
          </a:xfrm>
          <a:prstGeom prst="rect">
            <a:avLst/>
          </a:prstGeom>
        </p:spPr>
        <p:txBody>
          <a:bodyPr wrap="square">
            <a:spAutoFit/>
          </a:bodyPr>
          <a:lstStyle/>
          <a:p>
            <a:pPr>
              <a:lnSpc>
                <a:spcPct val="150000"/>
              </a:lnSpc>
            </a:pPr>
            <a:r>
              <a:rPr lang="ru-RU" b="1" dirty="0" smtClean="0">
                <a:latin typeface="Times New Roman" pitchFamily="18" charset="0"/>
                <a:cs typeface="Times New Roman" pitchFamily="18" charset="0"/>
              </a:rPr>
              <a:t>Тема 4. Формирование кадровой политики</a:t>
            </a:r>
            <a:endParaRPr lang="en-US" b="1" dirty="0" smtClean="0">
              <a:latin typeface="Times New Roman" pitchFamily="18" charset="0"/>
              <a:cs typeface="Times New Roman" pitchFamily="18" charset="0"/>
            </a:endParaRPr>
          </a:p>
          <a:p>
            <a:pPr>
              <a:lnSpc>
                <a:spcPct val="150000"/>
              </a:lnSpc>
            </a:pPr>
            <a:r>
              <a:rPr lang="ru-RU" b="1" dirty="0" smtClean="0">
                <a:latin typeface="Times New Roman" pitchFamily="18" charset="0"/>
                <a:cs typeface="Times New Roman" pitchFamily="18" charset="0"/>
              </a:rPr>
              <a:t>Тема 5. Подбор персонала</a:t>
            </a:r>
            <a:endParaRPr lang="en-US" b="1" dirty="0" smtClean="0">
              <a:latin typeface="Times New Roman" pitchFamily="18" charset="0"/>
              <a:cs typeface="Times New Roman" pitchFamily="18" charset="0"/>
            </a:endParaRPr>
          </a:p>
          <a:p>
            <a:pPr>
              <a:lnSpc>
                <a:spcPct val="150000"/>
              </a:lnSpc>
            </a:pPr>
            <a:r>
              <a:rPr lang="ru-RU" b="1" dirty="0" smtClean="0">
                <a:latin typeface="Times New Roman" pitchFamily="18" charset="0"/>
                <a:cs typeface="Times New Roman" pitchFamily="18" charset="0"/>
              </a:rPr>
              <a:t>Тема 6. Оценка персонала </a:t>
            </a:r>
            <a:endParaRPr lang="en-US" b="1" dirty="0" smtClean="0">
              <a:latin typeface="Times New Roman" pitchFamily="18" charset="0"/>
              <a:cs typeface="Times New Roman" pitchFamily="18" charset="0"/>
            </a:endParaRPr>
          </a:p>
          <a:p>
            <a:pPr>
              <a:lnSpc>
                <a:spcPct val="150000"/>
              </a:lnSpc>
            </a:pPr>
            <a:r>
              <a:rPr lang="ru-RU" b="1" dirty="0" smtClean="0">
                <a:latin typeface="Times New Roman" pitchFamily="18" charset="0"/>
                <a:cs typeface="Times New Roman" pitchFamily="18" charset="0"/>
              </a:rPr>
              <a:t>Тема 7. Расстановка персонала</a:t>
            </a:r>
            <a:endParaRPr lang="en-US" b="1" dirty="0" smtClean="0">
              <a:latin typeface="Times New Roman" pitchFamily="18" charset="0"/>
              <a:cs typeface="Times New Roman" pitchFamily="18" charset="0"/>
            </a:endParaRPr>
          </a:p>
          <a:p>
            <a:pPr>
              <a:lnSpc>
                <a:spcPct val="150000"/>
              </a:lnSpc>
            </a:pPr>
            <a:r>
              <a:rPr lang="ru-RU" b="1" dirty="0" smtClean="0">
                <a:latin typeface="Times New Roman" pitchFamily="18" charset="0"/>
                <a:cs typeface="Times New Roman" pitchFamily="18" charset="0"/>
              </a:rPr>
              <a:t>Тема 8. Обучение персонала</a:t>
            </a:r>
            <a:endParaRPr lang="en-US" b="1" dirty="0" smtClean="0">
              <a:latin typeface="Times New Roman" pitchFamily="18" charset="0"/>
              <a:cs typeface="Times New Roman" pitchFamily="18" charset="0"/>
            </a:endParaRPr>
          </a:p>
          <a:p>
            <a:pPr>
              <a:lnSpc>
                <a:spcPct val="150000"/>
              </a:lnSpc>
            </a:pPr>
            <a:r>
              <a:rPr lang="ru-RU" b="1" dirty="0" smtClean="0">
                <a:latin typeface="Times New Roman" pitchFamily="18" charset="0"/>
                <a:cs typeface="Times New Roman" pitchFamily="18" charset="0"/>
              </a:rPr>
              <a:t>Тема 9. Социализация, профориентация и трудовая адаптация персонала</a:t>
            </a:r>
            <a:endParaRPr lang="ru-RU" b="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1</a:t>
            </a:fld>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Основные элементы кадровой политики </a:t>
            </a:r>
            <a:endParaRPr lang="ru-RU" dirty="0"/>
          </a:p>
        </p:txBody>
      </p:sp>
      <p:sp>
        <p:nvSpPr>
          <p:cNvPr id="4" name="Прямоугольник 3"/>
          <p:cNvSpPr/>
          <p:nvPr/>
        </p:nvSpPr>
        <p:spPr>
          <a:xfrm>
            <a:off x="285720" y="889844"/>
            <a:ext cx="8643998" cy="4593565"/>
          </a:xfrm>
          <a:prstGeom prst="rect">
            <a:avLst/>
          </a:prstGeom>
        </p:spPr>
        <p:txBody>
          <a:bodyPr wrap="square">
            <a:spAutoFit/>
          </a:bodyPr>
          <a:lstStyle/>
          <a:p>
            <a:pPr indent="457200" algn="just">
              <a:lnSpc>
                <a:spcPct val="125000"/>
              </a:lnSpc>
            </a:pPr>
            <a:r>
              <a:rPr lang="ru-RU" b="1" dirty="0" smtClean="0">
                <a:latin typeface="Times New Roman" pitchFamily="18" charset="0"/>
                <a:cs typeface="Times New Roman" pitchFamily="18" charset="0"/>
              </a:rPr>
              <a:t>1 элемент. </a:t>
            </a:r>
            <a:r>
              <a:rPr lang="ru-RU" dirty="0" smtClean="0">
                <a:latin typeface="Times New Roman" pitchFamily="18" charset="0"/>
                <a:cs typeface="Times New Roman" pitchFamily="18" charset="0"/>
              </a:rPr>
              <a:t>Известные три исторических типа власти в обществе, возникшие несколько тысячелетий назад, дошедшие до нас через опыт великих народов и личностей. Названия их происходят от греческого слова «</a:t>
            </a:r>
            <a:r>
              <a:rPr lang="ru-RU" dirty="0" err="1" smtClean="0">
                <a:latin typeface="Times New Roman" pitchFamily="18" charset="0"/>
                <a:cs typeface="Times New Roman" pitchFamily="18" charset="0"/>
              </a:rPr>
              <a:t>kratos</a:t>
            </a:r>
            <a:r>
              <a:rPr lang="ru-RU" dirty="0" smtClean="0">
                <a:latin typeface="Times New Roman" pitchFamily="18" charset="0"/>
                <a:cs typeface="Times New Roman" pitchFamily="18" charset="0"/>
              </a:rPr>
              <a:t>» - власть. </a:t>
            </a:r>
          </a:p>
          <a:p>
            <a:pPr indent="457200" algn="just">
              <a:lnSpc>
                <a:spcPct val="125000"/>
              </a:lnSpc>
            </a:pPr>
            <a:r>
              <a:rPr lang="ru-RU" b="1" dirty="0" smtClean="0">
                <a:latin typeface="Times New Roman" pitchFamily="18" charset="0"/>
                <a:cs typeface="Times New Roman" pitchFamily="18" charset="0"/>
              </a:rPr>
              <a:t>Автократия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греч.athor</a:t>
            </a:r>
            <a:r>
              <a:rPr lang="ru-RU" dirty="0" smtClean="0">
                <a:latin typeface="Times New Roman" pitchFamily="18" charset="0"/>
                <a:cs typeface="Times New Roman" pitchFamily="18" charset="0"/>
              </a:rPr>
              <a:t> –автор) означает неограниченная власть одного лица: тирания- Иван Грозный, диктатура – Сталин, монархия-Петр 1, Екатерина </a:t>
            </a:r>
          </a:p>
          <a:p>
            <a:pPr indent="457200" algn="just">
              <a:lnSpc>
                <a:spcPct val="125000"/>
              </a:lnSpc>
            </a:pPr>
            <a:r>
              <a:rPr lang="ru-RU" b="1" dirty="0" smtClean="0">
                <a:latin typeface="Times New Roman" pitchFamily="18" charset="0"/>
                <a:cs typeface="Times New Roman" pitchFamily="18" charset="0"/>
              </a:rPr>
              <a:t>Демократия</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греч.demos</a:t>
            </a:r>
            <a:r>
              <a:rPr lang="ru-RU" dirty="0" smtClean="0">
                <a:latin typeface="Times New Roman" pitchFamily="18" charset="0"/>
                <a:cs typeface="Times New Roman" pitchFamily="18" charset="0"/>
              </a:rPr>
              <a:t>- народ) предусматривает власть народа на основе общественного самоуправления; </a:t>
            </a:r>
          </a:p>
          <a:p>
            <a:pPr indent="457200" algn="just">
              <a:lnSpc>
                <a:spcPct val="125000"/>
              </a:lnSpc>
            </a:pPr>
            <a:r>
              <a:rPr lang="ru-RU" b="1" dirty="0" smtClean="0">
                <a:latin typeface="Times New Roman" pitchFamily="18" charset="0"/>
                <a:cs typeface="Times New Roman" pitchFamily="18" charset="0"/>
              </a:rPr>
              <a:t>Охлократия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греч.ochos</a:t>
            </a:r>
            <a:r>
              <a:rPr lang="ru-RU" dirty="0" smtClean="0">
                <a:latin typeface="Times New Roman" pitchFamily="18" charset="0"/>
                <a:cs typeface="Times New Roman" pitchFamily="18" charset="0"/>
              </a:rPr>
              <a:t>- толпа) характеризуется отсутствием четкого подчинения граждан нормам морали и права, когда общественное поведение определяется на стихийном собрании, митинге, сходке людей.</a:t>
            </a:r>
          </a:p>
          <a:p>
            <a:pPr indent="457200" algn="just">
              <a:lnSpc>
                <a:spcPct val="125000"/>
              </a:lnSpc>
            </a:pPr>
            <a:endParaRPr lang="ru-RU" dirty="0" smtClean="0">
              <a:latin typeface="Times New Roman" pitchFamily="18" charset="0"/>
              <a:cs typeface="Times New Roman" pitchFamily="18" charset="0"/>
            </a:endParaRPr>
          </a:p>
          <a:p>
            <a:pPr indent="457200" algn="ctr">
              <a:lnSpc>
                <a:spcPct val="125000"/>
              </a:lnSpc>
            </a:pPr>
            <a:r>
              <a:rPr lang="ru-RU" i="1" dirty="0" smtClean="0">
                <a:latin typeface="Times New Roman" pitchFamily="18" charset="0"/>
                <a:cs typeface="Times New Roman" pitchFamily="18" charset="0"/>
              </a:rPr>
              <a:t>Типы власти в обществе сформировали три основных</a:t>
            </a:r>
          </a:p>
          <a:p>
            <a:pPr indent="457200" algn="ctr">
              <a:lnSpc>
                <a:spcPct val="125000"/>
              </a:lnSpc>
            </a:pPr>
            <a:r>
              <a:rPr lang="ru-RU" i="1" dirty="0" smtClean="0">
                <a:latin typeface="Times New Roman" pitchFamily="18" charset="0"/>
                <a:cs typeface="Times New Roman" pitchFamily="18" charset="0"/>
              </a:rPr>
              <a:t> и один комбинированный стиль руководства</a:t>
            </a:r>
            <a:endParaRPr lang="ru-RU" i="1" dirty="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10</a:t>
            </a:fld>
            <a:endParaRPr lang="ru-RU"/>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3. Организация движения персонала</a:t>
            </a:r>
            <a:endParaRPr lang="ru-RU" dirty="0"/>
          </a:p>
        </p:txBody>
      </p:sp>
      <p:sp>
        <p:nvSpPr>
          <p:cNvPr id="3" name="Прямоугольник 2"/>
          <p:cNvSpPr/>
          <p:nvPr/>
        </p:nvSpPr>
        <p:spPr>
          <a:xfrm>
            <a:off x="500034" y="714356"/>
            <a:ext cx="8143932" cy="5078313"/>
          </a:xfrm>
          <a:prstGeom prst="rect">
            <a:avLst/>
          </a:prstGeom>
        </p:spPr>
        <p:txBody>
          <a:bodyPr wrap="square">
            <a:spAutoFit/>
          </a:bodyPr>
          <a:lstStyle/>
          <a:p>
            <a:pPr indent="457200" algn="just"/>
            <a:r>
              <a:rPr lang="ru-RU" b="1" dirty="0" smtClean="0">
                <a:latin typeface="Times New Roman" pitchFamily="18" charset="0"/>
                <a:cs typeface="Times New Roman" pitchFamily="18" charset="0"/>
              </a:rPr>
              <a:t>Высвобождение персонала – вид деятельности, предусматривающий комплекс мероприятий по соблюдению правовых норм и организационно-психологической поддержке со стороны администрации при увольнении сотрудников.</a:t>
            </a:r>
            <a:r>
              <a:rPr lang="ru-RU" dirty="0" smtClean="0">
                <a:latin typeface="Times New Roman" pitchFamily="18" charset="0"/>
                <a:cs typeface="Times New Roman" pitchFamily="18" charset="0"/>
              </a:rPr>
              <a:t> Организация движения кадров имеет в расстановке персонала принципиальное значение, так как обеспечивает замещение вакантных мест и соблюдение плановой карьеры работников. </a:t>
            </a:r>
          </a:p>
          <a:p>
            <a:pPr indent="457200" algn="just"/>
            <a:r>
              <a:rPr lang="ru-RU" b="1" dirty="0" smtClean="0">
                <a:latin typeface="Times New Roman" pitchFamily="18" charset="0"/>
                <a:cs typeface="Times New Roman" pitchFamily="18" charset="0"/>
              </a:rPr>
              <a:t>Движение кадров состоит из таких процедур: </a:t>
            </a:r>
          </a:p>
          <a:p>
            <a:pPr marL="342900" indent="457200" algn="just">
              <a:buAutoNum type="arabicPeriod"/>
            </a:pPr>
            <a:r>
              <a:rPr lang="ru-RU" dirty="0" smtClean="0">
                <a:latin typeface="Times New Roman" pitchFamily="18" charset="0"/>
                <a:cs typeface="Times New Roman" pitchFamily="18" charset="0"/>
              </a:rPr>
              <a:t>Повышение в должности или квалификации, когда служащий замещает более высокую должность, а рабочий получает новый разряд. </a:t>
            </a:r>
          </a:p>
          <a:p>
            <a:pPr marL="342900" indent="457200" algn="just">
              <a:buAutoNum type="arabicPeriod"/>
            </a:pPr>
            <a:r>
              <a:rPr lang="ru-RU" dirty="0" smtClean="0">
                <a:latin typeface="Times New Roman" pitchFamily="18" charset="0"/>
                <a:cs typeface="Times New Roman" pitchFamily="18" charset="0"/>
              </a:rPr>
              <a:t>Перемещение, когда работник переводится на другое равноценное рабочее место (цех, отдел, служба) в силу производственной необходимости или изменения характера труда. </a:t>
            </a:r>
          </a:p>
          <a:p>
            <a:pPr marL="342900" indent="457200" algn="just">
              <a:buAutoNum type="arabicPeriod"/>
            </a:pPr>
            <a:r>
              <a:rPr lang="ru-RU" dirty="0" smtClean="0">
                <a:latin typeface="Times New Roman" pitchFamily="18" charset="0"/>
                <a:cs typeface="Times New Roman" pitchFamily="18" charset="0"/>
              </a:rPr>
              <a:t>Понижение, когда в связи с изменением его потенциала работник переводится на более низкую должность или по результатам аттестации на более низким разряд для рабочего. </a:t>
            </a:r>
          </a:p>
          <a:p>
            <a:pPr marL="342900" indent="457200" algn="just">
              <a:buAutoNum type="arabicPeriod"/>
            </a:pPr>
            <a:r>
              <a:rPr lang="ru-RU" dirty="0" smtClean="0">
                <a:latin typeface="Times New Roman" pitchFamily="18" charset="0"/>
                <a:cs typeface="Times New Roman" pitchFamily="18" charset="0"/>
              </a:rPr>
              <a:t>Увольнение с предприятия, когда работник полностью меняет место работы в связи с неудовлетворенностью условиями труда или несоответствия занимаемому рабочему месту.</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100</a:t>
            </a:fld>
            <a:endParaRPr lang="ru-RU"/>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3. Организация движения персонала</a:t>
            </a:r>
            <a:endParaRPr lang="ru-RU" dirty="0"/>
          </a:p>
        </p:txBody>
      </p:sp>
      <p:sp>
        <p:nvSpPr>
          <p:cNvPr id="3" name="Прямоугольник 2"/>
          <p:cNvSpPr/>
          <p:nvPr/>
        </p:nvSpPr>
        <p:spPr>
          <a:xfrm>
            <a:off x="357158" y="642918"/>
            <a:ext cx="8429684" cy="5632311"/>
          </a:xfrm>
          <a:prstGeom prst="rect">
            <a:avLst/>
          </a:prstGeom>
        </p:spPr>
        <p:txBody>
          <a:bodyPr wrap="square">
            <a:spAutoFit/>
          </a:bodyPr>
          <a:lstStyle/>
          <a:p>
            <a:pPr indent="457200" algn="just"/>
            <a:r>
              <a:rPr lang="ru-RU" dirty="0" smtClean="0">
                <a:latin typeface="Times New Roman" pitchFamily="18" charset="0"/>
                <a:cs typeface="Times New Roman" pitchFamily="18" charset="0"/>
              </a:rPr>
              <a:t>Движение кадров организуется строго в соответствии с кадровой политикой лично директором на малых предприятиях или его заместителем по персоналу на крупных и средних предприятиях. Проводится в жизнь сотрудниками отдела кадров. Если движение кадров идет спонтанно - по результатам увольнения сотрудников, от случая к случаю, для выполнения желания директора, то эффект планомерной расстановки кадров невелик. Только равномерное и целенаправленное движение кадров дает реальный социальный эффект. </a:t>
            </a:r>
          </a:p>
          <a:p>
            <a:pPr indent="457200" algn="just"/>
            <a:r>
              <a:rPr lang="ru-RU" b="1" dirty="0" smtClean="0">
                <a:latin typeface="Times New Roman" pitchFamily="18" charset="0"/>
                <a:cs typeface="Times New Roman" pitchFamily="18" charset="0"/>
              </a:rPr>
              <a:t>Увольнением называется прекращение действия трудового договора по инициативе работника или администрации. </a:t>
            </a:r>
          </a:p>
          <a:p>
            <a:pPr indent="457200" algn="just"/>
            <a:r>
              <a:rPr lang="ru-RU" dirty="0" smtClean="0">
                <a:latin typeface="Times New Roman" pitchFamily="18" charset="0"/>
                <a:cs typeface="Times New Roman" pitchFamily="18" charset="0"/>
              </a:rPr>
              <a:t>Ввиду важности такого события, как уход из организации, главной задачей служб управления персоналом при работе с увольняющимися сотрудниками является максимально возможное смягчение перехода в иную производственную, социальную личную ситуацию. Планирование работы с увольняющимися работниками базируется на несложной квалификации видов увольнений. Критерием классификации в данном случае выступает степень добровольности ухода работников из организации. По этому критерию можно выделить три вида увольнений: </a:t>
            </a:r>
          </a:p>
          <a:p>
            <a:pPr indent="457200" algn="just">
              <a:buAutoNum type="arabicParenR"/>
            </a:pPr>
            <a:r>
              <a:rPr lang="ru-RU" dirty="0" smtClean="0">
                <a:latin typeface="Times New Roman" pitchFamily="18" charset="0"/>
                <a:cs typeface="Times New Roman" pitchFamily="18" charset="0"/>
              </a:rPr>
              <a:t>увольнение по инициативе работника ( по собственному желанию). </a:t>
            </a:r>
          </a:p>
          <a:p>
            <a:pPr indent="457200" algn="just">
              <a:buAutoNum type="arabicParenR"/>
            </a:pPr>
            <a:r>
              <a:rPr lang="ru-RU" dirty="0" smtClean="0">
                <a:latin typeface="Times New Roman" pitchFamily="18" charset="0"/>
                <a:cs typeface="Times New Roman" pitchFamily="18" charset="0"/>
              </a:rPr>
              <a:t>Увольнение по инициативе работодателя (по инициативе администрации). </a:t>
            </a:r>
          </a:p>
          <a:p>
            <a:pPr indent="457200" algn="just">
              <a:buAutoNum type="arabicParenR"/>
            </a:pPr>
            <a:r>
              <a:rPr lang="ru-RU" dirty="0" smtClean="0">
                <a:latin typeface="Times New Roman" pitchFamily="18" charset="0"/>
                <a:cs typeface="Times New Roman" pitchFamily="18" charset="0"/>
              </a:rPr>
              <a:t>Выход на пенсию. </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101</a:t>
            </a:fld>
            <a:endParaRPr lang="ru-RU"/>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3. Организация движения персонала</a:t>
            </a:r>
            <a:endParaRPr lang="ru-RU" dirty="0"/>
          </a:p>
        </p:txBody>
      </p:sp>
      <p:sp>
        <p:nvSpPr>
          <p:cNvPr id="3" name="Прямоугольник 2"/>
          <p:cNvSpPr/>
          <p:nvPr/>
        </p:nvSpPr>
        <p:spPr>
          <a:xfrm>
            <a:off x="357158" y="394692"/>
            <a:ext cx="8429684" cy="6463308"/>
          </a:xfrm>
          <a:prstGeom prst="rect">
            <a:avLst/>
          </a:prstGeom>
        </p:spPr>
        <p:txBody>
          <a:bodyPr wrap="square">
            <a:spAutoFit/>
          </a:bodyPr>
          <a:lstStyle/>
          <a:p>
            <a:pPr indent="457200" algn="just"/>
            <a:r>
              <a:rPr lang="ru-RU" dirty="0" smtClean="0">
                <a:latin typeface="Times New Roman" pitchFamily="18" charset="0"/>
                <a:cs typeface="Times New Roman" pitchFamily="18" charset="0"/>
              </a:rPr>
              <a:t>УВОЛЬНЕНИЕ ПО ИНИЦИАТИВЕ АДМИНИСТРАЦИИ – чаще всего вследствие сокращения персонала или закрытия организации – является неординарным событием для любого сотрудника. Многие люди, столкнувшись с необходимостью увольнения, испытывают страх, подавленность, растерянность. Увольнение по инициативе работодателя переживается тяжело, потому, что оно затрагивает все важнейшие стороны труда - профессиональные, социальные, личностно-психологические. </a:t>
            </a:r>
          </a:p>
          <a:p>
            <a:pPr indent="457200" algn="just"/>
            <a:r>
              <a:rPr lang="ru-RU" dirty="0" smtClean="0">
                <a:latin typeface="Times New Roman" pitchFamily="18" charset="0"/>
                <a:cs typeface="Times New Roman" pitchFamily="18" charset="0"/>
              </a:rPr>
              <a:t>Профессиональная трудовая роль сотрудника находится в опасности, так как ему потенциально, причем на неопределенный срок, грозит безработица. Выход человека из определенной профессиональной среды имеет такие негативные последствия, как, например, потеря социальных взаимосвязей или статуса. Поэтому от того, как организован сам процесс увольнения, зависит, какое воздействие окажет на работника это событие, - либо усугубит болезненность явления, либо смягчит его.</a:t>
            </a:r>
          </a:p>
          <a:p>
            <a:pPr indent="457200" algn="just"/>
            <a:r>
              <a:rPr lang="ru-RU" dirty="0" smtClean="0">
                <a:latin typeface="Times New Roman" pitchFamily="18" charset="0"/>
                <a:cs typeface="Times New Roman" pitchFamily="18" charset="0"/>
              </a:rPr>
              <a:t>В общем виде система мероприятий по высвобождению персонала включает три этапа: подготовка; передача работнику сообщения об увольнении; консультирование. </a:t>
            </a:r>
          </a:p>
          <a:p>
            <a:pPr indent="457200" algn="just"/>
            <a:r>
              <a:rPr lang="ru-RU" b="1" i="1" dirty="0" smtClean="0">
                <a:latin typeface="Times New Roman" pitchFamily="18" charset="0"/>
                <a:cs typeface="Times New Roman" pitchFamily="18" charset="0"/>
              </a:rPr>
              <a:t>На подготовительном этапе </a:t>
            </a:r>
            <a:r>
              <a:rPr lang="ru-RU" dirty="0" smtClean="0">
                <a:latin typeface="Times New Roman" pitchFamily="18" charset="0"/>
                <a:cs typeface="Times New Roman" pitchFamily="18" charset="0"/>
              </a:rPr>
              <a:t>администрацией создаются предпосылки для проведения программы мероприятий. Сюда относится решение вопросов о том, необходимо ли увольнение, и если да, необходимо ли использование именно данной системы мероприятий. Решение вопроса о проведении рассматриваемой системы мероприятий может зависеть, например, от той причины, по которой производится увольнение сотрудника.</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102</a:t>
            </a:fld>
            <a:endParaRPr lang="ru-RU"/>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3. Организация движения персонала</a:t>
            </a:r>
            <a:endParaRPr lang="ru-RU" dirty="0"/>
          </a:p>
        </p:txBody>
      </p:sp>
      <p:sp>
        <p:nvSpPr>
          <p:cNvPr id="3" name="Прямоугольник 2"/>
          <p:cNvSpPr/>
          <p:nvPr/>
        </p:nvSpPr>
        <p:spPr>
          <a:xfrm>
            <a:off x="285720" y="357166"/>
            <a:ext cx="8501122" cy="5632311"/>
          </a:xfrm>
          <a:prstGeom prst="rect">
            <a:avLst/>
          </a:prstGeom>
        </p:spPr>
        <p:txBody>
          <a:bodyPr wrap="square">
            <a:spAutoFit/>
          </a:bodyPr>
          <a:lstStyle/>
          <a:p>
            <a:pPr indent="457200" algn="just"/>
            <a:r>
              <a:rPr lang="ru-RU" dirty="0" smtClean="0">
                <a:latin typeface="Times New Roman" pitchFamily="18" charset="0"/>
                <a:cs typeface="Times New Roman" pitchFamily="18" charset="0"/>
              </a:rPr>
              <a:t>В соответствии с российским законодательством о труде увольнение по инициативе администрации может быть обусловлено такими причинами, как:</a:t>
            </a:r>
          </a:p>
          <a:p>
            <a:pPr indent="457200" algn="just"/>
            <a:r>
              <a:rPr lang="ru-RU" dirty="0" smtClean="0">
                <a:latin typeface="Times New Roman" pitchFamily="18" charset="0"/>
                <a:cs typeface="Times New Roman" pitchFamily="18" charset="0"/>
              </a:rPr>
              <a:t> • ликвидация организации, сокращение численности или штата работников;</a:t>
            </a:r>
          </a:p>
          <a:p>
            <a:pPr indent="457200" algn="just"/>
            <a:r>
              <a:rPr lang="ru-RU" dirty="0" smtClean="0">
                <a:latin typeface="Times New Roman" pitchFamily="18" charset="0"/>
                <a:cs typeface="Times New Roman" pitchFamily="18" charset="0"/>
              </a:rPr>
              <a:t>• несоответствие сотрудника занимаемой должности или выполняемой работе; </a:t>
            </a:r>
          </a:p>
          <a:p>
            <a:pPr indent="457200" algn="just"/>
            <a:r>
              <a:rPr lang="ru-RU" dirty="0" smtClean="0">
                <a:latin typeface="Times New Roman" pitchFamily="18" charset="0"/>
                <a:cs typeface="Times New Roman" pitchFamily="18" charset="0"/>
              </a:rPr>
              <a:t>• неисполнение работником своих служебных обязанностей без уважительных причин; </a:t>
            </a:r>
          </a:p>
          <a:p>
            <a:pPr indent="457200" algn="just"/>
            <a:r>
              <a:rPr lang="ru-RU" dirty="0" smtClean="0">
                <a:latin typeface="Times New Roman" pitchFamily="18" charset="0"/>
                <a:cs typeface="Times New Roman" pitchFamily="18" charset="0"/>
              </a:rPr>
              <a:t>• прогул, в том числе отсутствие на работе более трех часов в течение рабочего дня; </a:t>
            </a:r>
          </a:p>
          <a:p>
            <a:pPr indent="457200" algn="just"/>
            <a:r>
              <a:rPr lang="ru-RU" dirty="0" smtClean="0">
                <a:latin typeface="Times New Roman" pitchFamily="18" charset="0"/>
                <a:cs typeface="Times New Roman" pitchFamily="18" charset="0"/>
              </a:rPr>
              <a:t>• неявка на работу вследствие болезни в течение более четырех месяцев подряд; </a:t>
            </a:r>
          </a:p>
          <a:p>
            <a:pPr indent="457200" algn="just"/>
            <a:r>
              <a:rPr lang="ru-RU" dirty="0" smtClean="0">
                <a:latin typeface="Times New Roman" pitchFamily="18" charset="0"/>
                <a:cs typeface="Times New Roman" pitchFamily="18" charset="0"/>
              </a:rPr>
              <a:t>• восстановление на работе сотрудника, ранее выполнявшего эту работу; </a:t>
            </a:r>
          </a:p>
          <a:p>
            <a:pPr indent="457200" algn="just"/>
            <a:r>
              <a:rPr lang="ru-RU" dirty="0" smtClean="0">
                <a:latin typeface="Times New Roman" pitchFamily="18" charset="0"/>
                <a:cs typeface="Times New Roman" pitchFamily="18" charset="0"/>
              </a:rPr>
              <a:t>• появление на работе в состоянии алкогольного или наркотического опьянения; </a:t>
            </a:r>
          </a:p>
          <a:p>
            <a:pPr indent="457200" algn="just"/>
            <a:r>
              <a:rPr lang="ru-RU" dirty="0" smtClean="0">
                <a:latin typeface="Times New Roman" pitchFamily="18" charset="0"/>
                <a:cs typeface="Times New Roman" pitchFamily="18" charset="0"/>
              </a:rPr>
              <a:t>• совершение по месту работы хищения государственного или общественного имущества; </a:t>
            </a:r>
          </a:p>
          <a:p>
            <a:pPr indent="457200" algn="just"/>
            <a:r>
              <a:rPr lang="ru-RU" dirty="0" smtClean="0">
                <a:latin typeface="Times New Roman" pitchFamily="18" charset="0"/>
                <a:cs typeface="Times New Roman" pitchFamily="18" charset="0"/>
              </a:rPr>
              <a:t>• однократное грубое нарушение руководителем организации или его заместителями своих служебных обязанностей; </a:t>
            </a:r>
          </a:p>
          <a:p>
            <a:pPr indent="457200" algn="just"/>
            <a:r>
              <a:rPr lang="ru-RU" dirty="0" smtClean="0">
                <a:latin typeface="Times New Roman" pitchFamily="18" charset="0"/>
                <a:cs typeface="Times New Roman" pitchFamily="18" charset="0"/>
              </a:rPr>
              <a:t>• совершение работником, обслуживающим денежные или товарные ценности, таких действий, которые дают основание для утраты доверия к нему со стороны администрации; </a:t>
            </a:r>
          </a:p>
          <a:p>
            <a:pPr indent="457200" algn="just"/>
            <a:r>
              <a:rPr lang="ru-RU" dirty="0" smtClean="0">
                <a:latin typeface="Times New Roman" pitchFamily="18" charset="0"/>
                <a:cs typeface="Times New Roman" pitchFamily="18" charset="0"/>
              </a:rPr>
              <a:t>• совершение работником, выполняющим воспитательные функции, аморального поступка.</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103</a:t>
            </a:fld>
            <a:endParaRPr lang="ru-RU"/>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3. Организация движения персонала</a:t>
            </a:r>
            <a:endParaRPr lang="ru-RU" dirty="0"/>
          </a:p>
        </p:txBody>
      </p:sp>
      <p:sp>
        <p:nvSpPr>
          <p:cNvPr id="3" name="Прямоугольник 2"/>
          <p:cNvSpPr/>
          <p:nvPr/>
        </p:nvSpPr>
        <p:spPr>
          <a:xfrm>
            <a:off x="357158" y="571480"/>
            <a:ext cx="8501122" cy="6186309"/>
          </a:xfrm>
          <a:prstGeom prst="rect">
            <a:avLst/>
          </a:prstGeom>
        </p:spPr>
        <p:txBody>
          <a:bodyPr wrap="square">
            <a:spAutoFit/>
          </a:bodyPr>
          <a:lstStyle/>
          <a:p>
            <a:pPr indent="457200" algn="just"/>
            <a:r>
              <a:rPr lang="ru-RU" b="1" i="1" dirty="0" smtClean="0">
                <a:latin typeface="Times New Roman" pitchFamily="18" charset="0"/>
                <a:cs typeface="Times New Roman" pitchFamily="18" charset="0"/>
              </a:rPr>
              <a:t>Второй этап мероприяти</a:t>
            </a:r>
            <a:r>
              <a:rPr lang="ru-RU" b="1" dirty="0" smtClean="0">
                <a:latin typeface="Times New Roman" pitchFamily="18" charset="0"/>
                <a:cs typeface="Times New Roman" pitchFamily="18" charset="0"/>
              </a:rPr>
              <a:t>й </a:t>
            </a:r>
            <a:r>
              <a:rPr lang="ru-RU" dirty="0" smtClean="0">
                <a:latin typeface="Times New Roman" pitchFamily="18" charset="0"/>
                <a:cs typeface="Times New Roman" pitchFamily="18" charset="0"/>
              </a:rPr>
              <a:t>- доведение до сотрудника сообщения об увольнении - делает процесс высвобождения официальным и представляет собой исходный пункт для дальнейшей консультационной работы. </a:t>
            </a:r>
          </a:p>
          <a:p>
            <a:pPr indent="457200" algn="just"/>
            <a:r>
              <a:rPr lang="ru-RU" b="1" i="1" dirty="0" smtClean="0">
                <a:latin typeface="Times New Roman" pitchFamily="18" charset="0"/>
                <a:cs typeface="Times New Roman" pitchFamily="18" charset="0"/>
              </a:rPr>
              <a:t>Третий этап</a:t>
            </a:r>
            <a:r>
              <a:rPr lang="ru-RU" dirty="0" smtClean="0">
                <a:latin typeface="Times New Roman" pitchFamily="18" charset="0"/>
                <a:cs typeface="Times New Roman" pitchFamily="18" charset="0"/>
              </a:rPr>
              <a:t> - </a:t>
            </a:r>
            <a:r>
              <a:rPr lang="ru-RU" i="1" dirty="0" smtClean="0">
                <a:latin typeface="Times New Roman" pitchFamily="18" charset="0"/>
                <a:cs typeface="Times New Roman" pitchFamily="18" charset="0"/>
              </a:rPr>
              <a:t>консультирование</a:t>
            </a:r>
            <a:r>
              <a:rPr lang="ru-RU" dirty="0" smtClean="0">
                <a:latin typeface="Times New Roman" pitchFamily="18" charset="0"/>
                <a:cs typeface="Times New Roman" pitchFamily="18" charset="0"/>
              </a:rPr>
              <a:t> - является центральным звеном во всем процессе управления высвобождением персонала. Этот этап в общем виде включает три фазы. На первой фазе с помощью консультаций со стороны службы управления персоналом и самооценки со стороны сотрудника делается попытка проработать все неудачи работы на прежних должностях и наметить новые профессиональные и личные цели. На второй фазе формируется концепция поиска нового рабочего места (например, разработка необходимых документов для будущего </a:t>
            </a:r>
            <a:r>
              <a:rPr lang="ru-RU" dirty="0" err="1" smtClean="0">
                <a:latin typeface="Times New Roman" pitchFamily="18" charset="0"/>
                <a:cs typeface="Times New Roman" pitchFamily="18" charset="0"/>
              </a:rPr>
              <a:t>претендования</a:t>
            </a:r>
            <a:r>
              <a:rPr lang="ru-RU" dirty="0" smtClean="0">
                <a:latin typeface="Times New Roman" pitchFamily="18" charset="0"/>
                <a:cs typeface="Times New Roman" pitchFamily="18" charset="0"/>
              </a:rPr>
              <a:t> на новые должности, построение сети будущих контактов по поиску работы, тренинг по проведению собеседования и т.п.). Третью фазу можно назвать проведением поиска рабочих мест (например, помощь в выборе из различных предложений о работе какого-то одного с точки зрения индивидуальных целевых установок сотрудника). </a:t>
            </a:r>
          </a:p>
          <a:p>
            <a:pPr indent="457200" algn="just"/>
            <a:r>
              <a:rPr lang="ru-RU" dirty="0" smtClean="0">
                <a:latin typeface="Times New Roman" pitchFamily="18" charset="0"/>
                <a:cs typeface="Times New Roman" pitchFamily="18" charset="0"/>
              </a:rPr>
              <a:t>Следует отметить, что одной из причин высвобождения может быть окончание срока контракта. Увольнение сотрудника по этой причине может рассматриваться по-разному с точки зрения исходной классификации по видам увольнений, используемой в управлении высвобождением персонала. Так, например, если инициатива по прекращению действия контракта исходила от работодателя, то данное событие следует отнести к категории «увольнение по инициативе администрации».</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104</a:t>
            </a:fld>
            <a:endParaRPr lang="ru-RU"/>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3. Организация движения персонала</a:t>
            </a:r>
            <a:endParaRPr lang="ru-RU" dirty="0"/>
          </a:p>
        </p:txBody>
      </p:sp>
      <p:sp>
        <p:nvSpPr>
          <p:cNvPr id="3" name="Прямоугольник 2"/>
          <p:cNvSpPr/>
          <p:nvPr/>
        </p:nvSpPr>
        <p:spPr>
          <a:xfrm>
            <a:off x="357158" y="571480"/>
            <a:ext cx="8501122" cy="5632311"/>
          </a:xfrm>
          <a:prstGeom prst="rect">
            <a:avLst/>
          </a:prstGeom>
        </p:spPr>
        <p:txBody>
          <a:bodyPr wrap="square">
            <a:spAutoFit/>
          </a:bodyPr>
          <a:lstStyle/>
          <a:p>
            <a:pPr indent="457200" algn="just"/>
            <a:r>
              <a:rPr lang="ru-RU" b="1" dirty="0" smtClean="0">
                <a:latin typeface="Times New Roman" pitchFamily="18" charset="0"/>
                <a:cs typeface="Times New Roman" pitchFamily="18" charset="0"/>
              </a:rPr>
              <a:t>Третий вид увольнения - выход на пенсию. </a:t>
            </a:r>
            <a:r>
              <a:rPr lang="ru-RU" dirty="0" smtClean="0">
                <a:latin typeface="Times New Roman" pitchFamily="18" charset="0"/>
                <a:cs typeface="Times New Roman" pitchFamily="18" charset="0"/>
              </a:rPr>
              <a:t>Увольнение из организации вследствие ухода на пенсию характеризуется рядом особенностей, отличающих его от предыдущих видов увольнений. </a:t>
            </a:r>
          </a:p>
          <a:p>
            <a:pPr indent="457200" algn="just"/>
            <a:r>
              <a:rPr lang="ru-RU" dirty="0" smtClean="0">
                <a:latin typeface="Times New Roman" pitchFamily="18" charset="0"/>
                <a:cs typeface="Times New Roman" pitchFamily="18" charset="0"/>
              </a:rPr>
              <a:t>Во-первых, выход на пенсию может быть заранее предусмотрен и спланирован с достаточной долей точности по времени. </a:t>
            </a:r>
          </a:p>
          <a:p>
            <a:pPr indent="457200" algn="just"/>
            <a:r>
              <a:rPr lang="ru-RU" dirty="0" smtClean="0">
                <a:latin typeface="Times New Roman" pitchFamily="18" charset="0"/>
                <a:cs typeface="Times New Roman" pitchFamily="18" charset="0"/>
              </a:rPr>
              <a:t>Во-вторых, это событие связано с весьма специфическими изменениями в личной сфере. </a:t>
            </a:r>
          </a:p>
          <a:p>
            <a:pPr indent="457200" algn="just"/>
            <a:r>
              <a:rPr lang="ru-RU" dirty="0" smtClean="0">
                <a:latin typeface="Times New Roman" pitchFamily="18" charset="0"/>
                <a:cs typeface="Times New Roman" pitchFamily="18" charset="0"/>
              </a:rPr>
              <a:t>В-третьих, значительные перемены в образе жизни человека весьма наглядны для окружения. </a:t>
            </a:r>
          </a:p>
          <a:p>
            <a:pPr indent="457200" algn="just"/>
            <a:r>
              <a:rPr lang="ru-RU" dirty="0" smtClean="0">
                <a:latin typeface="Times New Roman" pitchFamily="18" charset="0"/>
                <a:cs typeface="Times New Roman" pitchFamily="18" charset="0"/>
              </a:rPr>
              <a:t>Наконец, в оценке предстоящего </a:t>
            </a:r>
            <a:r>
              <a:rPr lang="ru-RU" dirty="0" err="1" smtClean="0">
                <a:latin typeface="Times New Roman" pitchFamily="18" charset="0"/>
                <a:cs typeface="Times New Roman" pitchFamily="18" charset="0"/>
              </a:rPr>
              <a:t>пенсионирования</a:t>
            </a:r>
            <a:r>
              <a:rPr lang="ru-RU" dirty="0" smtClean="0">
                <a:latin typeface="Times New Roman" pitchFamily="18" charset="0"/>
                <a:cs typeface="Times New Roman" pitchFamily="18" charset="0"/>
              </a:rPr>
              <a:t> человеку свойственна некоторая раздвоенность, определенный разлад с самим собой. Поэтому процесс выхода на пенсию, а также нахождение человека в новой социальной роли являются в цивилизованных странах объектом достаточно пристального внимания. Это внимание исходит как от государства, так и от организации где человек трудился и вносил свой вклад в общее дело.</a:t>
            </a:r>
          </a:p>
          <a:p>
            <a:pPr indent="457200" algn="just"/>
            <a:r>
              <a:rPr lang="ru-RU" dirty="0" smtClean="0">
                <a:latin typeface="Times New Roman" pitchFamily="18" charset="0"/>
                <a:cs typeface="Times New Roman" pitchFamily="18" charset="0"/>
              </a:rPr>
              <a:t>«Скользящее </a:t>
            </a:r>
            <a:r>
              <a:rPr lang="ru-RU" dirty="0" err="1" smtClean="0">
                <a:latin typeface="Times New Roman" pitchFamily="18" charset="0"/>
                <a:cs typeface="Times New Roman" pitchFamily="18" charset="0"/>
              </a:rPr>
              <a:t>пенсионирование</a:t>
            </a:r>
            <a:r>
              <a:rPr lang="ru-RU" dirty="0" smtClean="0">
                <a:latin typeface="Times New Roman" pitchFamily="18" charset="0"/>
                <a:cs typeface="Times New Roman" pitchFamily="18" charset="0"/>
              </a:rPr>
              <a:t>» - практически дословный перевод весьма распространенного в зарубежных организациях понятия. Под ним подразумеваются система мероприятий по последовательному переходу от полноценной трудовой деятельности к окончательному уходу на пенсию, а также ряд мероприятий, обеспечивающих сопричастность пенсионера с трудовой жизнью.</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105</a:t>
            </a:fld>
            <a:endParaRPr lang="ru-RU"/>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3. Организация движения персонала</a:t>
            </a:r>
            <a:endParaRPr lang="ru-RU" dirty="0"/>
          </a:p>
        </p:txBody>
      </p:sp>
      <p:sp>
        <p:nvSpPr>
          <p:cNvPr id="4" name="Прямоугольник 3"/>
          <p:cNvSpPr/>
          <p:nvPr/>
        </p:nvSpPr>
        <p:spPr>
          <a:xfrm>
            <a:off x="642910" y="751344"/>
            <a:ext cx="8072494" cy="5253618"/>
          </a:xfrm>
          <a:prstGeom prst="rect">
            <a:avLst/>
          </a:prstGeom>
        </p:spPr>
        <p:txBody>
          <a:bodyPr wrap="square">
            <a:spAutoFit/>
          </a:bodyPr>
          <a:lstStyle/>
          <a:p>
            <a:pPr indent="457200" algn="ctr">
              <a:lnSpc>
                <a:spcPct val="125000"/>
              </a:lnSpc>
            </a:pPr>
            <a:r>
              <a:rPr lang="ru-RU" b="1" dirty="0" smtClean="0">
                <a:latin typeface="Times New Roman" pitchFamily="18" charset="0"/>
                <a:cs typeface="Times New Roman" pitchFamily="18" charset="0"/>
              </a:rPr>
              <a:t>Порядок увольнения персонала </a:t>
            </a:r>
          </a:p>
          <a:p>
            <a:pPr indent="457200" algn="just">
              <a:lnSpc>
                <a:spcPct val="125000"/>
              </a:lnSpc>
            </a:pPr>
            <a:r>
              <a:rPr lang="ru-RU" dirty="0" smtClean="0">
                <a:latin typeface="Times New Roman" pitchFamily="18" charset="0"/>
                <a:cs typeface="Times New Roman" pitchFamily="18" charset="0"/>
              </a:rPr>
              <a:t>В практической деятельности руководители чаще имеют дело с процедурами увольнения сотрудников, поэтому приведем полный перечень документов для увольнения с предприятия: </a:t>
            </a:r>
          </a:p>
          <a:p>
            <a:pPr indent="457200" algn="just">
              <a:lnSpc>
                <a:spcPct val="125000"/>
              </a:lnSpc>
            </a:pPr>
            <a:r>
              <a:rPr lang="ru-RU" dirty="0" smtClean="0">
                <a:latin typeface="Times New Roman" pitchFamily="18" charset="0"/>
                <a:cs typeface="Times New Roman" pitchFamily="18" charset="0"/>
              </a:rPr>
              <a:t>- личное заявление (с мотивацией увольнения); </a:t>
            </a:r>
          </a:p>
          <a:p>
            <a:pPr indent="457200" algn="just">
              <a:lnSpc>
                <a:spcPct val="125000"/>
              </a:lnSpc>
            </a:pPr>
            <a:r>
              <a:rPr lang="ru-RU" dirty="0" smtClean="0">
                <a:latin typeface="Times New Roman" pitchFamily="18" charset="0"/>
                <a:cs typeface="Times New Roman" pitchFamily="18" charset="0"/>
              </a:rPr>
              <a:t>- решение аттестационной комиссии; </a:t>
            </a:r>
          </a:p>
          <a:p>
            <a:pPr indent="457200" algn="just">
              <a:lnSpc>
                <a:spcPct val="125000"/>
              </a:lnSpc>
            </a:pPr>
            <a:r>
              <a:rPr lang="ru-RU" dirty="0" smtClean="0">
                <a:latin typeface="Times New Roman" pitchFamily="18" charset="0"/>
                <a:cs typeface="Times New Roman" pitchFamily="18" charset="0"/>
              </a:rPr>
              <a:t>- решение профсоюзного комитета (если он имеется и правомочен); </a:t>
            </a:r>
          </a:p>
          <a:p>
            <a:pPr indent="457200" algn="just">
              <a:lnSpc>
                <a:spcPct val="125000"/>
              </a:lnSpc>
            </a:pPr>
            <a:r>
              <a:rPr lang="ru-RU" dirty="0" smtClean="0">
                <a:latin typeface="Times New Roman" pitchFamily="18" charset="0"/>
                <a:cs typeface="Times New Roman" pitchFamily="18" charset="0"/>
              </a:rPr>
              <a:t>- акт приемки-передачи рабочего места (кабинет, стул, стол, ключи от помещений сдаются руководителю); </a:t>
            </a:r>
          </a:p>
          <a:p>
            <a:pPr indent="457200" algn="just">
              <a:lnSpc>
                <a:spcPct val="125000"/>
              </a:lnSpc>
            </a:pPr>
            <a:r>
              <a:rPr lang="ru-RU" dirty="0" smtClean="0">
                <a:latin typeface="Times New Roman" pitchFamily="18" charset="0"/>
                <a:cs typeface="Times New Roman" pitchFamily="18" charset="0"/>
              </a:rPr>
              <a:t>- акт приемки-передачи материальных ценностей (для материально ответственных лиц); </a:t>
            </a:r>
          </a:p>
          <a:p>
            <a:pPr indent="457200" algn="just">
              <a:lnSpc>
                <a:spcPct val="125000"/>
              </a:lnSpc>
              <a:buFontTx/>
              <a:buChar char="-"/>
            </a:pPr>
            <a:r>
              <a:rPr lang="ru-RU" dirty="0" smtClean="0">
                <a:latin typeface="Times New Roman" pitchFamily="18" charset="0"/>
                <a:cs typeface="Times New Roman" pitchFamily="18" charset="0"/>
              </a:rPr>
              <a:t>документы для служебного пользования (сдаются руководителю); </a:t>
            </a:r>
          </a:p>
          <a:p>
            <a:pPr indent="457200" algn="just">
              <a:lnSpc>
                <a:spcPct val="125000"/>
              </a:lnSpc>
              <a:buFontTx/>
              <a:buChar char="-"/>
            </a:pPr>
            <a:r>
              <a:rPr lang="ru-RU" dirty="0" smtClean="0">
                <a:latin typeface="Times New Roman" pitchFamily="18" charset="0"/>
                <a:cs typeface="Times New Roman" pitchFamily="18" charset="0"/>
              </a:rPr>
              <a:t> приказ об увольнении; </a:t>
            </a:r>
          </a:p>
          <a:p>
            <a:pPr indent="457200" algn="just">
              <a:lnSpc>
                <a:spcPct val="125000"/>
              </a:lnSpc>
            </a:pPr>
            <a:r>
              <a:rPr lang="ru-RU" dirty="0" smtClean="0">
                <a:latin typeface="Times New Roman" pitchFamily="18" charset="0"/>
                <a:cs typeface="Times New Roman" pitchFamily="18" charset="0"/>
              </a:rPr>
              <a:t>- денежный расчет в бухгалтерии; </a:t>
            </a:r>
          </a:p>
          <a:p>
            <a:pPr indent="457200" algn="just">
              <a:lnSpc>
                <a:spcPct val="125000"/>
              </a:lnSpc>
            </a:pPr>
            <a:r>
              <a:rPr lang="ru-RU" dirty="0" smtClean="0">
                <a:latin typeface="Times New Roman" pitchFamily="18" charset="0"/>
                <a:cs typeface="Times New Roman" pitchFamily="18" charset="0"/>
              </a:rPr>
              <a:t>- трудовая книжка (выдается работнику).</a:t>
            </a:r>
            <a:endParaRPr lang="ru-RU" dirty="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106</a:t>
            </a:fld>
            <a:endParaRPr lang="ru-RU"/>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1214422"/>
            <a:ext cx="8072494" cy="2215991"/>
          </a:xfrm>
          <a:prstGeom prst="rect">
            <a:avLst/>
          </a:prstGeom>
        </p:spPr>
        <p:txBody>
          <a:bodyPr wrap="square">
            <a:spAutoFit/>
          </a:bodyPr>
          <a:lstStyle/>
          <a:p>
            <a:pPr algn="ctr">
              <a:lnSpc>
                <a:spcPct val="150000"/>
              </a:lnSpc>
            </a:pPr>
            <a:r>
              <a:rPr lang="ru-RU" sz="2000" b="1" dirty="0" smtClean="0">
                <a:latin typeface="Times New Roman" pitchFamily="18" charset="0"/>
                <a:cs typeface="Times New Roman" pitchFamily="18" charset="0"/>
              </a:rPr>
              <a:t>Тема 8. Обучение персонала</a:t>
            </a:r>
            <a:r>
              <a:rPr lang="ru-RU" b="1" dirty="0" smtClean="0">
                <a:latin typeface="Times New Roman" pitchFamily="18" charset="0"/>
                <a:cs typeface="Times New Roman" pitchFamily="18" charset="0"/>
              </a:rPr>
              <a:t> </a:t>
            </a:r>
          </a:p>
          <a:p>
            <a:pPr>
              <a:lnSpc>
                <a:spcPct val="150000"/>
              </a:lnSpc>
            </a:pPr>
            <a:endParaRPr lang="ru-RU" b="1" dirty="0" smtClean="0">
              <a:latin typeface="Times New Roman" pitchFamily="18" charset="0"/>
              <a:cs typeface="Times New Roman" pitchFamily="18" charset="0"/>
            </a:endParaRPr>
          </a:p>
          <a:p>
            <a:pPr>
              <a:lnSpc>
                <a:spcPct val="150000"/>
              </a:lnSpc>
            </a:pPr>
            <a:r>
              <a:rPr lang="ru-RU" b="1" dirty="0" smtClean="0">
                <a:latin typeface="Times New Roman" pitchFamily="18" charset="0"/>
                <a:cs typeface="Times New Roman" pitchFamily="18" charset="0"/>
              </a:rPr>
              <a:t>1. Система многоуровневого образования, виды обучения персонала </a:t>
            </a:r>
          </a:p>
          <a:p>
            <a:pPr>
              <a:lnSpc>
                <a:spcPct val="150000"/>
              </a:lnSpc>
            </a:pPr>
            <a:r>
              <a:rPr lang="ru-RU" b="1" dirty="0" smtClean="0">
                <a:latin typeface="Times New Roman" pitchFamily="18" charset="0"/>
                <a:cs typeface="Times New Roman" pitchFamily="18" charset="0"/>
              </a:rPr>
              <a:t>2. Профессиональная подготовка персонала </a:t>
            </a:r>
          </a:p>
          <a:p>
            <a:pPr>
              <a:lnSpc>
                <a:spcPct val="150000"/>
              </a:lnSpc>
            </a:pPr>
            <a:r>
              <a:rPr lang="ru-RU" b="1" dirty="0" smtClean="0">
                <a:latin typeface="Times New Roman" pitchFamily="18" charset="0"/>
                <a:cs typeface="Times New Roman" pitchFamily="18" charset="0"/>
              </a:rPr>
              <a:t>3.Повышение квалификации и переподготовка кадров</a:t>
            </a:r>
            <a:endParaRPr lang="ru-RU" b="1"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107</a:t>
            </a:fld>
            <a:endParaRPr lang="ru-RU"/>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108</a:t>
            </a:fld>
            <a:endParaRPr lang="ru-RU"/>
          </a:p>
        </p:txBody>
      </p:sp>
      <p:sp>
        <p:nvSpPr>
          <p:cNvPr id="3" name="Прямоугольник 2"/>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Система многоуровневого образования, виды обучения персонала </a:t>
            </a:r>
            <a:endParaRPr lang="ru-RU" dirty="0"/>
          </a:p>
        </p:txBody>
      </p:sp>
      <p:sp>
        <p:nvSpPr>
          <p:cNvPr id="4" name="Прямоугольник 3"/>
          <p:cNvSpPr/>
          <p:nvPr/>
        </p:nvSpPr>
        <p:spPr>
          <a:xfrm>
            <a:off x="285720" y="357166"/>
            <a:ext cx="8572560" cy="6601807"/>
          </a:xfrm>
          <a:prstGeom prst="rect">
            <a:avLst/>
          </a:prstGeom>
        </p:spPr>
        <p:txBody>
          <a:bodyPr wrap="square">
            <a:spAutoFit/>
          </a:bodyPr>
          <a:lstStyle/>
          <a:p>
            <a:pPr indent="457200" algn="just"/>
            <a:r>
              <a:rPr lang="ru-RU" i="1" dirty="0" smtClean="0">
                <a:latin typeface="Times New Roman" pitchFamily="18" charset="0"/>
                <a:cs typeface="Times New Roman" pitchFamily="18" charset="0"/>
              </a:rPr>
              <a:t>Процесс обучения человека протекает всю его сознательную жизнь. Первичное обучение осуществляется в школах, профессиональное - технических училищах, техникумах, вузах. Вторичное обучение проходит в вузах, институтах и на факультетах повышения квалификации и переподготовки кадров, в учебных центрах, специально организованных курсах и семинарах, на предприятиях и в организациях и т.п. Целью обучения является получение образования. </a:t>
            </a:r>
          </a:p>
          <a:p>
            <a:pPr indent="457200" algn="just">
              <a:lnSpc>
                <a:spcPct val="125000"/>
              </a:lnSpc>
            </a:pPr>
            <a:r>
              <a:rPr lang="ru-RU" b="1" dirty="0" smtClean="0">
                <a:latin typeface="Times New Roman" pitchFamily="18" charset="0"/>
                <a:cs typeface="Times New Roman" pitchFamily="18" charset="0"/>
              </a:rPr>
              <a:t>Образование</a:t>
            </a:r>
            <a:r>
              <a:rPr lang="ru-RU" dirty="0" smtClean="0">
                <a:latin typeface="Times New Roman" pitchFamily="18" charset="0"/>
                <a:cs typeface="Times New Roman" pitchFamily="18" charset="0"/>
              </a:rPr>
              <a:t> - процесс и результат усвоения систематизированных знаний, умений, навыков и способов поведения, необходимых для подготовки человека к жизни и труду. Уровень образования обуславливается требованиями производства, научно - техническим и культурным уровнем, а также общественными отношениями. Образование делится на два вида: общее и профессиональное. Оно должно осуществляться непрерывно. </a:t>
            </a:r>
          </a:p>
          <a:p>
            <a:pPr indent="457200" algn="just">
              <a:lnSpc>
                <a:spcPct val="125000"/>
              </a:lnSpc>
            </a:pPr>
            <a:r>
              <a:rPr lang="ru-RU" b="1" dirty="0" smtClean="0">
                <a:latin typeface="Times New Roman" pitchFamily="18" charset="0"/>
                <a:cs typeface="Times New Roman" pitchFamily="18" charset="0"/>
              </a:rPr>
              <a:t>Непрерывное образование </a:t>
            </a:r>
            <a:r>
              <a:rPr lang="ru-RU" dirty="0" smtClean="0">
                <a:latin typeface="Times New Roman" pitchFamily="18" charset="0"/>
                <a:cs typeface="Times New Roman" pitchFamily="18" charset="0"/>
              </a:rPr>
              <a:t>- процесс и принцип формирования личности, предусматривающий создание таких систем образования, которые открыты для людей любого возраста и поколения и сопровождают человека в течение всей его жизни, способствуют постоянному его развитию, вовлекают его в непрерывный процесс овладения знаниями, умениями, навыками и способами поведения (общения). Непрерывное образование предусматривает не только повышение квалификации, но и переподготовку для изменяющихся условий, а также и стимулирование постоянного самообразования</a:t>
            </a:r>
            <a:endParaRPr lang="ru-RU" dirty="0">
              <a:latin typeface="Times New Roman" pitchFamily="18" charset="0"/>
              <a:cs typeface="Times New Roman"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109</a:t>
            </a:fld>
            <a:endParaRPr lang="ru-RU"/>
          </a:p>
        </p:txBody>
      </p:sp>
      <p:sp>
        <p:nvSpPr>
          <p:cNvPr id="3" name="Прямоугольник 2"/>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Система многоуровневого образования, виды обучения персонала </a:t>
            </a:r>
            <a:endParaRPr lang="ru-RU" dirty="0"/>
          </a:p>
        </p:txBody>
      </p:sp>
      <p:sp>
        <p:nvSpPr>
          <p:cNvPr id="4" name="Прямоугольник 3"/>
          <p:cNvSpPr/>
          <p:nvPr/>
        </p:nvSpPr>
        <p:spPr>
          <a:xfrm>
            <a:off x="285720" y="565636"/>
            <a:ext cx="8643998" cy="6292364"/>
          </a:xfrm>
          <a:prstGeom prst="rect">
            <a:avLst/>
          </a:prstGeom>
        </p:spPr>
        <p:txBody>
          <a:bodyPr wrap="square">
            <a:spAutoFit/>
          </a:bodyPr>
          <a:lstStyle/>
          <a:p>
            <a:pPr indent="457200" algn="just">
              <a:lnSpc>
                <a:spcPct val="125000"/>
              </a:lnSpc>
            </a:pPr>
            <a:r>
              <a:rPr lang="ru-RU" b="1" dirty="0" smtClean="0">
                <a:latin typeface="Times New Roman" pitchFamily="18" charset="0"/>
                <a:cs typeface="Times New Roman" pitchFamily="18" charset="0"/>
              </a:rPr>
              <a:t>Профессиональное образование </a:t>
            </a:r>
            <a:r>
              <a:rPr lang="ru-RU" dirty="0" smtClean="0">
                <a:latin typeface="Times New Roman" pitchFamily="18" charset="0"/>
                <a:cs typeface="Times New Roman" pitchFamily="18" charset="0"/>
              </a:rPr>
              <a:t>как процесс - это одно из звеньев единой системы непрерывного образования, а как результат - подготовленность человека к определенному виду трудовой деятельности, профессии, подтвержденная документом (аттестатом, дипломом, свидетельством) об окончании соответствующего учебного заведения. В Российской Федерации профессиональное образование дает система учебных заведений, включающая в себя: профессионально - технические училища, техникумы, высшие учебные заведения, институты и факультеты повышения квалификации и переподготовки кадров, учебные центры, специальные курсы и семинары. Профессиональное образование осуществляется как на основе государственных стандартов по подготовке специалистов, так и с использованием гибких учебных программ и сроков обучения. В дальнейшем речь пойдет о профессиональном образовании персонала, которое осуществляется посредством его обучения. </a:t>
            </a:r>
          </a:p>
          <a:p>
            <a:pPr indent="457200" algn="just">
              <a:lnSpc>
                <a:spcPct val="125000"/>
              </a:lnSpc>
            </a:pPr>
            <a:r>
              <a:rPr lang="ru-RU" b="1" dirty="0" smtClean="0">
                <a:latin typeface="Times New Roman" pitchFamily="18" charset="0"/>
                <a:cs typeface="Times New Roman" pitchFamily="18" charset="0"/>
              </a:rPr>
              <a:t>Обучение персонала </a:t>
            </a:r>
            <a:r>
              <a:rPr lang="ru-RU" dirty="0" smtClean="0">
                <a:latin typeface="Times New Roman" pitchFamily="18" charset="0"/>
                <a:cs typeface="Times New Roman" pitchFamily="18" charset="0"/>
              </a:rPr>
              <a:t>- основной путь получения профессионального образования. Это целенаправленно организованный, планомерно и систематически осуществляемый процесс овладения знаниями, умениями, навыками и способами общения под производством опытных преподавателей, наставников, специалистов, руководителей.</a:t>
            </a:r>
            <a:endParaRPr lang="ru-RU"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Основные элементы кадровой политики </a:t>
            </a:r>
            <a:endParaRPr lang="ru-RU" dirty="0"/>
          </a:p>
        </p:txBody>
      </p:sp>
      <p:sp>
        <p:nvSpPr>
          <p:cNvPr id="3" name="Прямоугольник 2"/>
          <p:cNvSpPr/>
          <p:nvPr/>
        </p:nvSpPr>
        <p:spPr>
          <a:xfrm>
            <a:off x="357158" y="500042"/>
            <a:ext cx="8429684" cy="6164252"/>
          </a:xfrm>
          <a:prstGeom prst="rect">
            <a:avLst/>
          </a:prstGeom>
        </p:spPr>
        <p:txBody>
          <a:bodyPr wrap="square">
            <a:spAutoFit/>
          </a:bodyPr>
          <a:lstStyle/>
          <a:p>
            <a:pPr indent="457200" algn="just">
              <a:lnSpc>
                <a:spcPct val="110000"/>
              </a:lnSpc>
            </a:pPr>
            <a:r>
              <a:rPr lang="ru-RU" b="1" dirty="0" smtClean="0">
                <a:latin typeface="Times New Roman" pitchFamily="18" charset="0"/>
                <a:cs typeface="Times New Roman" pitchFamily="18" charset="0"/>
              </a:rPr>
              <a:t>2 элемент. Авторитарный стиль</a:t>
            </a:r>
            <a:r>
              <a:rPr lang="ru-RU" dirty="0" smtClean="0">
                <a:latin typeface="Times New Roman" pitchFamily="18" charset="0"/>
                <a:cs typeface="Times New Roman" pitchFamily="18" charset="0"/>
              </a:rPr>
              <a:t> характеризуется тем, что руководитель в принятии решений всегда ориентируется на собственные цели, критерии и интересы, практически не советуется с трудовым коллективом, ограничивается узким кругом единомышленников. В проведении решений занимает жесткие позиции, активно используя методы административного и психологического воздействия на людей. Оппозицию не принимает, может уволить неугодных сотрудников. Руководитель такого типа может привести свою фирму к большому успеху, но и также к полному краху. </a:t>
            </a:r>
          </a:p>
          <a:p>
            <a:pPr indent="457200" algn="just">
              <a:lnSpc>
                <a:spcPct val="110000"/>
              </a:lnSpc>
            </a:pPr>
            <a:r>
              <a:rPr lang="ru-RU" b="1" dirty="0" smtClean="0">
                <a:latin typeface="Times New Roman" pitchFamily="18" charset="0"/>
                <a:cs typeface="Times New Roman" pitchFamily="18" charset="0"/>
              </a:rPr>
              <a:t>Демократический стиль</a:t>
            </a:r>
            <a:r>
              <a:rPr lang="ru-RU" dirty="0" smtClean="0">
                <a:latin typeface="Times New Roman" pitchFamily="18" charset="0"/>
                <a:cs typeface="Times New Roman" pitchFamily="18" charset="0"/>
              </a:rPr>
              <a:t> основан на сочетании принципа единоначалия и общественного самоуправления. Руководитель такого типа обычно избирается на собрании трудового коллектива или собственников и должен выражать интересы большинства. </a:t>
            </a:r>
          </a:p>
          <a:p>
            <a:pPr indent="457200" algn="just">
              <a:lnSpc>
                <a:spcPct val="110000"/>
              </a:lnSpc>
            </a:pPr>
            <a:r>
              <a:rPr lang="ru-RU" b="1" dirty="0" smtClean="0">
                <a:latin typeface="Times New Roman" pitchFamily="18" charset="0"/>
                <a:cs typeface="Times New Roman" pitchFamily="18" charset="0"/>
              </a:rPr>
              <a:t>Либеральный стиль </a:t>
            </a:r>
            <a:r>
              <a:rPr lang="ru-RU" dirty="0" smtClean="0">
                <a:latin typeface="Times New Roman" pitchFamily="18" charset="0"/>
                <a:cs typeface="Times New Roman" pitchFamily="18" charset="0"/>
              </a:rPr>
              <a:t>заключаемся в том, что руководитель в принятии решений ориентируется на цели и интересы отдельных групп трудового коллектива. Постоянно пытается маневрировать, чтобы соблюсти паритет интересов, часто занимает различные интересы сторон, «сталкивает» их между собой, пытается быть "добрым шефом"' но иногда становится марионеткой в руках «серого кардинала» который фактически управляют предприятием. Стиль руководства, происходящий от охлократии </a:t>
            </a:r>
          </a:p>
          <a:p>
            <a:pPr indent="457200" algn="just">
              <a:lnSpc>
                <a:spcPct val="110000"/>
              </a:lnSpc>
            </a:pPr>
            <a:r>
              <a:rPr lang="ru-RU" b="1" dirty="0" smtClean="0">
                <a:latin typeface="Times New Roman" pitchFamily="18" charset="0"/>
                <a:cs typeface="Times New Roman" pitchFamily="18" charset="0"/>
              </a:rPr>
              <a:t>Смешанный стиль</a:t>
            </a:r>
            <a:r>
              <a:rPr lang="ru-RU" dirty="0" smtClean="0">
                <a:latin typeface="Times New Roman" pitchFamily="18" charset="0"/>
                <a:cs typeface="Times New Roman" pitchFamily="18" charset="0"/>
              </a:rPr>
              <a:t> предусматривает сочетание перечисленных выше типов.</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11</a:t>
            </a:fld>
            <a:endParaRPr lang="ru-RU"/>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110</a:t>
            </a:fld>
            <a:endParaRPr lang="ru-RU"/>
          </a:p>
        </p:txBody>
      </p:sp>
      <p:sp>
        <p:nvSpPr>
          <p:cNvPr id="3" name="Прямоугольник 2"/>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Система многоуровневого образования, виды обучения персонала </a:t>
            </a:r>
            <a:endParaRPr lang="ru-RU" dirty="0"/>
          </a:p>
        </p:txBody>
      </p:sp>
      <p:sp>
        <p:nvSpPr>
          <p:cNvPr id="5" name="Прямоугольник 4"/>
          <p:cNvSpPr/>
          <p:nvPr/>
        </p:nvSpPr>
        <p:spPr>
          <a:xfrm>
            <a:off x="214282" y="571480"/>
            <a:ext cx="8501122" cy="5286062"/>
          </a:xfrm>
          <a:prstGeom prst="rect">
            <a:avLst/>
          </a:prstGeom>
        </p:spPr>
        <p:txBody>
          <a:bodyPr wrap="square">
            <a:spAutoFit/>
          </a:bodyPr>
          <a:lstStyle/>
          <a:p>
            <a:pPr indent="457200" algn="just">
              <a:lnSpc>
                <a:spcPct val="125000"/>
              </a:lnSpc>
            </a:pPr>
            <a:r>
              <a:rPr lang="ru-RU" b="1" u="sng" dirty="0" smtClean="0">
                <a:latin typeface="Times New Roman" pitchFamily="18" charset="0"/>
                <a:cs typeface="Times New Roman" pitchFamily="18" charset="0"/>
              </a:rPr>
              <a:t>Обучение персонала </a:t>
            </a:r>
            <a:r>
              <a:rPr lang="ru-RU" dirty="0" smtClean="0">
                <a:latin typeface="Times New Roman" pitchFamily="18" charset="0"/>
                <a:cs typeface="Times New Roman" pitchFamily="18" charset="0"/>
              </a:rPr>
              <a:t>обеспечивает соответствие профессиональных знаний и умений работника современному уровню производства и управления. Обучение рабочих и служащих включает четыре основных блока. </a:t>
            </a:r>
          </a:p>
          <a:p>
            <a:pPr marL="342900" indent="457200" algn="just">
              <a:lnSpc>
                <a:spcPct val="125000"/>
              </a:lnSpc>
              <a:buAutoNum type="arabicPeriod"/>
            </a:pPr>
            <a:r>
              <a:rPr lang="ru-RU" b="1" dirty="0" smtClean="0">
                <a:latin typeface="Times New Roman" pitchFamily="18" charset="0"/>
                <a:cs typeface="Times New Roman" pitchFamily="18" charset="0"/>
              </a:rPr>
              <a:t>Профессиональная подготовка. </a:t>
            </a:r>
            <a:r>
              <a:rPr lang="ru-RU" dirty="0" smtClean="0">
                <a:latin typeface="Times New Roman" pitchFamily="18" charset="0"/>
                <a:cs typeface="Times New Roman" pitchFamily="18" charset="0"/>
              </a:rPr>
              <a:t>Существует начальная, средняя и высшая профессиональная подготовка рабочих и специалистов с получением документа об образовании (диплом, свидетельство). Срок обучения от 1 до 6 лет. </a:t>
            </a:r>
          </a:p>
          <a:p>
            <a:pPr marL="342900" indent="457200" algn="just">
              <a:lnSpc>
                <a:spcPct val="125000"/>
              </a:lnSpc>
              <a:buAutoNum type="arabicPeriod"/>
            </a:pPr>
            <a:r>
              <a:rPr lang="ru-RU" b="1" dirty="0" smtClean="0">
                <a:latin typeface="Times New Roman" pitchFamily="18" charset="0"/>
                <a:cs typeface="Times New Roman" pitchFamily="18" charset="0"/>
              </a:rPr>
              <a:t>Повышение квалификации. </a:t>
            </a:r>
            <a:r>
              <a:rPr lang="ru-RU" dirty="0" smtClean="0">
                <a:latin typeface="Times New Roman" pitchFamily="18" charset="0"/>
                <a:cs typeface="Times New Roman" pitchFamily="18" charset="0"/>
              </a:rPr>
              <a:t>Выполняется на профессиональных курсах, в школах менеджеров, на факультетах повышения квалификации и в институтах бизнеса. Срок обучения от 1 дня до 1 года. </a:t>
            </a:r>
          </a:p>
          <a:p>
            <a:pPr marL="342900" indent="457200" algn="just">
              <a:lnSpc>
                <a:spcPct val="125000"/>
              </a:lnSpc>
              <a:buAutoNum type="arabicPeriod"/>
            </a:pPr>
            <a:r>
              <a:rPr lang="ru-RU" b="1" dirty="0" smtClean="0">
                <a:latin typeface="Times New Roman" pitchFamily="18" charset="0"/>
                <a:cs typeface="Times New Roman" pitchFamily="18" charset="0"/>
              </a:rPr>
              <a:t>Переподготовка кадров. </a:t>
            </a:r>
            <a:r>
              <a:rPr lang="ru-RU" dirty="0" smtClean="0">
                <a:latin typeface="Times New Roman" pitchFamily="18" charset="0"/>
                <a:cs typeface="Times New Roman" pitchFamily="18" charset="0"/>
              </a:rPr>
              <a:t>Выполняется в учебных заведениях, когда рабочие овладевают второй профессией, а служащие второй специальностью. Срок обучения от 2 мес. до 2 лет. </a:t>
            </a:r>
          </a:p>
          <a:p>
            <a:pPr marL="342900" indent="457200" algn="just">
              <a:lnSpc>
                <a:spcPct val="125000"/>
              </a:lnSpc>
              <a:buAutoNum type="arabicPeriod"/>
            </a:pPr>
            <a:r>
              <a:rPr lang="ru-RU" b="1" dirty="0" smtClean="0">
                <a:latin typeface="Times New Roman" pitchFamily="18" charset="0"/>
                <a:cs typeface="Times New Roman" pitchFamily="18" charset="0"/>
              </a:rPr>
              <a:t>Послевузовское дополнительное образование.</a:t>
            </a:r>
            <a:r>
              <a:rPr lang="ru-RU" dirty="0" smtClean="0">
                <a:latin typeface="Times New Roman" pitchFamily="18" charset="0"/>
                <a:cs typeface="Times New Roman" pitchFamily="18" charset="0"/>
              </a:rPr>
              <a:t> Осуществляется для получения высшей профессиональной или научной квалификации в аспирантуре или докторантуре. Срок обучения 2-4 г.</a:t>
            </a:r>
            <a:endParaRPr lang="ru-RU" dirty="0">
              <a:latin typeface="Times New Roman" pitchFamily="18" charset="0"/>
              <a:cs typeface="Times New Roman"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111</a:t>
            </a:fld>
            <a:endParaRPr lang="ru-RU"/>
          </a:p>
        </p:txBody>
      </p:sp>
      <p:sp>
        <p:nvSpPr>
          <p:cNvPr id="3" name="Прямоугольник 2"/>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Система многоуровневого образования, виды обучения персонала </a:t>
            </a:r>
            <a:endParaRPr lang="ru-RU" dirty="0"/>
          </a:p>
        </p:txBody>
      </p:sp>
      <p:pic>
        <p:nvPicPr>
          <p:cNvPr id="1026" name="Picture 2"/>
          <p:cNvPicPr>
            <a:picLocks noChangeAspect="1" noChangeArrowheads="1"/>
          </p:cNvPicPr>
          <p:nvPr/>
        </p:nvPicPr>
        <p:blipFill>
          <a:blip r:embed="rId2"/>
          <a:srcRect l="29649" t="9765" r="34663" b="6250"/>
          <a:stretch>
            <a:fillRect/>
          </a:stretch>
        </p:blipFill>
        <p:spPr bwMode="auto">
          <a:xfrm>
            <a:off x="944444" y="357166"/>
            <a:ext cx="4913440" cy="6500834"/>
          </a:xfrm>
          <a:prstGeom prst="rect">
            <a:avLst/>
          </a:prstGeom>
          <a:noFill/>
          <a:ln w="9525">
            <a:noFill/>
            <a:miter lim="800000"/>
            <a:headEnd/>
            <a:tailEnd/>
          </a:ln>
          <a:effectLst/>
        </p:spPr>
      </p:pic>
      <p:sp>
        <p:nvSpPr>
          <p:cNvPr id="8" name="Прямоугольник 7"/>
          <p:cNvSpPr/>
          <p:nvPr/>
        </p:nvSpPr>
        <p:spPr>
          <a:xfrm>
            <a:off x="6429388" y="2428868"/>
            <a:ext cx="2500298" cy="9233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ru-RU" b="1" i="1" dirty="0" smtClean="0">
                <a:latin typeface="Times New Roman" pitchFamily="18" charset="0"/>
                <a:cs typeface="Times New Roman" pitchFamily="18" charset="0"/>
              </a:rPr>
              <a:t>Классификация общеобразовательных учреждений</a:t>
            </a:r>
            <a:endParaRPr lang="ru-RU" b="1" i="1" dirty="0">
              <a:latin typeface="Times New Roman" pitchFamily="18" charset="0"/>
              <a:cs typeface="Times New Roman" pitchFamily="18" charset="0"/>
            </a:endParaRPr>
          </a:p>
        </p:txBody>
      </p:sp>
      <p:sp>
        <p:nvSpPr>
          <p:cNvPr id="9" name="Стрелка вправо 8"/>
          <p:cNvSpPr/>
          <p:nvPr/>
        </p:nvSpPr>
        <p:spPr>
          <a:xfrm flipH="1">
            <a:off x="6072198" y="2714620"/>
            <a:ext cx="357190" cy="357190"/>
          </a:xfrm>
          <a:prstGeom prst="rightArrow">
            <a:avLst/>
          </a:prstGeom>
          <a:solidFill>
            <a:srgbClr val="00B050"/>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112</a:t>
            </a:fld>
            <a:endParaRPr lang="ru-RU"/>
          </a:p>
        </p:txBody>
      </p:sp>
      <p:sp>
        <p:nvSpPr>
          <p:cNvPr id="3" name="Прямоугольник 2"/>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Система многоуровневого образования, виды обучения персонала </a:t>
            </a:r>
            <a:endParaRPr lang="ru-RU" dirty="0"/>
          </a:p>
        </p:txBody>
      </p:sp>
      <p:sp>
        <p:nvSpPr>
          <p:cNvPr id="4" name="Прямоугольник 3"/>
          <p:cNvSpPr/>
          <p:nvPr/>
        </p:nvSpPr>
        <p:spPr>
          <a:xfrm>
            <a:off x="0" y="357166"/>
            <a:ext cx="9144000" cy="338554"/>
          </a:xfrm>
          <a:prstGeom prst="rect">
            <a:avLst/>
          </a:prstGeom>
        </p:spPr>
        <p:txBody>
          <a:bodyPr wrap="square">
            <a:spAutoFit/>
          </a:bodyPr>
          <a:lstStyle/>
          <a:p>
            <a:pPr algn="ctr"/>
            <a:r>
              <a:rPr lang="ru-RU" sz="1600" b="1" i="1" u="sng" dirty="0" smtClean="0">
                <a:latin typeface="Times New Roman" pitchFamily="18" charset="0"/>
                <a:cs typeface="Times New Roman" pitchFamily="18" charset="0"/>
              </a:rPr>
              <a:t>Проблемы развития высшего и среднего профессионального образования  в России</a:t>
            </a:r>
            <a:endParaRPr lang="ru-RU" sz="1600" b="1" i="1" u="sng" dirty="0">
              <a:latin typeface="Times New Roman" pitchFamily="18" charset="0"/>
              <a:cs typeface="Times New Roman" pitchFamily="18" charset="0"/>
            </a:endParaRPr>
          </a:p>
        </p:txBody>
      </p:sp>
      <p:sp>
        <p:nvSpPr>
          <p:cNvPr id="5" name="Прямоугольник 4"/>
          <p:cNvSpPr/>
          <p:nvPr/>
        </p:nvSpPr>
        <p:spPr>
          <a:xfrm>
            <a:off x="0" y="671691"/>
            <a:ext cx="8858280" cy="6186309"/>
          </a:xfrm>
          <a:prstGeom prst="rect">
            <a:avLst/>
          </a:prstGeom>
        </p:spPr>
        <p:txBody>
          <a:bodyPr wrap="square">
            <a:spAutoFit/>
          </a:bodyPr>
          <a:lstStyle/>
          <a:p>
            <a:pPr indent="457200" algn="just"/>
            <a:r>
              <a:rPr lang="ru-RU" dirty="0" smtClean="0">
                <a:latin typeface="Times New Roman" pitchFamily="18" charset="0"/>
                <a:cs typeface="Times New Roman" pitchFamily="18" charset="0"/>
              </a:rPr>
              <a:t>Хозяйственная практика постоянно ставит перед руководителями и специалистами предприятий сложные задачи, связанные с переходом на рыночные отношения, изменением законодательства, демократизацией общества, развитием техники и технологии, совершенствованием системы управления производством. В период реформы экономики существующий аппарат управления и накопленный опыт решения хозяйственных ситуаций не всегда способны вырабатывать оптимальные решения по развитию предприятия в новых условиях хозяйствования. Поэтому на современном этапе задача целенаправленного и непрерывного обучения персонала является первостепенной. </a:t>
            </a:r>
          </a:p>
          <a:p>
            <a:pPr indent="457200" algn="just"/>
            <a:r>
              <a:rPr lang="ru-RU" dirty="0" smtClean="0">
                <a:latin typeface="Times New Roman" pitchFamily="18" charset="0"/>
                <a:cs typeface="Times New Roman" pitchFamily="18" charset="0"/>
              </a:rPr>
              <a:t>Реализация этого важнейшего направления работы с персоналом осложняется целым рядом обстоятельств: </a:t>
            </a:r>
          </a:p>
          <a:p>
            <a:pPr indent="457200" algn="just"/>
            <a:r>
              <a:rPr lang="ru-RU" dirty="0" smtClean="0">
                <a:latin typeface="Times New Roman" pitchFamily="18" charset="0"/>
                <a:cs typeface="Times New Roman" pitchFamily="18" charset="0"/>
              </a:rPr>
              <a:t>- недостаточное финансирование образования за счет федерального и местного бюджетов. </a:t>
            </a:r>
          </a:p>
          <a:p>
            <a:pPr indent="457200" algn="just">
              <a:buFontTx/>
              <a:buChar char="-"/>
            </a:pPr>
            <a:r>
              <a:rPr lang="ru-RU" dirty="0" smtClean="0">
                <a:latin typeface="Times New Roman" pitchFamily="18" charset="0"/>
                <a:cs typeface="Times New Roman" pitchFamily="18" charset="0"/>
              </a:rPr>
              <a:t>тяжелое финансовое состояние и неплатежеспособность крупных промышленных и оборонных предприятий, выступавших главными заказчиками переподготовки и повышения квалификации персонала до перестройки экономики;</a:t>
            </a:r>
          </a:p>
          <a:p>
            <a:pPr indent="457200" algn="just">
              <a:buFontTx/>
              <a:buChar char="-"/>
            </a:pPr>
            <a:r>
              <a:rPr lang="ru-RU" dirty="0" smtClean="0">
                <a:latin typeface="Times New Roman" pitchFamily="18" charset="0"/>
                <a:cs typeface="Times New Roman" pitchFamily="18" charset="0"/>
              </a:rPr>
              <a:t> ограниченные возможности существующей системы обучения и ее специализация по отраслям народного хозяйства, особенно для отдаленных от культурных центров городов и поселков;</a:t>
            </a:r>
          </a:p>
          <a:p>
            <a:pPr indent="457200" algn="just">
              <a:buFontTx/>
              <a:buChar char="-"/>
            </a:pPr>
            <a:r>
              <a:rPr lang="ru-RU" dirty="0" smtClean="0">
                <a:latin typeface="Times New Roman" pitchFamily="18" charset="0"/>
                <a:cs typeface="Times New Roman" pitchFamily="18" charset="0"/>
              </a:rPr>
              <a:t>концентрация высококвалифицированных кадров преподавателей в крупных городах и дефицит их в области новых направлений науки, техники, технологии, экономики и бизнеса в периферийных городах и областях России;</a:t>
            </a:r>
            <a:endParaRPr lang="ru-RU" dirty="0">
              <a:latin typeface="Times New Roman" pitchFamily="18" charset="0"/>
              <a:cs typeface="Times New Roman" pitchFamily="18"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113</a:t>
            </a:fld>
            <a:endParaRPr lang="ru-RU"/>
          </a:p>
        </p:txBody>
      </p:sp>
      <p:sp>
        <p:nvSpPr>
          <p:cNvPr id="3" name="Прямоугольник 2"/>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Система многоуровневого образования, виды обучения персонала </a:t>
            </a:r>
            <a:endParaRPr lang="ru-RU" dirty="0"/>
          </a:p>
        </p:txBody>
      </p:sp>
      <p:sp>
        <p:nvSpPr>
          <p:cNvPr id="4" name="Прямоугольник 3"/>
          <p:cNvSpPr/>
          <p:nvPr/>
        </p:nvSpPr>
        <p:spPr>
          <a:xfrm>
            <a:off x="0" y="428604"/>
            <a:ext cx="8858280" cy="6463308"/>
          </a:xfrm>
          <a:prstGeom prst="rect">
            <a:avLst/>
          </a:prstGeom>
        </p:spPr>
        <p:txBody>
          <a:bodyPr wrap="square">
            <a:spAutoFit/>
          </a:bodyPr>
          <a:lstStyle/>
          <a:p>
            <a:pPr indent="457200" algn="just"/>
            <a:r>
              <a:rPr lang="ru-RU" dirty="0" smtClean="0">
                <a:latin typeface="Times New Roman" pitchFamily="18" charset="0"/>
                <a:cs typeface="Times New Roman" pitchFamily="18" charset="0"/>
              </a:rPr>
              <a:t> - нестабильность политической жизни, отсутствие четких законов, их неопределенность и многообразное толкование, сложное налоговое и таможенное законодательство; </a:t>
            </a:r>
          </a:p>
          <a:p>
            <a:pPr indent="457200" algn="just"/>
            <a:r>
              <a:rPr lang="ru-RU" dirty="0" smtClean="0">
                <a:latin typeface="Times New Roman" pitchFamily="18" charset="0"/>
                <a:cs typeface="Times New Roman" pitchFamily="18" charset="0"/>
              </a:rPr>
              <a:t>- бурное развитие негосударственных образовательных учреждений, не всегда располагающих современной материальной базой и методическими разработками, предоставляющих образовательные услуги невысокого качества, а иногда дискредитирующих образование; </a:t>
            </a:r>
          </a:p>
          <a:p>
            <a:pPr indent="457200" algn="just">
              <a:buFontTx/>
              <a:buChar char="-"/>
            </a:pPr>
            <a:r>
              <a:rPr lang="ru-RU" dirty="0" smtClean="0">
                <a:latin typeface="Times New Roman" pitchFamily="18" charset="0"/>
                <a:cs typeface="Times New Roman" pitchFamily="18" charset="0"/>
              </a:rPr>
              <a:t>перегрузка высшего руководства предприятий и организаций текущими вопросами, отсутствие свободного времени для повышения квалификации; нежелание своевременно готовить резерв руководящего персонала; </a:t>
            </a:r>
          </a:p>
          <a:p>
            <a:pPr indent="457200" algn="just">
              <a:buFontTx/>
              <a:buChar char="-"/>
            </a:pPr>
            <a:r>
              <a:rPr lang="ru-RU" dirty="0" smtClean="0">
                <a:latin typeface="Times New Roman" pitchFamily="18" charset="0"/>
                <a:cs typeface="Times New Roman" pitchFamily="18" charset="0"/>
              </a:rPr>
              <a:t>недостаточное государственное финансирование в размере от 30 до 60% от планового бюджета; </a:t>
            </a:r>
          </a:p>
          <a:p>
            <a:pPr indent="457200" algn="just">
              <a:buFontTx/>
              <a:buChar char="-"/>
            </a:pPr>
            <a:r>
              <a:rPr lang="ru-RU" dirty="0" smtClean="0">
                <a:latin typeface="Times New Roman" pitchFamily="18" charset="0"/>
                <a:cs typeface="Times New Roman" pitchFamily="18" charset="0"/>
              </a:rPr>
              <a:t> слабую материально-техническая базу учебных заведений; </a:t>
            </a:r>
          </a:p>
          <a:p>
            <a:pPr indent="457200" algn="just">
              <a:buFontTx/>
              <a:buChar char="-"/>
            </a:pPr>
            <a:r>
              <a:rPr lang="ru-RU" dirty="0" smtClean="0">
                <a:latin typeface="Times New Roman" pitchFamily="18" charset="0"/>
                <a:cs typeface="Times New Roman" pitchFamily="18" charset="0"/>
              </a:rPr>
              <a:t> недостаточную квалификацию, низкую оплату и старение преподавательского состава; </a:t>
            </a:r>
          </a:p>
          <a:p>
            <a:pPr indent="457200" algn="just">
              <a:buFontTx/>
              <a:buChar char="-"/>
            </a:pPr>
            <a:r>
              <a:rPr lang="ru-RU" dirty="0" smtClean="0">
                <a:latin typeface="Times New Roman" pitchFamily="18" charset="0"/>
                <a:cs typeface="Times New Roman" pitchFamily="18" charset="0"/>
              </a:rPr>
              <a:t> сокращение потребности народного хозяйства в специалистах I уровня квалификации ("техниках") и рост потребности в специалистах II уровня (бакалаврах и специалистах);</a:t>
            </a:r>
          </a:p>
          <a:p>
            <a:pPr indent="457200" algn="just">
              <a:buFontTx/>
              <a:buChar char="-"/>
            </a:pPr>
            <a:r>
              <a:rPr lang="ru-RU" dirty="0" smtClean="0">
                <a:latin typeface="Times New Roman" pitchFamily="18" charset="0"/>
                <a:cs typeface="Times New Roman" pitchFamily="18" charset="0"/>
              </a:rPr>
              <a:t>противоречия Закона РФ "Об образовании" и ГК РФ, не позволяющие включать в состав одного юридического лица (университета) другие институты и академии; </a:t>
            </a:r>
          </a:p>
          <a:p>
            <a:pPr indent="457200" algn="just">
              <a:buFontTx/>
              <a:buChar char="-"/>
            </a:pPr>
            <a:r>
              <a:rPr lang="ru-RU" dirty="0" smtClean="0">
                <a:latin typeface="Times New Roman" pitchFamily="18" charset="0"/>
                <a:cs typeface="Times New Roman" pitchFamily="18" charset="0"/>
              </a:rPr>
              <a:t> реальное трудоустройство выпускников государственных вузов составляет не более 50%, остальные выпускники трудоустраиваются не по специальности или на профессии рабочих либо служащих (водители, охранники, продавцы, агенты и др.).</a:t>
            </a:r>
            <a:endParaRPr lang="ru-RU" dirty="0">
              <a:latin typeface="Times New Roman" pitchFamily="18" charset="0"/>
              <a:cs typeface="Times New Roman" pitchFamily="18"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114</a:t>
            </a:fld>
            <a:endParaRPr lang="ru-RU"/>
          </a:p>
        </p:txBody>
      </p:sp>
      <p:sp>
        <p:nvSpPr>
          <p:cNvPr id="3" name="Прямоугольник 2"/>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Система многоуровневого образования, виды обучения персонала </a:t>
            </a:r>
            <a:endParaRPr lang="ru-RU" dirty="0"/>
          </a:p>
        </p:txBody>
      </p:sp>
      <p:sp>
        <p:nvSpPr>
          <p:cNvPr id="4" name="Прямоугольник 3"/>
          <p:cNvSpPr/>
          <p:nvPr/>
        </p:nvSpPr>
        <p:spPr>
          <a:xfrm>
            <a:off x="357158" y="571480"/>
            <a:ext cx="8429684" cy="5632311"/>
          </a:xfrm>
          <a:prstGeom prst="rect">
            <a:avLst/>
          </a:prstGeom>
        </p:spPr>
        <p:txBody>
          <a:bodyPr wrap="square">
            <a:spAutoFit/>
          </a:bodyPr>
          <a:lstStyle/>
          <a:p>
            <a:pPr indent="457200" algn="just"/>
            <a:r>
              <a:rPr lang="ru-RU" b="1" dirty="0" smtClean="0">
                <a:latin typeface="Times New Roman" pitchFamily="18" charset="0"/>
                <a:cs typeface="Times New Roman" pitchFamily="18" charset="0"/>
              </a:rPr>
              <a:t>Виды обучения. </a:t>
            </a:r>
            <a:r>
              <a:rPr lang="ru-RU" dirty="0" smtClean="0">
                <a:latin typeface="Times New Roman" pitchFamily="18" charset="0"/>
                <a:cs typeface="Times New Roman" pitchFamily="18" charset="0"/>
              </a:rPr>
              <a:t>Обучение может осуществляться на рабочем месте и вне рабочего места (внутрипроизводственное и внепроизводственное обучение). </a:t>
            </a:r>
          </a:p>
          <a:p>
            <a:pPr indent="457200" algn="just"/>
            <a:r>
              <a:rPr lang="ru-RU" b="1" dirty="0" smtClean="0">
                <a:latin typeface="Times New Roman" pitchFamily="18" charset="0"/>
                <a:cs typeface="Times New Roman" pitchFamily="18" charset="0"/>
              </a:rPr>
              <a:t>Методы обучения персонала на рабочем месте </a:t>
            </a:r>
            <a:r>
              <a:rPr lang="ru-RU" dirty="0" smtClean="0">
                <a:latin typeface="Times New Roman" pitchFamily="18" charset="0"/>
                <a:cs typeface="Times New Roman" pitchFamily="18" charset="0"/>
              </a:rPr>
              <a:t>(эта форма подготовки осуществляется с конкретной постановкой задачи на рабочем месте): </a:t>
            </a:r>
          </a:p>
          <a:p>
            <a:pPr indent="457200" algn="just">
              <a:buFontTx/>
              <a:buChar char="-"/>
            </a:pPr>
            <a:r>
              <a:rPr lang="ru-RU" dirty="0" smtClean="0">
                <a:latin typeface="Times New Roman" pitchFamily="18" charset="0"/>
                <a:cs typeface="Times New Roman" pitchFamily="18" charset="0"/>
              </a:rPr>
              <a:t>производственный инструктаж, </a:t>
            </a:r>
          </a:p>
          <a:p>
            <a:pPr indent="457200" algn="just">
              <a:buFontTx/>
              <a:buChar char="-"/>
            </a:pPr>
            <a:r>
              <a:rPr lang="ru-RU" dirty="0" smtClean="0">
                <a:latin typeface="Times New Roman" pitchFamily="18" charset="0"/>
                <a:cs typeface="Times New Roman" pitchFamily="18" charset="0"/>
              </a:rPr>
              <a:t>смена рабочего места (ротация),</a:t>
            </a:r>
          </a:p>
          <a:p>
            <a:pPr indent="457200" algn="just">
              <a:buFontTx/>
              <a:buChar char="-"/>
            </a:pPr>
            <a:r>
              <a:rPr lang="ru-RU" dirty="0" smtClean="0">
                <a:latin typeface="Times New Roman" pitchFamily="18" charset="0"/>
                <a:cs typeface="Times New Roman" pitchFamily="18" charset="0"/>
              </a:rPr>
              <a:t> использование работников в качестве стажеров; </a:t>
            </a:r>
          </a:p>
          <a:p>
            <a:pPr indent="457200" algn="just"/>
            <a:r>
              <a:rPr lang="ru-RU" dirty="0" smtClean="0">
                <a:latin typeface="Times New Roman" pitchFamily="18" charset="0"/>
                <a:cs typeface="Times New Roman" pitchFamily="18" charset="0"/>
              </a:rPr>
              <a:t>Методы профессионального обучения </a:t>
            </a:r>
            <a:r>
              <a:rPr lang="ru-RU" b="1" dirty="0" smtClean="0">
                <a:latin typeface="Times New Roman" pitchFamily="18" charset="0"/>
                <a:cs typeface="Times New Roman" pitchFamily="18" charset="0"/>
              </a:rPr>
              <a:t>вне рабочего места </a:t>
            </a:r>
            <a:r>
              <a:rPr lang="ru-RU" dirty="0" smtClean="0">
                <a:latin typeface="Times New Roman" pitchFamily="18" charset="0"/>
                <a:cs typeface="Times New Roman" pitchFamily="18" charset="0"/>
              </a:rPr>
              <a:t>предназначены, прежде всего, для получения теоретических знаний и для обучения умению вести себя в соответствии с требованиями производственной обстановки. </a:t>
            </a:r>
          </a:p>
          <a:p>
            <a:pPr indent="457200" algn="just"/>
            <a:r>
              <a:rPr lang="ru-RU" b="1" dirty="0" smtClean="0">
                <a:latin typeface="Times New Roman" pitchFamily="18" charset="0"/>
                <a:cs typeface="Times New Roman" pitchFamily="18" charset="0"/>
              </a:rPr>
              <a:t>Методами обучения вне рабочего места </a:t>
            </a:r>
            <a:r>
              <a:rPr lang="ru-RU" dirty="0" smtClean="0">
                <a:latin typeface="Times New Roman" pitchFamily="18" charset="0"/>
                <a:cs typeface="Times New Roman" pitchFamily="18" charset="0"/>
              </a:rPr>
              <a:t>являются: </a:t>
            </a:r>
          </a:p>
          <a:p>
            <a:pPr indent="457200" algn="just"/>
            <a:r>
              <a:rPr lang="ru-RU" dirty="0" smtClean="0">
                <a:latin typeface="Times New Roman" pitchFamily="18" charset="0"/>
                <a:cs typeface="Times New Roman" pitchFamily="18" charset="0"/>
              </a:rPr>
              <a:t>- повышение квалификации; </a:t>
            </a:r>
          </a:p>
          <a:p>
            <a:pPr indent="457200" algn="just">
              <a:buFontTx/>
              <a:buChar char="-"/>
            </a:pPr>
            <a:r>
              <a:rPr lang="ru-RU" dirty="0" err="1" smtClean="0">
                <a:latin typeface="Times New Roman" pitchFamily="18" charset="0"/>
                <a:cs typeface="Times New Roman" pitchFamily="18" charset="0"/>
              </a:rPr>
              <a:t>переподговка</a:t>
            </a:r>
            <a:r>
              <a:rPr lang="ru-RU" dirty="0" smtClean="0">
                <a:latin typeface="Times New Roman" pitchFamily="18" charset="0"/>
                <a:cs typeface="Times New Roman" pitchFamily="18" charset="0"/>
              </a:rPr>
              <a:t> кадров; </a:t>
            </a:r>
          </a:p>
          <a:p>
            <a:pPr indent="457200" algn="just">
              <a:buFontTx/>
              <a:buChar char="-"/>
            </a:pPr>
            <a:r>
              <a:rPr lang="ru-RU" dirty="0" smtClean="0">
                <a:latin typeface="Times New Roman" pitchFamily="18" charset="0"/>
                <a:cs typeface="Times New Roman" pitchFamily="18" charset="0"/>
              </a:rPr>
              <a:t> конференция, семинары;</a:t>
            </a:r>
          </a:p>
          <a:p>
            <a:pPr indent="457200" algn="just">
              <a:buFontTx/>
              <a:buChar char="-"/>
            </a:pPr>
            <a:r>
              <a:rPr lang="ru-RU" dirty="0" smtClean="0">
                <a:latin typeface="Times New Roman" pitchFamily="18" charset="0"/>
                <a:cs typeface="Times New Roman" pitchFamily="18" charset="0"/>
              </a:rPr>
              <a:t> метод обучения руководящих кадров; </a:t>
            </a:r>
          </a:p>
          <a:p>
            <a:pPr indent="457200" algn="just">
              <a:buFontTx/>
              <a:buChar char="-"/>
            </a:pPr>
            <a:r>
              <a:rPr lang="ru-RU" dirty="0" smtClean="0">
                <a:latin typeface="Times New Roman" pitchFamily="18" charset="0"/>
                <a:cs typeface="Times New Roman" pitchFamily="18" charset="0"/>
              </a:rPr>
              <a:t> деловые игры. </a:t>
            </a:r>
          </a:p>
          <a:p>
            <a:pPr indent="457200" algn="just"/>
            <a:r>
              <a:rPr lang="ru-RU" dirty="0" smtClean="0">
                <a:latin typeface="Times New Roman" pitchFamily="18" charset="0"/>
                <a:cs typeface="Times New Roman" pitchFamily="18" charset="0"/>
              </a:rPr>
              <a:t>Обучение квалифицированных кадров является эффективным в том случае, если связанные с ним издержки будут в перспективе, ниже издержек организации на повышение производительности труда за счет других факторов или издержек, связанных с ошибками в найме рабочей силы.</a:t>
            </a:r>
            <a:endParaRPr lang="ru-RU" dirty="0">
              <a:latin typeface="Times New Roman" pitchFamily="18" charset="0"/>
              <a:cs typeface="Times New Roman"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115</a:t>
            </a:fld>
            <a:endParaRPr lang="ru-RU"/>
          </a:p>
        </p:txBody>
      </p:sp>
      <p:sp>
        <p:nvSpPr>
          <p:cNvPr id="3" name="Прямоугольник 2"/>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Профессиональная подготовка персонала </a:t>
            </a:r>
            <a:endParaRPr lang="ru-RU" dirty="0"/>
          </a:p>
        </p:txBody>
      </p:sp>
      <p:sp>
        <p:nvSpPr>
          <p:cNvPr id="4" name="Прямоугольник 3"/>
          <p:cNvSpPr/>
          <p:nvPr/>
        </p:nvSpPr>
        <p:spPr>
          <a:xfrm>
            <a:off x="285720" y="565636"/>
            <a:ext cx="8501122" cy="6292364"/>
          </a:xfrm>
          <a:prstGeom prst="rect">
            <a:avLst/>
          </a:prstGeom>
        </p:spPr>
        <p:txBody>
          <a:bodyPr wrap="square">
            <a:spAutoFit/>
          </a:bodyPr>
          <a:lstStyle/>
          <a:p>
            <a:pPr indent="457200" algn="just">
              <a:lnSpc>
                <a:spcPct val="125000"/>
              </a:lnSpc>
            </a:pPr>
            <a:r>
              <a:rPr lang="ru-RU" dirty="0" smtClean="0">
                <a:latin typeface="Times New Roman" pitchFamily="18" charset="0"/>
                <a:cs typeface="Times New Roman" pitchFamily="18" charset="0"/>
              </a:rPr>
              <a:t>Профессиональная подготовка осуществляется в целях получения рабочей профессии или специальности и предусматривает разные уровни подготовки. </a:t>
            </a:r>
          </a:p>
          <a:p>
            <a:pPr indent="457200" algn="just">
              <a:lnSpc>
                <a:spcPct val="125000"/>
              </a:lnSpc>
            </a:pPr>
            <a:r>
              <a:rPr lang="ru-RU" dirty="0" smtClean="0">
                <a:latin typeface="Times New Roman" pitchFamily="18" charset="0"/>
                <a:cs typeface="Times New Roman" pitchFamily="18" charset="0"/>
              </a:rPr>
              <a:t>Начальная профессиональная подготовка ведется по рабочим профессиям в профессионально-технических училищах (ПТУ) и технических лицеях. Модный ныне процесс переименования училищ в лицеи нельзя признать удачным, т.к. в дореволюционной России лицеем называлось среднее и высшее учебное заведение для дворян, но ни в коей мере не для подготовки электриков, операторов, экономистов, бухгалтеров, фрезеровщиков и т.п. Продолжительность обучения в ПТУ составляет 2-3 г. и предусматривает, наряду с профессиональным, получение полного общего образования в объеме 10-11 классов. </a:t>
            </a:r>
          </a:p>
          <a:p>
            <a:pPr indent="457200" algn="just">
              <a:lnSpc>
                <a:spcPct val="125000"/>
              </a:lnSpc>
            </a:pPr>
            <a:r>
              <a:rPr lang="ru-RU" dirty="0" smtClean="0">
                <a:latin typeface="Times New Roman" pitchFamily="18" charset="0"/>
                <a:cs typeface="Times New Roman" pitchFamily="18" charset="0"/>
              </a:rPr>
              <a:t>Средняя профессиональная подготовка ориентирована на обучение специалистов средней квалификации (техников, экономистов, строителей и др.). Продолжительность подготовки составляет от двух до пяти лет в зависимости от базового общего образования (9 или 11 классов). Народное хозяйство испытывает значительную потребность в специалистах со средним специальным образованием, например, бухгалтерах, экономистах, программистах, правоведах, работниках культуры. Кроме того, затраты на подготовку техника примерно в 1,5-2 раза ниже, чем на подготовку бакалавра или специалиста.</a:t>
            </a:r>
            <a:endParaRPr lang="ru-RU" dirty="0">
              <a:latin typeface="Times New Roman" pitchFamily="18" charset="0"/>
              <a:cs typeface="Times New Roman" pitchFamily="18"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116</a:t>
            </a:fld>
            <a:endParaRPr lang="ru-RU"/>
          </a:p>
        </p:txBody>
      </p:sp>
      <p:sp>
        <p:nvSpPr>
          <p:cNvPr id="3" name="Прямоугольник 2"/>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Профессиональная подготовка персонала </a:t>
            </a:r>
            <a:endParaRPr lang="ru-RU" dirty="0"/>
          </a:p>
        </p:txBody>
      </p:sp>
      <p:sp>
        <p:nvSpPr>
          <p:cNvPr id="4" name="Прямоугольник 3"/>
          <p:cNvSpPr/>
          <p:nvPr/>
        </p:nvSpPr>
        <p:spPr>
          <a:xfrm>
            <a:off x="285720" y="500042"/>
            <a:ext cx="8429684" cy="5909310"/>
          </a:xfrm>
          <a:prstGeom prst="rect">
            <a:avLst/>
          </a:prstGeom>
        </p:spPr>
        <p:txBody>
          <a:bodyPr wrap="square">
            <a:spAutoFit/>
          </a:bodyPr>
          <a:lstStyle/>
          <a:p>
            <a:pPr indent="457200" algn="just"/>
            <a:r>
              <a:rPr lang="ru-RU" dirty="0" smtClean="0">
                <a:latin typeface="Times New Roman" pitchFamily="18" charset="0"/>
                <a:cs typeface="Times New Roman" pitchFamily="18" charset="0"/>
              </a:rPr>
              <a:t>Высшее профессиональное образование предусматривает второй уровень подготовки бакалавров и специалистов с общей продолжительностью обучения от 4 до 6 лет или после неполного высшего образования - от 2 до 3 лет. </a:t>
            </a:r>
          </a:p>
          <a:p>
            <a:pPr indent="457200" algn="just"/>
            <a:r>
              <a:rPr lang="ru-RU" dirty="0" smtClean="0">
                <a:latin typeface="Times New Roman" pitchFamily="18" charset="0"/>
                <a:cs typeface="Times New Roman" pitchFamily="18" charset="0"/>
              </a:rPr>
              <a:t>В современной России высшее образование получают студенты в университетах, академиях и институтах. </a:t>
            </a:r>
          </a:p>
          <a:p>
            <a:pPr indent="457200" algn="just"/>
            <a:r>
              <a:rPr lang="ru-RU" b="1" dirty="0" smtClean="0">
                <a:latin typeface="Times New Roman" pitchFamily="18" charset="0"/>
                <a:cs typeface="Times New Roman" pitchFamily="18" charset="0"/>
              </a:rPr>
              <a:t>Университет</a:t>
            </a:r>
            <a:r>
              <a:rPr lang="ru-RU" dirty="0" smtClean="0">
                <a:latin typeface="Times New Roman" pitchFamily="18" charset="0"/>
                <a:cs typeface="Times New Roman" pitchFamily="18" charset="0"/>
              </a:rPr>
              <a:t> - высшее учебное заведение, деятельность которого направлена на развитие образования, науки и культуры путем проведения фундаментальных научных исследований и обучения на всех уровнях высшего, послевузовского и дополнительного образования по широкому спектру естественнонаучных, гуманитарных и других направлений науки, техники и культуры. Университет является ведущим центром развития образования, науки и культуры, способствующим распространению научных знаний и осуществляющим культурно-просветительскую деятельность среди населения. </a:t>
            </a:r>
          </a:p>
          <a:p>
            <a:pPr indent="457200" algn="just"/>
            <a:r>
              <a:rPr lang="ru-RU" b="1" dirty="0" smtClean="0">
                <a:latin typeface="Times New Roman" pitchFamily="18" charset="0"/>
                <a:cs typeface="Times New Roman" pitchFamily="18" charset="0"/>
              </a:rPr>
              <a:t>Академия</a:t>
            </a:r>
            <a:r>
              <a:rPr lang="ru-RU" dirty="0" smtClean="0">
                <a:latin typeface="Times New Roman" pitchFamily="18" charset="0"/>
                <a:cs typeface="Times New Roman" pitchFamily="18" charset="0"/>
              </a:rPr>
              <a:t> - высшее учебное заведение, деятельность которого направлена на развитие образования, науки и культуры путем проведения научных исследований и обучения на всех уровнях высшего, послевузовского и дополнительного образования преимущественно в одной из областей науки, техники и культуры. Академия является ведущим научным и методическим центром в сфере своей деятельности, в широких масштабах осуществляющим подготовку специалистов высшей квалификации и переподготовку руководящих специалистов определенной отрасли (области).</a:t>
            </a:r>
            <a:endParaRPr lang="ru-RU" dirty="0">
              <a:latin typeface="Times New Roman" pitchFamily="18" charset="0"/>
              <a:cs typeface="Times New Roman" pitchFamily="18"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117</a:t>
            </a:fld>
            <a:endParaRPr lang="ru-RU"/>
          </a:p>
        </p:txBody>
      </p:sp>
      <p:sp>
        <p:nvSpPr>
          <p:cNvPr id="3" name="Прямоугольник 2"/>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Профессиональная подготовка персонала </a:t>
            </a:r>
            <a:endParaRPr lang="ru-RU" dirty="0"/>
          </a:p>
        </p:txBody>
      </p:sp>
      <p:sp>
        <p:nvSpPr>
          <p:cNvPr id="4" name="Прямоугольник 3"/>
          <p:cNvSpPr/>
          <p:nvPr/>
        </p:nvSpPr>
        <p:spPr>
          <a:xfrm>
            <a:off x="285720" y="357166"/>
            <a:ext cx="8643998" cy="5909310"/>
          </a:xfrm>
          <a:prstGeom prst="rect">
            <a:avLst/>
          </a:prstGeom>
        </p:spPr>
        <p:txBody>
          <a:bodyPr wrap="square">
            <a:spAutoFit/>
          </a:bodyPr>
          <a:lstStyle/>
          <a:p>
            <a:pPr indent="457200" algn="just"/>
            <a:r>
              <a:rPr lang="ru-RU" b="1" dirty="0" smtClean="0">
                <a:latin typeface="Times New Roman" pitchFamily="18" charset="0"/>
                <a:cs typeface="Times New Roman" pitchFamily="18" charset="0"/>
              </a:rPr>
              <a:t>Институт</a:t>
            </a:r>
            <a:r>
              <a:rPr lang="ru-RU" dirty="0" smtClean="0">
                <a:latin typeface="Times New Roman" pitchFamily="18" charset="0"/>
                <a:cs typeface="Times New Roman" pitchFamily="18" charset="0"/>
              </a:rPr>
              <a:t> - самостоятельное высшее учебное заведение или часть (структурное подразделение) университета, академии, реализующее профессиональные образовательные программы по ряду направлений науки, техники и культуры и осуществляющее научные исследования. </a:t>
            </a:r>
          </a:p>
          <a:p>
            <a:pPr indent="457200" algn="just"/>
            <a:r>
              <a:rPr lang="ru-RU" dirty="0" smtClean="0">
                <a:latin typeface="Times New Roman" pitchFamily="18" charset="0"/>
                <a:cs typeface="Times New Roman" pitchFamily="18" charset="0"/>
              </a:rPr>
              <a:t>Учитывая, что в работе с персоналом наиболее активную роль выполняют руководители и специалисты, остановимся более подробно на высшем образовании и подготовке магистров. </a:t>
            </a:r>
          </a:p>
          <a:p>
            <a:pPr indent="457200" algn="just"/>
            <a:r>
              <a:rPr lang="ru-RU" dirty="0" smtClean="0">
                <a:latin typeface="Times New Roman" pitchFamily="18" charset="0"/>
                <a:cs typeface="Times New Roman" pitchFamily="18" charset="0"/>
              </a:rPr>
              <a:t>Высшее профессиональное образование имеет целью подготовку специалистов соответствующего уровня, удовлетворение потребностей личности в углублении и расширении образования на базе среднего (полного) и среднего профессионального образования. В России долгосрочные программы ведутся по направлениям "бакалавр" и "специалист".</a:t>
            </a:r>
          </a:p>
          <a:p>
            <a:pPr indent="457200" algn="just"/>
            <a:r>
              <a:rPr lang="ru-RU" dirty="0" smtClean="0">
                <a:latin typeface="Times New Roman" pitchFamily="18" charset="0"/>
                <a:cs typeface="Times New Roman" pitchFamily="18" charset="0"/>
              </a:rPr>
              <a:t> Бакалавр - это европейский стандарт высшего профессионального образования с продолжительностью очного обучения 4 г. </a:t>
            </a:r>
            <a:r>
              <a:rPr lang="ru-RU" dirty="0" err="1" smtClean="0">
                <a:latin typeface="Times New Roman" pitchFamily="18" charset="0"/>
                <a:cs typeface="Times New Roman" pitchFamily="18" charset="0"/>
              </a:rPr>
              <a:t>Бакалавриат</a:t>
            </a:r>
            <a:r>
              <a:rPr lang="ru-RU" dirty="0" smtClean="0">
                <a:latin typeface="Times New Roman" pitchFamily="18" charset="0"/>
                <a:cs typeface="Times New Roman" pitchFamily="18" charset="0"/>
              </a:rPr>
              <a:t> принят в России, включен в Государственный образовательный стандарт и по нему ведется подготовка во многих вузах. Существует номенклатура направлений подготовки, по которым присваивается квалификация "бакалавр". </a:t>
            </a:r>
          </a:p>
          <a:p>
            <a:pPr indent="457200" algn="just"/>
            <a:r>
              <a:rPr lang="ru-RU" dirty="0" smtClean="0">
                <a:latin typeface="Times New Roman" pitchFamily="18" charset="0"/>
                <a:cs typeface="Times New Roman" pitchFamily="18" charset="0"/>
              </a:rPr>
              <a:t>Специалист - это отечественный стандарт высшего профессионального образования с продолжительностью обучения 5-6 лет. Для специальностей также разработан Государственный образовательный стандарт и существует номенклатура специальностей.</a:t>
            </a:r>
            <a:endParaRPr lang="ru-RU" dirty="0">
              <a:latin typeface="Times New Roman" pitchFamily="18" charset="0"/>
              <a:cs typeface="Times New Roman" pitchFamily="18"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118</a:t>
            </a:fld>
            <a:endParaRPr lang="ru-RU"/>
          </a:p>
        </p:txBody>
      </p:sp>
      <p:sp>
        <p:nvSpPr>
          <p:cNvPr id="3" name="Прямоугольник 2"/>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Профессиональная подготовка персонала </a:t>
            </a:r>
            <a:endParaRPr lang="ru-RU" dirty="0"/>
          </a:p>
        </p:txBody>
      </p:sp>
      <p:pic>
        <p:nvPicPr>
          <p:cNvPr id="2050" name="Picture 2"/>
          <p:cNvPicPr>
            <a:picLocks noChangeAspect="1" noChangeArrowheads="1"/>
          </p:cNvPicPr>
          <p:nvPr/>
        </p:nvPicPr>
        <p:blipFill>
          <a:blip r:embed="rId2"/>
          <a:srcRect l="30198" t="11719" r="22584" b="10156"/>
          <a:stretch>
            <a:fillRect/>
          </a:stretch>
        </p:blipFill>
        <p:spPr bwMode="auto">
          <a:xfrm>
            <a:off x="3000332" y="500042"/>
            <a:ext cx="6143668" cy="5715040"/>
          </a:xfrm>
          <a:prstGeom prst="rect">
            <a:avLst/>
          </a:prstGeom>
          <a:noFill/>
          <a:ln w="9525">
            <a:noFill/>
            <a:miter lim="800000"/>
            <a:headEnd/>
            <a:tailEnd/>
          </a:ln>
          <a:effectLst/>
        </p:spPr>
      </p:pic>
      <p:sp>
        <p:nvSpPr>
          <p:cNvPr id="5" name="Прямоугольник 4"/>
          <p:cNvSpPr/>
          <p:nvPr/>
        </p:nvSpPr>
        <p:spPr>
          <a:xfrm>
            <a:off x="0" y="1357298"/>
            <a:ext cx="2928926" cy="5078313"/>
          </a:xfrm>
          <a:prstGeom prst="rect">
            <a:avLst/>
          </a:prstGeom>
        </p:spPr>
        <p:txBody>
          <a:bodyPr wrap="square">
            <a:spAutoFit/>
          </a:bodyPr>
          <a:lstStyle/>
          <a:p>
            <a:pPr indent="457200" algn="just"/>
            <a:r>
              <a:rPr lang="ru-RU" dirty="0" smtClean="0">
                <a:latin typeface="Times New Roman" pitchFamily="18" charset="0"/>
                <a:cs typeface="Times New Roman" pitchFamily="18" charset="0"/>
              </a:rPr>
              <a:t>Структура программы включает в себя три основных периода: </a:t>
            </a:r>
          </a:p>
          <a:p>
            <a:pPr indent="457200" algn="just">
              <a:buAutoNum type="arabicPeriod"/>
            </a:pPr>
            <a:r>
              <a:rPr lang="ru-RU" b="1" i="1" dirty="0" smtClean="0">
                <a:latin typeface="Times New Roman" pitchFamily="18" charset="0"/>
                <a:cs typeface="Times New Roman" pitchFamily="18" charset="0"/>
              </a:rPr>
              <a:t>подготовительный,</a:t>
            </a:r>
            <a:r>
              <a:rPr lang="ru-RU" dirty="0" smtClean="0">
                <a:latin typeface="Times New Roman" pitchFamily="18" charset="0"/>
                <a:cs typeface="Times New Roman" pitchFamily="18" charset="0"/>
              </a:rPr>
              <a:t> когда формируются учебные планы и ведется прием студентов в институт; </a:t>
            </a:r>
          </a:p>
          <a:p>
            <a:pPr indent="457200" algn="just">
              <a:buAutoNum type="arabicPeriod"/>
            </a:pPr>
            <a:r>
              <a:rPr lang="ru-RU" b="1" i="1" dirty="0" smtClean="0">
                <a:latin typeface="Times New Roman" pitchFamily="18" charset="0"/>
                <a:cs typeface="Times New Roman" pitchFamily="18" charset="0"/>
              </a:rPr>
              <a:t> основной</a:t>
            </a:r>
            <a:r>
              <a:rPr lang="ru-RU" dirty="0" smtClean="0">
                <a:latin typeface="Times New Roman" pitchFamily="18" charset="0"/>
                <a:cs typeface="Times New Roman" pitchFamily="18" charset="0"/>
              </a:rPr>
              <a:t>, в течение, которого организуется учебный процесс по дисциплинам с текущим контролем знаний;</a:t>
            </a:r>
          </a:p>
          <a:p>
            <a:pPr indent="457200" algn="just">
              <a:buAutoNum type="arabicPeriod"/>
            </a:pPr>
            <a:r>
              <a:rPr lang="ru-RU" b="1" i="1" dirty="0" smtClean="0">
                <a:latin typeface="Times New Roman" pitchFamily="18" charset="0"/>
                <a:cs typeface="Times New Roman" pitchFamily="18" charset="0"/>
              </a:rPr>
              <a:t>заключительный</a:t>
            </a:r>
            <a:r>
              <a:rPr lang="ru-RU" dirty="0" smtClean="0">
                <a:latin typeface="Times New Roman" pitchFamily="18" charset="0"/>
                <a:cs typeface="Times New Roman" pitchFamily="18" charset="0"/>
              </a:rPr>
              <a:t>, когда организуется стажировка, выходной контроль знаний и выпускные экзамены.</a:t>
            </a:r>
            <a:endParaRPr lang="ru-RU" dirty="0">
              <a:latin typeface="Times New Roman" pitchFamily="18" charset="0"/>
              <a:cs typeface="Times New Roman" pitchFamily="18" charset="0"/>
            </a:endParaRPr>
          </a:p>
        </p:txBody>
      </p:sp>
      <p:sp>
        <p:nvSpPr>
          <p:cNvPr id="6" name="Прямоугольник 5"/>
          <p:cNvSpPr/>
          <p:nvPr/>
        </p:nvSpPr>
        <p:spPr>
          <a:xfrm>
            <a:off x="3500430" y="6273225"/>
            <a:ext cx="3714776"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ru-RU" sz="1600" b="1" dirty="0" smtClean="0">
                <a:latin typeface="Times New Roman" pitchFamily="18" charset="0"/>
                <a:cs typeface="Times New Roman" pitchFamily="18" charset="0"/>
              </a:rPr>
              <a:t>Структура программы высшего профессионального образования</a:t>
            </a:r>
            <a:endParaRPr lang="ru-RU" sz="1600" b="1" dirty="0">
              <a:latin typeface="Times New Roman" pitchFamily="18" charset="0"/>
              <a:cs typeface="Times New Roman" pitchFamily="18" charset="0"/>
            </a:endParaRPr>
          </a:p>
        </p:txBody>
      </p:sp>
      <p:sp>
        <p:nvSpPr>
          <p:cNvPr id="8" name="Стрелка вниз 7"/>
          <p:cNvSpPr/>
          <p:nvPr/>
        </p:nvSpPr>
        <p:spPr>
          <a:xfrm flipV="1">
            <a:off x="5072066" y="6072206"/>
            <a:ext cx="428628" cy="142876"/>
          </a:xfrm>
          <a:prstGeom prst="downArrow">
            <a:avLst/>
          </a:prstGeom>
          <a:solidFill>
            <a:srgbClr val="00B050"/>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119</a:t>
            </a:fld>
            <a:endParaRPr lang="ru-RU"/>
          </a:p>
        </p:txBody>
      </p:sp>
      <p:sp>
        <p:nvSpPr>
          <p:cNvPr id="4" name="Прямоугольник 3"/>
          <p:cNvSpPr/>
          <p:nvPr/>
        </p:nvSpPr>
        <p:spPr>
          <a:xfrm>
            <a:off x="0" y="1"/>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3.Повышение квалификации и переподготовка кадров</a:t>
            </a:r>
            <a:endParaRPr lang="ru-RU" b="1" dirty="0">
              <a:latin typeface="Times New Roman" pitchFamily="18" charset="0"/>
              <a:cs typeface="Times New Roman" pitchFamily="18" charset="0"/>
            </a:endParaRPr>
          </a:p>
        </p:txBody>
      </p:sp>
      <p:sp>
        <p:nvSpPr>
          <p:cNvPr id="5" name="Прямоугольник 4"/>
          <p:cNvSpPr/>
          <p:nvPr/>
        </p:nvSpPr>
        <p:spPr>
          <a:xfrm>
            <a:off x="500034" y="571480"/>
            <a:ext cx="8143932" cy="4907369"/>
          </a:xfrm>
          <a:prstGeom prst="rect">
            <a:avLst/>
          </a:prstGeom>
        </p:spPr>
        <p:txBody>
          <a:bodyPr wrap="square">
            <a:spAutoFit/>
          </a:bodyPr>
          <a:lstStyle/>
          <a:p>
            <a:pPr indent="457200" algn="just">
              <a:lnSpc>
                <a:spcPct val="125000"/>
              </a:lnSpc>
            </a:pPr>
            <a:r>
              <a:rPr lang="ru-RU" dirty="0" smtClean="0">
                <a:latin typeface="Times New Roman" pitchFamily="18" charset="0"/>
                <a:cs typeface="Times New Roman" pitchFamily="18" charset="0"/>
              </a:rPr>
              <a:t>Повышение квалификации занимает особое место в обучении персонала как основной способ обеспечения соответствия квалификации работников современному уровню развития науки, техники и экономики. Известно, что полученные знания устаревают наполовину каждые пять лет, если человек не занимается самообразованием и не повышает уровень квалификации. Повышение квалификации достаточно популярно на предприятиях в силу ряда причин. </a:t>
            </a:r>
          </a:p>
          <a:p>
            <a:pPr indent="457200" algn="just">
              <a:lnSpc>
                <a:spcPct val="125000"/>
              </a:lnSpc>
            </a:pPr>
            <a:r>
              <a:rPr lang="ru-RU" dirty="0" smtClean="0">
                <a:latin typeface="Times New Roman" pitchFamily="18" charset="0"/>
                <a:cs typeface="Times New Roman" pitchFamily="18" charset="0"/>
              </a:rPr>
              <a:t>Во-первых, повышение квалификации дешевле подготовки специалистов. </a:t>
            </a:r>
          </a:p>
          <a:p>
            <a:pPr indent="457200" algn="just">
              <a:lnSpc>
                <a:spcPct val="125000"/>
              </a:lnSpc>
            </a:pPr>
            <a:r>
              <a:rPr lang="ru-RU" dirty="0" smtClean="0">
                <a:latin typeface="Times New Roman" pitchFamily="18" charset="0"/>
                <a:cs typeface="Times New Roman" pitchFamily="18" charset="0"/>
              </a:rPr>
              <a:t>Во-вторых, меньшая продолжительность обучения по сравнению с подготовкой персонала. Сроки наиболее популярных программ на предприятиях с отрывом от производства от трех дней до двух недель. </a:t>
            </a:r>
          </a:p>
          <a:p>
            <a:pPr indent="457200" algn="just">
              <a:lnSpc>
                <a:spcPct val="125000"/>
              </a:lnSpc>
            </a:pPr>
            <a:r>
              <a:rPr lang="ru-RU" dirty="0" smtClean="0">
                <a:latin typeface="Times New Roman" pitchFamily="18" charset="0"/>
                <a:cs typeface="Times New Roman" pitchFamily="18" charset="0"/>
              </a:rPr>
              <a:t>В-третьих, целевая направленность обучения на узком круге учебных модулей для специалистов и руководителей, например. "Персонал", "Маркетинг", "Ценные бумаги", "Стандартизация", "Качество" и т. д.</a:t>
            </a:r>
            <a:endParaRPr lang="ru-RU"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Основные элементы кадровой политики </a:t>
            </a:r>
            <a:endParaRPr lang="ru-RU" dirty="0"/>
          </a:p>
        </p:txBody>
      </p:sp>
      <p:sp>
        <p:nvSpPr>
          <p:cNvPr id="3" name="Прямоугольник 2"/>
          <p:cNvSpPr/>
          <p:nvPr/>
        </p:nvSpPr>
        <p:spPr>
          <a:xfrm>
            <a:off x="642910" y="500042"/>
            <a:ext cx="8001056" cy="5493812"/>
          </a:xfrm>
          <a:prstGeom prst="rect">
            <a:avLst/>
          </a:prstGeom>
        </p:spPr>
        <p:txBody>
          <a:bodyPr wrap="square">
            <a:spAutoFit/>
          </a:bodyPr>
          <a:lstStyle/>
          <a:p>
            <a:pPr indent="457200" algn="just">
              <a:lnSpc>
                <a:spcPct val="150000"/>
              </a:lnSpc>
            </a:pPr>
            <a:r>
              <a:rPr lang="ru-RU" b="1" dirty="0" smtClean="0">
                <a:latin typeface="Times New Roman" pitchFamily="18" charset="0"/>
                <a:cs typeface="Times New Roman" pitchFamily="18" charset="0"/>
              </a:rPr>
              <a:t>3 элемент. Философия организации </a:t>
            </a:r>
            <a:r>
              <a:rPr lang="ru-RU" dirty="0" smtClean="0">
                <a:latin typeface="Times New Roman" pitchFamily="18" charset="0"/>
                <a:cs typeface="Times New Roman" pitchFamily="18" charset="0"/>
              </a:rPr>
              <a:t>- это совокупность моральных и административных ном и правил взаимоотношений персонала, подчиненных достижению глобальной цели предприятия. </a:t>
            </a:r>
          </a:p>
          <a:p>
            <a:pPr indent="457200" algn="just">
              <a:lnSpc>
                <a:spcPct val="150000"/>
              </a:lnSpc>
            </a:pPr>
            <a:r>
              <a:rPr lang="ru-RU" dirty="0" smtClean="0">
                <a:latin typeface="Times New Roman" pitchFamily="18" charset="0"/>
                <a:cs typeface="Times New Roman" pitchFamily="18" charset="0"/>
              </a:rPr>
              <a:t>Философия предприятия (внутрифирменные правила и принципы взаимоотношений рабочих и служащих ) состоит из следующих разделов </a:t>
            </a:r>
          </a:p>
          <a:p>
            <a:pPr indent="457200" algn="just">
              <a:lnSpc>
                <a:spcPct val="150000"/>
              </a:lnSpc>
              <a:buFontTx/>
              <a:buChar char="-"/>
            </a:pPr>
            <a:r>
              <a:rPr lang="ru-RU" dirty="0" smtClean="0">
                <a:latin typeface="Times New Roman" pitchFamily="18" charset="0"/>
                <a:cs typeface="Times New Roman" pitchFamily="18" charset="0"/>
              </a:rPr>
              <a:t>цели и задачи предприятия; </a:t>
            </a:r>
          </a:p>
          <a:p>
            <a:pPr indent="457200" algn="just">
              <a:lnSpc>
                <a:spcPct val="150000"/>
              </a:lnSpc>
              <a:buFontTx/>
              <a:buChar char="-"/>
            </a:pPr>
            <a:r>
              <a:rPr lang="ru-RU" dirty="0" smtClean="0">
                <a:latin typeface="Times New Roman" pitchFamily="18" charset="0"/>
                <a:cs typeface="Times New Roman" pitchFamily="18" charset="0"/>
              </a:rPr>
              <a:t>декларация прав сотрудника; </a:t>
            </a:r>
          </a:p>
          <a:p>
            <a:pPr indent="457200" algn="just">
              <a:lnSpc>
                <a:spcPct val="150000"/>
              </a:lnSpc>
              <a:buFontTx/>
              <a:buChar char="-"/>
            </a:pPr>
            <a:r>
              <a:rPr lang="ru-RU" dirty="0" smtClean="0">
                <a:latin typeface="Times New Roman" pitchFamily="18" charset="0"/>
                <a:cs typeface="Times New Roman" pitchFamily="18" charset="0"/>
              </a:rPr>
              <a:t>деловые и нравственные качества; </a:t>
            </a:r>
          </a:p>
          <a:p>
            <a:pPr indent="457200" algn="just">
              <a:lnSpc>
                <a:spcPct val="150000"/>
              </a:lnSpc>
              <a:buFontTx/>
              <a:buChar char="-"/>
            </a:pPr>
            <a:r>
              <a:rPr lang="ru-RU" dirty="0" smtClean="0">
                <a:latin typeface="Times New Roman" pitchFamily="18" charset="0"/>
                <a:cs typeface="Times New Roman" pitchFamily="18" charset="0"/>
              </a:rPr>
              <a:t>условия труда, рабочее место; </a:t>
            </a:r>
          </a:p>
          <a:p>
            <a:pPr indent="457200" algn="just">
              <a:lnSpc>
                <a:spcPct val="150000"/>
              </a:lnSpc>
              <a:buFontTx/>
              <a:buChar char="-"/>
            </a:pPr>
            <a:r>
              <a:rPr lang="ru-RU" dirty="0" smtClean="0">
                <a:latin typeface="Times New Roman" pitchFamily="18" charset="0"/>
                <a:cs typeface="Times New Roman" pitchFamily="18" charset="0"/>
              </a:rPr>
              <a:t>оплата и оценка труда; </a:t>
            </a:r>
          </a:p>
          <a:p>
            <a:pPr indent="457200" algn="just">
              <a:lnSpc>
                <a:spcPct val="150000"/>
              </a:lnSpc>
              <a:buFontTx/>
              <a:buChar char="-"/>
            </a:pPr>
            <a:r>
              <a:rPr lang="ru-RU" dirty="0" smtClean="0">
                <a:latin typeface="Times New Roman" pitchFamily="18" charset="0"/>
                <a:cs typeface="Times New Roman" pitchFamily="18" charset="0"/>
              </a:rPr>
              <a:t>социальные блага; </a:t>
            </a:r>
          </a:p>
          <a:p>
            <a:pPr indent="457200" algn="just">
              <a:lnSpc>
                <a:spcPct val="150000"/>
              </a:lnSpc>
              <a:buFontTx/>
              <a:buChar char="-"/>
            </a:pPr>
            <a:r>
              <a:rPr lang="ru-RU" dirty="0" smtClean="0">
                <a:latin typeface="Times New Roman" pitchFamily="18" charset="0"/>
                <a:cs typeface="Times New Roman" pitchFamily="18" charset="0"/>
              </a:rPr>
              <a:t>социальные гарантии; </a:t>
            </a:r>
          </a:p>
          <a:p>
            <a:pPr indent="457200" algn="just">
              <a:lnSpc>
                <a:spcPct val="150000"/>
              </a:lnSpc>
              <a:buFontTx/>
              <a:buChar char="-"/>
            </a:pPr>
            <a:r>
              <a:rPr lang="ru-RU" dirty="0" smtClean="0">
                <a:latin typeface="Times New Roman" pitchFamily="18" charset="0"/>
                <a:cs typeface="Times New Roman" pitchFamily="18" charset="0"/>
              </a:rPr>
              <a:t>увлечения (хобби).</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12</a:t>
            </a:fld>
            <a:endParaRPr lang="ru-RU"/>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120</a:t>
            </a:fld>
            <a:endParaRPr lang="ru-RU"/>
          </a:p>
        </p:txBody>
      </p:sp>
      <p:sp>
        <p:nvSpPr>
          <p:cNvPr id="3" name="Прямоугольник 2"/>
          <p:cNvSpPr/>
          <p:nvPr/>
        </p:nvSpPr>
        <p:spPr>
          <a:xfrm>
            <a:off x="0" y="1"/>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3.Повышение квалификации и переподготовка кадров</a:t>
            </a:r>
            <a:endParaRPr lang="ru-RU" b="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l="21962" t="14648" r="23133" b="11133"/>
          <a:stretch>
            <a:fillRect/>
          </a:stretch>
        </p:blipFill>
        <p:spPr bwMode="auto">
          <a:xfrm>
            <a:off x="785786" y="285728"/>
            <a:ext cx="7143800" cy="5429288"/>
          </a:xfrm>
          <a:prstGeom prst="rect">
            <a:avLst/>
          </a:prstGeom>
          <a:noFill/>
          <a:ln w="9525">
            <a:noFill/>
            <a:miter lim="800000"/>
            <a:headEnd/>
            <a:tailEnd/>
          </a:ln>
          <a:effectLst/>
        </p:spPr>
      </p:pic>
      <p:sp>
        <p:nvSpPr>
          <p:cNvPr id="5" name="Прямоугольник 4"/>
          <p:cNvSpPr/>
          <p:nvPr/>
        </p:nvSpPr>
        <p:spPr>
          <a:xfrm>
            <a:off x="2428860" y="5857892"/>
            <a:ext cx="4369338"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ru-RU" b="1" dirty="0" smtClean="0">
                <a:latin typeface="Times New Roman" pitchFamily="18" charset="0"/>
                <a:cs typeface="Times New Roman" pitchFamily="18" charset="0"/>
              </a:rPr>
              <a:t>Программа повышения квалификации </a:t>
            </a:r>
            <a:endParaRPr lang="ru-RU" b="1" dirty="0">
              <a:latin typeface="Times New Roman" pitchFamily="18" charset="0"/>
              <a:cs typeface="Times New Roman" pitchFamily="18"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121</a:t>
            </a:fld>
            <a:endParaRPr lang="ru-RU"/>
          </a:p>
        </p:txBody>
      </p:sp>
      <p:sp>
        <p:nvSpPr>
          <p:cNvPr id="3" name="Прямоугольник 2"/>
          <p:cNvSpPr/>
          <p:nvPr/>
        </p:nvSpPr>
        <p:spPr>
          <a:xfrm>
            <a:off x="0" y="1"/>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3.Повышение квалификации и переподготовка кадров</a:t>
            </a:r>
            <a:endParaRPr lang="ru-RU" b="1" dirty="0">
              <a:latin typeface="Times New Roman" pitchFamily="18" charset="0"/>
              <a:cs typeface="Times New Roman" pitchFamily="18" charset="0"/>
            </a:endParaRPr>
          </a:p>
        </p:txBody>
      </p:sp>
      <p:sp>
        <p:nvSpPr>
          <p:cNvPr id="4" name="Прямоугольник 3"/>
          <p:cNvSpPr/>
          <p:nvPr/>
        </p:nvSpPr>
        <p:spPr>
          <a:xfrm>
            <a:off x="0" y="500042"/>
            <a:ext cx="9001156" cy="5909310"/>
          </a:xfrm>
          <a:prstGeom prst="rect">
            <a:avLst/>
          </a:prstGeom>
        </p:spPr>
        <p:txBody>
          <a:bodyPr wrap="square">
            <a:spAutoFit/>
          </a:bodyPr>
          <a:lstStyle/>
          <a:p>
            <a:pPr indent="288000" algn="just"/>
            <a:r>
              <a:rPr lang="ru-RU" dirty="0" smtClean="0">
                <a:latin typeface="Times New Roman" pitchFamily="18" charset="0"/>
                <a:cs typeface="Times New Roman" pitchFamily="18" charset="0"/>
              </a:rPr>
              <a:t>Программа краткосрочного обучения руководителей основана на концепции всестороннего развития личности. Составление конкретной программы обучения является достаточно трудным делом, которое целесообразно выполнять директору предприятия или его заместителю по персоналу. При составлении программы обучения необходимо учитывать целый ряд факторов: </a:t>
            </a:r>
          </a:p>
          <a:p>
            <a:pPr indent="288000" algn="just"/>
            <a:r>
              <a:rPr lang="ru-RU" dirty="0" smtClean="0">
                <a:latin typeface="Times New Roman" pitchFamily="18" charset="0"/>
                <a:cs typeface="Times New Roman" pitchFamily="18" charset="0"/>
              </a:rPr>
              <a:t>- продолжительность программы обучения и сроки ее проведения; </a:t>
            </a:r>
          </a:p>
          <a:p>
            <a:pPr indent="288000" algn="just"/>
            <a:r>
              <a:rPr lang="ru-RU" dirty="0" smtClean="0">
                <a:latin typeface="Times New Roman" pitchFamily="18" charset="0"/>
                <a:cs typeface="Times New Roman" pitchFamily="18" charset="0"/>
              </a:rPr>
              <a:t>- интересы заказчика (предприятия, организации, учреждения) по использованию конкретного набора учебных модулей; </a:t>
            </a:r>
          </a:p>
          <a:p>
            <a:pPr indent="288000" algn="just"/>
            <a:r>
              <a:rPr lang="ru-RU" dirty="0" smtClean="0">
                <a:latin typeface="Times New Roman" pitchFamily="18" charset="0"/>
                <a:cs typeface="Times New Roman" pitchFamily="18" charset="0"/>
              </a:rPr>
              <a:t>- сводные результаты индивидуального анкетирования будущих слушателей; </a:t>
            </a:r>
          </a:p>
          <a:p>
            <a:pPr indent="288000" algn="just"/>
            <a:r>
              <a:rPr lang="ru-RU" dirty="0" smtClean="0">
                <a:latin typeface="Times New Roman" pitchFamily="18" charset="0"/>
                <a:cs typeface="Times New Roman" pitchFamily="18" charset="0"/>
              </a:rPr>
              <a:t>- место проведения учебных занятий; </a:t>
            </a:r>
          </a:p>
          <a:p>
            <a:pPr indent="288000" algn="just"/>
            <a:r>
              <a:rPr lang="ru-RU" dirty="0" smtClean="0">
                <a:latin typeface="Times New Roman" pitchFamily="18" charset="0"/>
                <a:cs typeface="Times New Roman" pitchFamily="18" charset="0"/>
              </a:rPr>
              <a:t>- состояние учебной базы (число аудиторий, размещение людей, объем сервисных услуг); </a:t>
            </a:r>
          </a:p>
          <a:p>
            <a:pPr indent="288000" algn="just"/>
            <a:r>
              <a:rPr lang="ru-RU" dirty="0" smtClean="0">
                <a:latin typeface="Times New Roman" pitchFamily="18" charset="0"/>
                <a:cs typeface="Times New Roman" pitchFamily="18" charset="0"/>
              </a:rPr>
              <a:t>- уровень занятости преподавателей в период проведения обучения (от 4 до 8 ч.);</a:t>
            </a:r>
          </a:p>
          <a:p>
            <a:pPr indent="288000" algn="just"/>
            <a:r>
              <a:rPr lang="ru-RU" dirty="0" smtClean="0">
                <a:latin typeface="Times New Roman" pitchFamily="18" charset="0"/>
                <a:cs typeface="Times New Roman" pitchFamily="18" charset="0"/>
              </a:rPr>
              <a:t> - наличие технических средств обучения (доска, компьютер, видеосистема); </a:t>
            </a:r>
          </a:p>
          <a:p>
            <a:pPr indent="288000" algn="just"/>
            <a:r>
              <a:rPr lang="ru-RU" dirty="0" smtClean="0">
                <a:latin typeface="Times New Roman" pitchFamily="18" charset="0"/>
                <a:cs typeface="Times New Roman" pitchFamily="18" charset="0"/>
              </a:rPr>
              <a:t>- типовой распорядок учебного дня (график занятий). </a:t>
            </a:r>
          </a:p>
          <a:p>
            <a:pPr indent="288000" algn="just"/>
            <a:r>
              <a:rPr lang="ru-RU" dirty="0" smtClean="0">
                <a:latin typeface="Times New Roman" pitchFamily="18" charset="0"/>
                <a:cs typeface="Times New Roman" pitchFamily="18" charset="0"/>
              </a:rPr>
              <a:t>Переподготовка кадров предусматривает получение второй рабочей профессии для рабочих или второй специальности для служащих. Необходимость переподготовки связана с конверсией оборонных предприятий и НИИ, освоением новых технологических процессов и совмещением профессий, где нет полной загрузки рабочего места. В сфере управления переподготовка чаще всего связана с сокращением персонала вследствие избытка инженерных, конструкторских или других специалистов. </a:t>
            </a:r>
            <a:endParaRPr lang="ru-RU" dirty="0">
              <a:latin typeface="Times New Roman" pitchFamily="18" charset="0"/>
              <a:cs typeface="Times New Roman" pitchFamily="18"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1285860"/>
            <a:ext cx="7786742" cy="3277820"/>
          </a:xfrm>
          <a:prstGeom prst="rect">
            <a:avLst/>
          </a:prstGeom>
        </p:spPr>
        <p:txBody>
          <a:bodyPr wrap="square">
            <a:spAutoFit/>
          </a:bodyPr>
          <a:lstStyle/>
          <a:p>
            <a:pPr algn="ctr">
              <a:lnSpc>
                <a:spcPct val="150000"/>
              </a:lnSpc>
            </a:pPr>
            <a:r>
              <a:rPr lang="ru-RU" sz="2400" b="1" dirty="0" smtClean="0">
                <a:latin typeface="Times New Roman" pitchFamily="18" charset="0"/>
                <a:cs typeface="Times New Roman" pitchFamily="18" charset="0"/>
              </a:rPr>
              <a:t>Тема 9. Социализация, профориентация и трудовая адаптация персонала </a:t>
            </a:r>
          </a:p>
          <a:p>
            <a:pPr>
              <a:lnSpc>
                <a:spcPct val="150000"/>
              </a:lnSpc>
            </a:pPr>
            <a:endParaRPr lang="ru-RU" b="1" dirty="0" smtClean="0">
              <a:latin typeface="Times New Roman" pitchFamily="18" charset="0"/>
              <a:cs typeface="Times New Roman" pitchFamily="18" charset="0"/>
            </a:endParaRPr>
          </a:p>
          <a:p>
            <a:pPr>
              <a:lnSpc>
                <a:spcPct val="150000"/>
              </a:lnSpc>
            </a:pPr>
            <a:r>
              <a:rPr lang="ru-RU" b="1" dirty="0" smtClean="0">
                <a:latin typeface="Times New Roman" pitchFamily="18" charset="0"/>
                <a:cs typeface="Times New Roman" pitchFamily="18" charset="0"/>
              </a:rPr>
              <a:t>1. Сущность социализации персонала </a:t>
            </a:r>
          </a:p>
          <a:p>
            <a:pPr>
              <a:lnSpc>
                <a:spcPct val="150000"/>
              </a:lnSpc>
            </a:pPr>
            <a:r>
              <a:rPr lang="ru-RU" b="1" dirty="0" smtClean="0">
                <a:latin typeface="Times New Roman" pitchFamily="18" charset="0"/>
                <a:cs typeface="Times New Roman" pitchFamily="18" charset="0"/>
              </a:rPr>
              <a:t>2. Сущность и виды профориентации </a:t>
            </a:r>
          </a:p>
          <a:p>
            <a:pPr>
              <a:lnSpc>
                <a:spcPct val="150000"/>
              </a:lnSpc>
            </a:pPr>
            <a:r>
              <a:rPr lang="ru-RU" b="1" dirty="0" smtClean="0">
                <a:latin typeface="Times New Roman" pitchFamily="18" charset="0"/>
                <a:cs typeface="Times New Roman" pitchFamily="18" charset="0"/>
              </a:rPr>
              <a:t>3. Сущность и виды адаптации персонала </a:t>
            </a:r>
          </a:p>
          <a:p>
            <a:pPr>
              <a:lnSpc>
                <a:spcPct val="150000"/>
              </a:lnSpc>
            </a:pPr>
            <a:r>
              <a:rPr lang="ru-RU" b="1" dirty="0" smtClean="0">
                <a:latin typeface="Times New Roman" pitchFamily="18" charset="0"/>
                <a:cs typeface="Times New Roman" pitchFamily="18" charset="0"/>
              </a:rPr>
              <a:t>4. Этапы и формы адаптации персонала</a:t>
            </a:r>
            <a:endParaRPr lang="ru-RU" b="1"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122</a:t>
            </a:fld>
            <a:endParaRPr lang="ru-RU"/>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123</a:t>
            </a:fld>
            <a:endParaRPr lang="ru-RU"/>
          </a:p>
        </p:txBody>
      </p:sp>
      <p:sp>
        <p:nvSpPr>
          <p:cNvPr id="3" name="Прямоугольник 2"/>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Сущность социализации персонала</a:t>
            </a:r>
            <a:endParaRPr lang="ru-RU" dirty="0"/>
          </a:p>
        </p:txBody>
      </p:sp>
      <p:sp>
        <p:nvSpPr>
          <p:cNvPr id="4" name="Прямоугольник 3"/>
          <p:cNvSpPr/>
          <p:nvPr/>
        </p:nvSpPr>
        <p:spPr>
          <a:xfrm>
            <a:off x="285720" y="428604"/>
            <a:ext cx="8572560" cy="6278642"/>
          </a:xfrm>
          <a:prstGeom prst="rect">
            <a:avLst/>
          </a:prstGeom>
        </p:spPr>
        <p:txBody>
          <a:bodyPr wrap="square">
            <a:spAutoFit/>
          </a:bodyPr>
          <a:lstStyle/>
          <a:p>
            <a:pPr indent="457200" algn="just"/>
            <a:r>
              <a:rPr lang="ru-RU" b="1" dirty="0" smtClean="0">
                <a:latin typeface="Times New Roman" pitchFamily="18" charset="0"/>
                <a:cs typeface="Times New Roman" pitchFamily="18" charset="0"/>
              </a:rPr>
              <a:t>Социализация</a:t>
            </a:r>
            <a:r>
              <a:rPr lang="ru-RU" dirty="0" smtClean="0">
                <a:latin typeface="Times New Roman" pitchFamily="18" charset="0"/>
                <a:cs typeface="Times New Roman" pitchFamily="18" charset="0"/>
              </a:rPr>
              <a:t> - усвоение человеком самостоятельно и посредством целенаправленного воздействия (воспитания) определенной системы ценностей, социальных норм и образцов поведения, необходимых для становления личности, обретения ею социального положения (статуса) в данном обществе. Социализация охватывает все процессы приобщения к культуре, коммуникации, с помощью которых человек приобретает способность участвовать в социальной жизни.</a:t>
            </a:r>
          </a:p>
          <a:p>
            <a:pPr indent="457200" algn="just"/>
            <a:r>
              <a:rPr lang="ru-RU" sz="1700" dirty="0" smtClean="0">
                <a:latin typeface="Times New Roman" pitchFamily="18" charset="0"/>
                <a:cs typeface="Times New Roman" pitchFamily="18" charset="0"/>
              </a:rPr>
              <a:t>Социализация начинается в детстве, в семье, которая является первым в жизни человека социализирующим агентом и характеризуется наибольшей интенсивностью эмоциональных связей. Социализация в детстве является решающим моментом в жизни индивида, во многом определяющим его личность и последующее участие в социальной жизни. </a:t>
            </a:r>
          </a:p>
          <a:p>
            <a:pPr indent="457200" algn="just"/>
            <a:r>
              <a:rPr lang="ru-RU" sz="1700" dirty="0" smtClean="0">
                <a:latin typeface="Times New Roman" pitchFamily="18" charset="0"/>
                <a:cs typeface="Times New Roman" pitchFamily="18" charset="0"/>
              </a:rPr>
              <a:t>Социализация продолжается всю жизнь, так как индивид сталкивается с необходимостью выполнения различных социальных ролей. Уже у взрослого человека в условиях быстрых социальных и производственно-технологических изменений образцы поведения, приемлемые ранее, должны заменяться новыми знаниями, умениями и навыками, соответствующими изменившимся обстоятельствам, т.е. происходит </a:t>
            </a:r>
            <a:r>
              <a:rPr lang="ru-RU" sz="1700" dirty="0" err="1" smtClean="0">
                <a:latin typeface="Times New Roman" pitchFamily="18" charset="0"/>
                <a:cs typeface="Times New Roman" pitchFamily="18" charset="0"/>
              </a:rPr>
              <a:t>ресоциализация</a:t>
            </a:r>
            <a:r>
              <a:rPr lang="ru-RU" sz="1700" dirty="0" smtClean="0">
                <a:latin typeface="Times New Roman" pitchFamily="18" charset="0"/>
                <a:cs typeface="Times New Roman" pitchFamily="18" charset="0"/>
              </a:rPr>
              <a:t>. В процессе социализации через формирование своего собственного «Я» проявляется уникальность данного индивида как личности.</a:t>
            </a:r>
          </a:p>
          <a:p>
            <a:pPr indent="457200" algn="just"/>
            <a:r>
              <a:rPr lang="ru-RU" dirty="0" smtClean="0">
                <a:latin typeface="Times New Roman" pitchFamily="18" charset="0"/>
                <a:cs typeface="Times New Roman" pitchFamily="18" charset="0"/>
              </a:rPr>
              <a:t>При управлении персоналом организации важно учитывать, что процесс социализации непосредственно связан с профориентацией и трудовой адаптацией работника к социальной и производственно-технологической среде организации, вхождением его в ту или иную </a:t>
            </a:r>
            <a:r>
              <a:rPr lang="ru-RU" b="1" i="1" u="sng" dirty="0" smtClean="0">
                <a:latin typeface="Times New Roman" pitchFamily="18" charset="0"/>
                <a:cs typeface="Times New Roman" pitchFamily="18" charset="0"/>
              </a:rPr>
              <a:t>социальную группу, ролевую структуру коллектива организации.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124</a:t>
            </a:fld>
            <a:endParaRPr lang="ru-RU"/>
          </a:p>
        </p:txBody>
      </p:sp>
      <p:sp>
        <p:nvSpPr>
          <p:cNvPr id="3" name="Прямоугольник 2"/>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Сущность социализации персонала</a:t>
            </a:r>
            <a:endParaRPr lang="ru-RU" dirty="0"/>
          </a:p>
        </p:txBody>
      </p:sp>
      <p:pic>
        <p:nvPicPr>
          <p:cNvPr id="4098" name="Picture 2"/>
          <p:cNvPicPr>
            <a:picLocks noChangeAspect="1" noChangeArrowheads="1"/>
          </p:cNvPicPr>
          <p:nvPr/>
        </p:nvPicPr>
        <p:blipFill>
          <a:blip r:embed="rId2"/>
          <a:srcRect l="24707" t="8789" r="31369" b="6250"/>
          <a:stretch>
            <a:fillRect/>
          </a:stretch>
        </p:blipFill>
        <p:spPr bwMode="auto">
          <a:xfrm>
            <a:off x="2928926" y="357166"/>
            <a:ext cx="5715040" cy="6215082"/>
          </a:xfrm>
          <a:prstGeom prst="rect">
            <a:avLst/>
          </a:prstGeom>
          <a:noFill/>
          <a:ln w="9525">
            <a:noFill/>
            <a:miter lim="800000"/>
            <a:headEnd/>
            <a:tailEnd/>
          </a:ln>
          <a:effectLst/>
        </p:spPr>
      </p:pic>
      <p:sp>
        <p:nvSpPr>
          <p:cNvPr id="5" name="Прямоугольник 4"/>
          <p:cNvSpPr/>
          <p:nvPr/>
        </p:nvSpPr>
        <p:spPr>
          <a:xfrm>
            <a:off x="0" y="1000108"/>
            <a:ext cx="2714612" cy="3970318"/>
          </a:xfrm>
          <a:prstGeom prst="rect">
            <a:avLst/>
          </a:prstGeom>
        </p:spPr>
        <p:txBody>
          <a:bodyPr wrap="square">
            <a:spAutoFit/>
          </a:bodyPr>
          <a:lstStyle/>
          <a:p>
            <a:pPr algn="ctr"/>
            <a:r>
              <a:rPr lang="ru-RU" b="1" i="1" dirty="0" smtClean="0">
                <a:latin typeface="Times New Roman" pitchFamily="18" charset="0"/>
                <a:cs typeface="Times New Roman" pitchFamily="18" charset="0"/>
              </a:rPr>
              <a:t>Социальная структура </a:t>
            </a:r>
          </a:p>
          <a:p>
            <a:pPr indent="457200" algn="just"/>
            <a:r>
              <a:rPr lang="ru-RU" dirty="0" smtClean="0">
                <a:latin typeface="Times New Roman" pitchFamily="18" charset="0"/>
                <a:cs typeface="Times New Roman" pitchFamily="18" charset="0"/>
              </a:rPr>
              <a:t>характеризует трудовой коллектив по социальным показателям (пол, возраст, стаж работы, образование, социальное положение, национальность, семейное положение, вид мотивации, уровень прогрессивности, уровень жизни, отношение к собственности).</a:t>
            </a:r>
            <a:endParaRPr lang="ru-RU" dirty="0">
              <a:latin typeface="Times New Roman" pitchFamily="18" charset="0"/>
              <a:cs typeface="Times New Roman" pitchFamily="18"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125</a:t>
            </a:fld>
            <a:endParaRPr lang="ru-RU"/>
          </a:p>
        </p:txBody>
      </p:sp>
      <p:sp>
        <p:nvSpPr>
          <p:cNvPr id="3" name="Прямоугольник 2"/>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Сущность социализации персонала</a:t>
            </a:r>
            <a:endParaRPr lang="ru-RU" dirty="0"/>
          </a:p>
        </p:txBody>
      </p:sp>
      <p:sp>
        <p:nvSpPr>
          <p:cNvPr id="4" name="Прямоугольник 3"/>
          <p:cNvSpPr/>
          <p:nvPr/>
        </p:nvSpPr>
        <p:spPr>
          <a:xfrm>
            <a:off x="285720" y="1071546"/>
            <a:ext cx="8501122" cy="4907369"/>
          </a:xfrm>
          <a:prstGeom prst="rect">
            <a:avLst/>
          </a:prstGeom>
        </p:spPr>
        <p:txBody>
          <a:bodyPr wrap="square">
            <a:spAutoFit/>
          </a:bodyPr>
          <a:lstStyle/>
          <a:p>
            <a:pPr indent="457200" algn="just">
              <a:lnSpc>
                <a:spcPct val="125000"/>
              </a:lnSpc>
            </a:pPr>
            <a:r>
              <a:rPr lang="ru-RU" b="1" dirty="0" smtClean="0">
                <a:latin typeface="Times New Roman" pitchFamily="18" charset="0"/>
                <a:cs typeface="Times New Roman" pitchFamily="18" charset="0"/>
              </a:rPr>
              <a:t>Ролевая структура </a:t>
            </a:r>
            <a:r>
              <a:rPr lang="ru-RU" dirty="0" smtClean="0">
                <a:latin typeface="Times New Roman" pitchFamily="18" charset="0"/>
                <a:cs typeface="Times New Roman" pitchFamily="18" charset="0"/>
              </a:rPr>
              <a:t>характеризует коллектив по участию в творческом процессе на производстве, коммуникационным и поведенческим ролям. </a:t>
            </a:r>
          </a:p>
          <a:p>
            <a:pPr indent="457200" algn="just">
              <a:lnSpc>
                <a:spcPct val="125000"/>
              </a:lnSpc>
            </a:pPr>
            <a:r>
              <a:rPr lang="ru-RU" dirty="0" smtClean="0">
                <a:latin typeface="Times New Roman" pitchFamily="18" charset="0"/>
                <a:cs typeface="Times New Roman" pitchFamily="18" charset="0"/>
              </a:rPr>
              <a:t>Ролевая структура коллектива определяет состав и распределение творческих, коммуникационных и поведенческих ролей между отдельными работниками и является важным инструментом в системе работы с персоналом. </a:t>
            </a:r>
          </a:p>
          <a:p>
            <a:pPr indent="457200" algn="just">
              <a:lnSpc>
                <a:spcPct val="125000"/>
              </a:lnSpc>
            </a:pPr>
            <a:r>
              <a:rPr lang="ru-RU" b="1" dirty="0" smtClean="0">
                <a:latin typeface="Times New Roman" pitchFamily="18" charset="0"/>
                <a:cs typeface="Times New Roman" pitchFamily="18" charset="0"/>
              </a:rPr>
              <a:t>Творческие роли </a:t>
            </a:r>
            <a:r>
              <a:rPr lang="ru-RU" dirty="0" smtClean="0">
                <a:latin typeface="Times New Roman" pitchFamily="18" charset="0"/>
                <a:cs typeface="Times New Roman" pitchFamily="18" charset="0"/>
              </a:rPr>
              <a:t>свойственны энтузиастам, изобретателям и организаторам и характеризуют активную позицию в решении проблемных ситуаций, поиске альтернативных решений и вариабельности мышления. </a:t>
            </a:r>
          </a:p>
          <a:p>
            <a:pPr indent="457200" algn="just">
              <a:lnSpc>
                <a:spcPct val="125000"/>
              </a:lnSpc>
            </a:pPr>
            <a:r>
              <a:rPr lang="ru-RU" b="1" dirty="0" smtClean="0">
                <a:latin typeface="Times New Roman" pitchFamily="18" charset="0"/>
                <a:cs typeface="Times New Roman" pitchFamily="18" charset="0"/>
              </a:rPr>
              <a:t>Коммуникационные роли </a:t>
            </a:r>
            <a:r>
              <a:rPr lang="ru-RU" dirty="0" smtClean="0">
                <a:latin typeface="Times New Roman" pitchFamily="18" charset="0"/>
                <a:cs typeface="Times New Roman" pitchFamily="18" charset="0"/>
              </a:rPr>
              <a:t>определяют содержание и уровень участия в информационном процессе, взаимодействие в обмене информацией в процессе принятия решений. </a:t>
            </a:r>
          </a:p>
          <a:p>
            <a:pPr indent="457200" algn="just">
              <a:lnSpc>
                <a:spcPct val="125000"/>
              </a:lnSpc>
            </a:pPr>
            <a:r>
              <a:rPr lang="ru-RU" b="1" dirty="0" smtClean="0">
                <a:latin typeface="Times New Roman" pitchFamily="18" charset="0"/>
                <a:cs typeface="Times New Roman" pitchFamily="18" charset="0"/>
              </a:rPr>
              <a:t>Поведенческие роли </a:t>
            </a:r>
            <a:r>
              <a:rPr lang="ru-RU" dirty="0" smtClean="0">
                <a:latin typeface="Times New Roman" pitchFamily="18" charset="0"/>
                <a:cs typeface="Times New Roman" pitchFamily="18" charset="0"/>
              </a:rPr>
              <a:t>характеризуют типовые модели поведения людей на производстве, в быту, на отдыхе, работе, в конфликтных ситуациях и играют важную роль в коллективе.</a:t>
            </a:r>
            <a:endParaRPr lang="ru-RU" dirty="0">
              <a:latin typeface="Times New Roman" pitchFamily="18" charset="0"/>
              <a:cs typeface="Times New Roman" pitchFamily="18" charset="0"/>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126</a:t>
            </a:fld>
            <a:endParaRPr lang="ru-RU"/>
          </a:p>
        </p:txBody>
      </p:sp>
      <p:sp>
        <p:nvSpPr>
          <p:cNvPr id="3" name="Прямоугольник 2"/>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Сущность социализации персонала</a:t>
            </a:r>
            <a:endParaRPr lang="ru-RU" dirty="0"/>
          </a:p>
        </p:txBody>
      </p:sp>
      <p:pic>
        <p:nvPicPr>
          <p:cNvPr id="5122" name="Picture 2"/>
          <p:cNvPicPr>
            <a:picLocks noChangeAspect="1" noChangeArrowheads="1"/>
          </p:cNvPicPr>
          <p:nvPr/>
        </p:nvPicPr>
        <p:blipFill>
          <a:blip r:embed="rId2"/>
          <a:srcRect l="12628" t="13672" r="14897" b="9179"/>
          <a:stretch>
            <a:fillRect/>
          </a:stretch>
        </p:blipFill>
        <p:spPr bwMode="auto">
          <a:xfrm>
            <a:off x="-47086" y="571480"/>
            <a:ext cx="9191086" cy="5500726"/>
          </a:xfrm>
          <a:prstGeom prst="rect">
            <a:avLst/>
          </a:prstGeom>
          <a:noFill/>
          <a:ln w="9525">
            <a:noFill/>
            <a:miter lim="800000"/>
            <a:headEnd/>
            <a:tailEnd/>
          </a:ln>
          <a:effectLst/>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127</a:t>
            </a:fld>
            <a:endParaRPr lang="ru-RU"/>
          </a:p>
        </p:txBody>
      </p:sp>
      <p:sp>
        <p:nvSpPr>
          <p:cNvPr id="3" name="Прямоугольник 2"/>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Сущность социализации персонала</a:t>
            </a:r>
            <a:endParaRPr lang="ru-RU" dirty="0"/>
          </a:p>
        </p:txBody>
      </p:sp>
      <p:pic>
        <p:nvPicPr>
          <p:cNvPr id="6147" name="Picture 3"/>
          <p:cNvPicPr>
            <a:picLocks noChangeAspect="1" noChangeArrowheads="1"/>
          </p:cNvPicPr>
          <p:nvPr/>
        </p:nvPicPr>
        <p:blipFill>
          <a:blip r:embed="rId2"/>
          <a:srcRect l="22511" t="11718" r="24780" b="8203"/>
          <a:stretch>
            <a:fillRect/>
          </a:stretch>
        </p:blipFill>
        <p:spPr bwMode="auto">
          <a:xfrm>
            <a:off x="500034" y="389912"/>
            <a:ext cx="7572396" cy="6468088"/>
          </a:xfrm>
          <a:prstGeom prst="rect">
            <a:avLst/>
          </a:prstGeom>
          <a:noFill/>
          <a:ln w="9525">
            <a:noFill/>
            <a:miter lim="800000"/>
            <a:headEnd/>
            <a:tailEnd/>
          </a:ln>
          <a:effectLst/>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128</a:t>
            </a:fld>
            <a:endParaRPr lang="ru-RU"/>
          </a:p>
        </p:txBody>
      </p:sp>
      <p:sp>
        <p:nvSpPr>
          <p:cNvPr id="3" name="Прямоугольник 2"/>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Сущность социализации персонала</a:t>
            </a:r>
            <a:endParaRPr lang="ru-RU" dirty="0"/>
          </a:p>
        </p:txBody>
      </p:sp>
      <p:pic>
        <p:nvPicPr>
          <p:cNvPr id="7170" name="Picture 2"/>
          <p:cNvPicPr>
            <a:picLocks noChangeAspect="1" noChangeArrowheads="1"/>
          </p:cNvPicPr>
          <p:nvPr/>
        </p:nvPicPr>
        <p:blipFill>
          <a:blip r:embed="rId2"/>
          <a:srcRect l="12628" t="11719" r="15446" b="9179"/>
          <a:stretch>
            <a:fillRect/>
          </a:stretch>
        </p:blipFill>
        <p:spPr bwMode="auto">
          <a:xfrm>
            <a:off x="0" y="357166"/>
            <a:ext cx="9127307" cy="5643602"/>
          </a:xfrm>
          <a:prstGeom prst="rect">
            <a:avLst/>
          </a:prstGeom>
          <a:noFill/>
          <a:ln w="9525">
            <a:noFill/>
            <a:miter lim="800000"/>
            <a:headEnd/>
            <a:tailEnd/>
          </a:ln>
          <a:effectLst/>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129</a:t>
            </a:fld>
            <a:endParaRPr lang="ru-RU"/>
          </a:p>
        </p:txBody>
      </p:sp>
      <p:sp>
        <p:nvSpPr>
          <p:cNvPr id="3" name="Прямоугольник 2"/>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Сущность социализации персонала</a:t>
            </a:r>
            <a:endParaRPr lang="ru-RU" dirty="0"/>
          </a:p>
        </p:txBody>
      </p:sp>
      <p:sp>
        <p:nvSpPr>
          <p:cNvPr id="4" name="Прямоугольник 3"/>
          <p:cNvSpPr/>
          <p:nvPr/>
        </p:nvSpPr>
        <p:spPr>
          <a:xfrm>
            <a:off x="357158" y="928670"/>
            <a:ext cx="8429684" cy="4561120"/>
          </a:xfrm>
          <a:prstGeom prst="rect">
            <a:avLst/>
          </a:prstGeom>
        </p:spPr>
        <p:txBody>
          <a:bodyPr wrap="square">
            <a:spAutoFit/>
          </a:bodyPr>
          <a:lstStyle/>
          <a:p>
            <a:pPr indent="457200" algn="just">
              <a:lnSpc>
                <a:spcPct val="125000"/>
              </a:lnSpc>
            </a:pPr>
            <a:r>
              <a:rPr lang="ru-RU" dirty="0" smtClean="0">
                <a:latin typeface="Times New Roman" pitchFamily="18" charset="0"/>
                <a:cs typeface="Times New Roman" pitchFamily="18" charset="0"/>
              </a:rPr>
              <a:t>Каждому человеку приходится исполнять в той или иной степени все три вида ролей, и можно говорить лишь о степени проявления его личности в той или иной творческой, коммуникационной и поведенческой роли. Поведение человека имеет разнонаправленные тенденции, как к лучшему, так и к худшему и зависит от внешней среды. </a:t>
            </a:r>
          </a:p>
          <a:p>
            <a:pPr indent="457200" algn="just">
              <a:lnSpc>
                <a:spcPct val="125000"/>
              </a:lnSpc>
            </a:pPr>
            <a:r>
              <a:rPr lang="ru-RU" dirty="0" smtClean="0">
                <a:latin typeface="Times New Roman" pitchFamily="18" charset="0"/>
                <a:cs typeface="Times New Roman" pitchFamily="18" charset="0"/>
              </a:rPr>
              <a:t>Основными методами для определения ролевой структуры являются социально-психологические методы, тестирование, наблюдение, анализ биографических и кадровых данных, материалы аттестации персонала, результаты проведения деловых игр. </a:t>
            </a:r>
          </a:p>
          <a:p>
            <a:pPr indent="457200" algn="just">
              <a:lnSpc>
                <a:spcPct val="125000"/>
              </a:lnSpc>
            </a:pPr>
            <a:r>
              <a:rPr lang="ru-RU" b="1" dirty="0" smtClean="0">
                <a:latin typeface="Times New Roman" pitchFamily="18" charset="0"/>
                <a:cs typeface="Times New Roman" pitchFamily="18" charset="0"/>
              </a:rPr>
              <a:t>Штатная структура </a:t>
            </a:r>
            <a:r>
              <a:rPr lang="ru-RU" dirty="0" smtClean="0">
                <a:latin typeface="Times New Roman" pitchFamily="18" charset="0"/>
                <a:cs typeface="Times New Roman" pitchFamily="18" charset="0"/>
              </a:rPr>
              <a:t>– определяет состав подразделений и перечень должностей, размеры должностных окладов и фонд заработной платы. </a:t>
            </a:r>
          </a:p>
          <a:p>
            <a:pPr indent="457200" algn="just">
              <a:lnSpc>
                <a:spcPct val="125000"/>
              </a:lnSpc>
            </a:pPr>
            <a:r>
              <a:rPr lang="ru-RU" b="1" dirty="0" smtClean="0">
                <a:latin typeface="Times New Roman" pitchFamily="18" charset="0"/>
                <a:cs typeface="Times New Roman" pitchFamily="18" charset="0"/>
              </a:rPr>
              <a:t>Организационная структура </a:t>
            </a:r>
            <a:r>
              <a:rPr lang="ru-RU" dirty="0" smtClean="0">
                <a:latin typeface="Times New Roman" pitchFamily="18" charset="0"/>
                <a:cs typeface="Times New Roman" pitchFamily="18" charset="0"/>
              </a:rPr>
              <a:t>– это состав и соподчиненность взаимосвязанных звеньев управления. </a:t>
            </a:r>
            <a:endParaRPr lang="ru-RU"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Основные элементы кадровой политики </a:t>
            </a:r>
            <a:endParaRPr lang="ru-RU" dirty="0"/>
          </a:p>
        </p:txBody>
      </p:sp>
      <p:sp>
        <p:nvSpPr>
          <p:cNvPr id="3" name="Прямоугольник 2"/>
          <p:cNvSpPr/>
          <p:nvPr/>
        </p:nvSpPr>
        <p:spPr>
          <a:xfrm>
            <a:off x="214282" y="785794"/>
            <a:ext cx="8643998" cy="5632311"/>
          </a:xfrm>
          <a:prstGeom prst="rect">
            <a:avLst/>
          </a:prstGeom>
        </p:spPr>
        <p:txBody>
          <a:bodyPr wrap="square">
            <a:spAutoFit/>
          </a:bodyPr>
          <a:lstStyle/>
          <a:p>
            <a:pPr indent="457200" algn="just"/>
            <a:r>
              <a:rPr lang="en-US" b="1" dirty="0" smtClean="0">
                <a:latin typeface="Times New Roman" pitchFamily="18" charset="0"/>
                <a:cs typeface="Times New Roman" pitchFamily="18" charset="0"/>
              </a:rPr>
              <a:t>I</a:t>
            </a:r>
            <a:r>
              <a:rPr lang="ru-RU" b="1" dirty="0" smtClean="0">
                <a:latin typeface="Times New Roman" pitchFamily="18" charset="0"/>
                <a:cs typeface="Times New Roman" pitchFamily="18" charset="0"/>
              </a:rPr>
              <a:t>. Цель предприятия </a:t>
            </a:r>
            <a:r>
              <a:rPr lang="ru-RU" dirty="0" smtClean="0">
                <a:latin typeface="Times New Roman" pitchFamily="18" charset="0"/>
                <a:cs typeface="Times New Roman" pitchFamily="18" charset="0"/>
              </a:rPr>
              <a:t>- обеспечение полного материального благосостояния и всестороннего развития рабочих и служащих на основе выпуска и реализации качественной продукции (работ и услуг). </a:t>
            </a:r>
          </a:p>
          <a:p>
            <a:pPr indent="457200" algn="just"/>
            <a:r>
              <a:rPr lang="en-US" b="1" dirty="0" smtClean="0">
                <a:latin typeface="Times New Roman" pitchFamily="18" charset="0"/>
                <a:cs typeface="Times New Roman" pitchFamily="18" charset="0"/>
              </a:rPr>
              <a:t>II</a:t>
            </a:r>
            <a:r>
              <a:rPr lang="ru-RU" b="1" dirty="0" smtClean="0">
                <a:latin typeface="Times New Roman" pitchFamily="18" charset="0"/>
                <a:cs typeface="Times New Roman" pitchFamily="18" charset="0"/>
              </a:rPr>
              <a:t>. Задачи предприятия: </a:t>
            </a:r>
          </a:p>
          <a:p>
            <a:pPr indent="457200" algn="just"/>
            <a:r>
              <a:rPr lang="ru-RU" dirty="0" smtClean="0">
                <a:latin typeface="Times New Roman" pitchFamily="18" charset="0"/>
                <a:cs typeface="Times New Roman" pitchFamily="18" charset="0"/>
              </a:rPr>
              <a:t>1) определение правильной стратегии развития маркетинга предприятия в соответствующей отрасли народного хозяйства. </a:t>
            </a:r>
          </a:p>
          <a:p>
            <a:pPr indent="457200" algn="just"/>
            <a:r>
              <a:rPr lang="ru-RU" dirty="0" smtClean="0">
                <a:latin typeface="Times New Roman" pitchFamily="18" charset="0"/>
                <a:cs typeface="Times New Roman" pitchFamily="18" charset="0"/>
              </a:rPr>
              <a:t>2) организация эффективной системы управления предприятием и его подразделениями (структура, персонал, информация). Выпуск качественной продукции, соответствующей мировым (национальным, отраслевым) стандартам; </a:t>
            </a:r>
          </a:p>
          <a:p>
            <a:pPr indent="457200" algn="just"/>
            <a:r>
              <a:rPr lang="ru-RU" dirty="0" smtClean="0">
                <a:latin typeface="Times New Roman" pitchFamily="18" charset="0"/>
                <a:cs typeface="Times New Roman" pitchFamily="18" charset="0"/>
              </a:rPr>
              <a:t>3)обеспечение гуманной социальной политики в области оплаты, охраны труда и уровня жизни работников. </a:t>
            </a:r>
          </a:p>
          <a:p>
            <a:pPr indent="457200" algn="just"/>
            <a:r>
              <a:rPr lang="ru-RU" b="1" dirty="0" smtClean="0">
                <a:latin typeface="Times New Roman" pitchFamily="18" charset="0"/>
                <a:cs typeface="Times New Roman" pitchFamily="18" charset="0"/>
              </a:rPr>
              <a:t>Критериями достижения цели являются: </a:t>
            </a:r>
          </a:p>
          <a:p>
            <a:pPr indent="457200" algn="just">
              <a:buAutoNum type="arabicPeriod"/>
            </a:pPr>
            <a:r>
              <a:rPr lang="ru-RU" dirty="0" err="1" smtClean="0">
                <a:latin typeface="Times New Roman" pitchFamily="18" charset="0"/>
                <a:cs typeface="Times New Roman" pitchFamily="18" charset="0"/>
              </a:rPr>
              <a:t>Максимализация</a:t>
            </a:r>
            <a:r>
              <a:rPr lang="ru-RU" dirty="0" smtClean="0">
                <a:latin typeface="Times New Roman" pitchFamily="18" charset="0"/>
                <a:cs typeface="Times New Roman" pitchFamily="18" charset="0"/>
              </a:rPr>
              <a:t> прибыли от всех видов деятельности. </a:t>
            </a:r>
          </a:p>
          <a:p>
            <a:pPr indent="457200" algn="just">
              <a:buAutoNum type="arabicPeriod"/>
            </a:pPr>
            <a:r>
              <a:rPr lang="ru-RU" dirty="0" smtClean="0">
                <a:latin typeface="Times New Roman" pitchFamily="18" charset="0"/>
                <a:cs typeface="Times New Roman" pitchFamily="18" charset="0"/>
              </a:rPr>
              <a:t>Снижение затрат (себестоимости) работ и услуг. </a:t>
            </a:r>
          </a:p>
          <a:p>
            <a:pPr indent="457200" algn="just">
              <a:buAutoNum type="arabicPeriod"/>
            </a:pPr>
            <a:r>
              <a:rPr lang="ru-RU" dirty="0" smtClean="0">
                <a:latin typeface="Times New Roman" pitchFamily="18" charset="0"/>
                <a:cs typeface="Times New Roman" pitchFamily="18" charset="0"/>
              </a:rPr>
              <a:t>Рост объемов (выручки) от всех видов деятельности. </a:t>
            </a:r>
          </a:p>
          <a:p>
            <a:pPr indent="457200" algn="just">
              <a:buAutoNum type="arabicPeriod"/>
            </a:pPr>
            <a:r>
              <a:rPr lang="ru-RU" dirty="0" smtClean="0">
                <a:latin typeface="Times New Roman" pitchFamily="18" charset="0"/>
                <a:cs typeface="Times New Roman" pitchFamily="18" charset="0"/>
              </a:rPr>
              <a:t>Повышение качества продукции и услуг. </a:t>
            </a:r>
          </a:p>
          <a:p>
            <a:pPr indent="457200" algn="just">
              <a:buAutoNum type="arabicPeriod"/>
            </a:pPr>
            <a:r>
              <a:rPr lang="ru-RU" dirty="0" smtClean="0">
                <a:latin typeface="Times New Roman" pitchFamily="18" charset="0"/>
                <a:cs typeface="Times New Roman" pitchFamily="18" charset="0"/>
              </a:rPr>
              <a:t>Снижение текучести кадров. </a:t>
            </a:r>
          </a:p>
          <a:p>
            <a:pPr indent="457200" algn="just">
              <a:buAutoNum type="arabicPeriod"/>
            </a:pPr>
            <a:r>
              <a:rPr lang="ru-RU" dirty="0" err="1" smtClean="0">
                <a:latin typeface="Times New Roman" pitchFamily="18" charset="0"/>
                <a:cs typeface="Times New Roman" pitchFamily="18" charset="0"/>
              </a:rPr>
              <a:t>Максимализация</a:t>
            </a:r>
            <a:r>
              <a:rPr lang="ru-RU" dirty="0" smtClean="0">
                <a:latin typeface="Times New Roman" pitchFamily="18" charset="0"/>
                <a:cs typeface="Times New Roman" pitchFamily="18" charset="0"/>
              </a:rPr>
              <a:t> доходов и уровня жизни сотрудников. </a:t>
            </a:r>
          </a:p>
          <a:p>
            <a:pPr indent="457200" algn="just">
              <a:buAutoNum type="arabicPeriod"/>
            </a:pPr>
            <a:r>
              <a:rPr lang="ru-RU" dirty="0" smtClean="0">
                <a:latin typeface="Times New Roman" pitchFamily="18" charset="0"/>
                <a:cs typeface="Times New Roman" pitchFamily="18" charset="0"/>
              </a:rPr>
              <a:t>Минимизация числа рабочих мест и служащих. </a:t>
            </a:r>
          </a:p>
          <a:p>
            <a:pPr indent="457200" algn="just">
              <a:buAutoNum type="arabicPeriod"/>
            </a:pPr>
            <a:r>
              <a:rPr lang="ru-RU" dirty="0" smtClean="0">
                <a:latin typeface="Times New Roman" pitchFamily="18" charset="0"/>
                <a:cs typeface="Times New Roman" pitchFamily="18" charset="0"/>
              </a:rPr>
              <a:t>Расширение сфер и видов деятельности.</a:t>
            </a:r>
            <a:endParaRPr lang="ru-RU" dirty="0">
              <a:latin typeface="Times New Roman" pitchFamily="18" charset="0"/>
              <a:cs typeface="Times New Roman" pitchFamily="18" charset="0"/>
            </a:endParaRPr>
          </a:p>
        </p:txBody>
      </p:sp>
      <p:sp>
        <p:nvSpPr>
          <p:cNvPr id="4" name="Прямоугольник 3"/>
          <p:cNvSpPr/>
          <p:nvPr/>
        </p:nvSpPr>
        <p:spPr>
          <a:xfrm>
            <a:off x="0" y="428604"/>
            <a:ext cx="8715404" cy="369332"/>
          </a:xfrm>
          <a:prstGeom prst="rect">
            <a:avLst/>
          </a:prstGeom>
        </p:spPr>
        <p:txBody>
          <a:bodyPr wrap="square">
            <a:spAutoFit/>
          </a:bodyPr>
          <a:lstStyle/>
          <a:p>
            <a:pPr algn="ctr"/>
            <a:r>
              <a:rPr lang="ru-RU" b="1" dirty="0" smtClean="0">
                <a:latin typeface="Times New Roman" pitchFamily="18" charset="0"/>
                <a:cs typeface="Times New Roman" pitchFamily="18" charset="0"/>
              </a:rPr>
              <a:t>РАЗДЕЛЫ ФИЛОСОФИИ ПРЕДПРИЯТИЯ</a:t>
            </a:r>
            <a:endParaRPr lang="ru-RU" b="1" dirty="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13</a:t>
            </a:fld>
            <a:endParaRPr lang="ru-RU"/>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130</a:t>
            </a:fld>
            <a:endParaRPr lang="ru-RU" dirty="0"/>
          </a:p>
        </p:txBody>
      </p:sp>
      <p:sp>
        <p:nvSpPr>
          <p:cNvPr id="3" name="Прямоугольник 2"/>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Сущность и виды профориентации</a:t>
            </a:r>
            <a:endParaRPr lang="ru-RU" dirty="0"/>
          </a:p>
        </p:txBody>
      </p:sp>
      <p:sp>
        <p:nvSpPr>
          <p:cNvPr id="4" name="Прямоугольник 3"/>
          <p:cNvSpPr/>
          <p:nvPr/>
        </p:nvSpPr>
        <p:spPr>
          <a:xfrm>
            <a:off x="357158" y="357166"/>
            <a:ext cx="8501122" cy="5599866"/>
          </a:xfrm>
          <a:prstGeom prst="rect">
            <a:avLst/>
          </a:prstGeom>
        </p:spPr>
        <p:txBody>
          <a:bodyPr wrap="square">
            <a:spAutoFit/>
          </a:bodyPr>
          <a:lstStyle/>
          <a:p>
            <a:pPr indent="457200" algn="just">
              <a:lnSpc>
                <a:spcPct val="125000"/>
              </a:lnSpc>
            </a:pPr>
            <a:r>
              <a:rPr lang="ru-RU" b="1" dirty="0" smtClean="0">
                <a:latin typeface="Times New Roman" pitchFamily="18" charset="0"/>
                <a:cs typeface="Times New Roman" pitchFamily="18" charset="0"/>
              </a:rPr>
              <a:t>Профессиональная ориентация и адаптация </a:t>
            </a:r>
            <a:r>
              <a:rPr lang="ru-RU" dirty="0" smtClean="0">
                <a:latin typeface="Times New Roman" pitchFamily="18" charset="0"/>
                <a:cs typeface="Times New Roman" pitchFamily="18" charset="0"/>
              </a:rPr>
              <a:t>выступают важным составным элементом системы подготовки кадров и являются регулятором связи между системой образования и производством. Они призваны способствовать покрытию потребностей организации в рабочей силе в необходимом качественном и количественном отношении для повышения их прибыльности и конкурентоспособности. </a:t>
            </a:r>
          </a:p>
          <a:p>
            <a:pPr indent="457200" algn="just">
              <a:lnSpc>
                <a:spcPct val="125000"/>
              </a:lnSpc>
            </a:pPr>
            <a:r>
              <a:rPr lang="ru-RU" b="1" dirty="0" smtClean="0">
                <a:latin typeface="Times New Roman" pitchFamily="18" charset="0"/>
                <a:cs typeface="Times New Roman" pitchFamily="18" charset="0"/>
              </a:rPr>
              <a:t>Профессиональная ориентация </a:t>
            </a:r>
            <a:r>
              <a:rPr lang="ru-RU" dirty="0" smtClean="0">
                <a:latin typeface="Times New Roman" pitchFamily="18" charset="0"/>
                <a:cs typeface="Times New Roman" pitchFamily="18" charset="0"/>
              </a:rPr>
              <a:t>представляет собой систему мер по </a:t>
            </a:r>
            <a:r>
              <a:rPr lang="ru-RU" dirty="0" err="1" smtClean="0">
                <a:latin typeface="Times New Roman" pitchFamily="18" charset="0"/>
                <a:cs typeface="Times New Roman" pitchFamily="18" charset="0"/>
              </a:rPr>
              <a:t>профинформации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профконсультации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профподбору</a:t>
            </a:r>
            <a:r>
              <a:rPr lang="ru-RU" dirty="0" smtClean="0">
                <a:latin typeface="Times New Roman" pitchFamily="18" charset="0"/>
                <a:cs typeface="Times New Roman" pitchFamily="18" charset="0"/>
              </a:rPr>
              <a:t> и </a:t>
            </a:r>
            <a:r>
              <a:rPr lang="ru-RU" dirty="0" err="1" smtClean="0">
                <a:latin typeface="Times New Roman" pitchFamily="18" charset="0"/>
                <a:cs typeface="Times New Roman" pitchFamily="18" charset="0"/>
              </a:rPr>
              <a:t>профадаптации</a:t>
            </a:r>
            <a:r>
              <a:rPr lang="ru-RU" dirty="0" smtClean="0">
                <a:latin typeface="Times New Roman" pitchFamily="18" charset="0"/>
                <a:cs typeface="Times New Roman" pitchFamily="18" charset="0"/>
              </a:rPr>
              <a:t>, которая помогает человеку выбирать профессию, наиболее соответствующую потребностям общества и его личным способностям и особенностям. Неполное использование возможностей работника в трудовой деятельности не только наносит  ущерб! его собственному развитию, но и оборачивается потерей для организации. Разрыв между профессиональной подготовкой и содержанием трудовых функций, выполняемых работником, снижает его интерес к труду, работоспособность, что, в конечном счете, ведет к падению производительности, ухудшению качества продукции, к росту профессиональной заболеваемости и травматизма.</a:t>
            </a:r>
            <a:endParaRPr lang="ru-RU" dirty="0">
              <a:latin typeface="Times New Roman" pitchFamily="18" charset="0"/>
              <a:cs typeface="Times New Roman" pitchFamily="18"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131</a:t>
            </a:fld>
            <a:endParaRPr lang="ru-RU"/>
          </a:p>
        </p:txBody>
      </p:sp>
      <p:sp>
        <p:nvSpPr>
          <p:cNvPr id="3" name="Прямоугольник 2"/>
          <p:cNvSpPr/>
          <p:nvPr/>
        </p:nvSpPr>
        <p:spPr>
          <a:xfrm>
            <a:off x="0" y="0"/>
            <a:ext cx="9143999"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Сущность и виды профориентации</a:t>
            </a:r>
            <a:endParaRPr lang="ru-RU" dirty="0"/>
          </a:p>
        </p:txBody>
      </p:sp>
      <p:sp>
        <p:nvSpPr>
          <p:cNvPr id="4" name="Прямоугольник 3"/>
          <p:cNvSpPr/>
          <p:nvPr/>
        </p:nvSpPr>
        <p:spPr>
          <a:xfrm>
            <a:off x="285720" y="533192"/>
            <a:ext cx="8643998" cy="6324808"/>
          </a:xfrm>
          <a:prstGeom prst="rect">
            <a:avLst/>
          </a:prstGeom>
        </p:spPr>
        <p:txBody>
          <a:bodyPr wrap="square">
            <a:spAutoFit/>
          </a:bodyPr>
          <a:lstStyle/>
          <a:p>
            <a:pPr indent="457200" algn="just">
              <a:lnSpc>
                <a:spcPct val="125000"/>
              </a:lnSpc>
            </a:pPr>
            <a:r>
              <a:rPr lang="ru-RU" b="1" dirty="0" smtClean="0">
                <a:latin typeface="Times New Roman" pitchFamily="18" charset="0"/>
                <a:cs typeface="Times New Roman" pitchFamily="18" charset="0"/>
              </a:rPr>
              <a:t>Профессиональная ориентация - это комплекс взаимосвязанных экономических, социальных, медицинских, психологических и педагогических мероприятий, направленных на формирование профессионального призвания, выявление способностей, интересов, пригодности и других факторов, влияющих на выбор профессии или на смену рода деятельности. </a:t>
            </a:r>
          </a:p>
          <a:p>
            <a:pPr indent="457200" algn="just">
              <a:lnSpc>
                <a:spcPct val="125000"/>
              </a:lnSpc>
            </a:pPr>
            <a:r>
              <a:rPr lang="ru-RU" dirty="0" smtClean="0">
                <a:latin typeface="Times New Roman" pitchFamily="18" charset="0"/>
                <a:cs typeface="Times New Roman" pitchFamily="18" charset="0"/>
              </a:rPr>
              <a:t>Работа по профориентации имеет своей целью оказание помощи молодым людям (в основном учащимся общеобразовательных школ) и людям, ищущим работу, в выборе профессии, специальности, места работы или учебы с учетом склонностей и интересов людей, их психофизиологических особенностей, а также с учетом складывающейся конъюнктуры на рынке труда.  Указанная общая цель включает ряд задач, носящих более конкретный характер. К ним можно отнести: </a:t>
            </a:r>
          </a:p>
          <a:p>
            <a:pPr indent="457200" algn="just">
              <a:lnSpc>
                <a:spcPct val="125000"/>
              </a:lnSpc>
            </a:pPr>
            <a:r>
              <a:rPr lang="ru-RU" dirty="0" smtClean="0">
                <a:latin typeface="Times New Roman" pitchFamily="18" charset="0"/>
                <a:cs typeface="Times New Roman" pitchFamily="18" charset="0"/>
              </a:rPr>
              <a:t>• информирование заинтересованных лиц для облегчения выбора вида профессиональной деятельности; </a:t>
            </a:r>
          </a:p>
          <a:p>
            <a:pPr indent="457200" algn="just">
              <a:lnSpc>
                <a:spcPct val="125000"/>
              </a:lnSpc>
            </a:pPr>
            <a:r>
              <a:rPr lang="ru-RU" dirty="0" smtClean="0">
                <a:latin typeface="Times New Roman" pitchFamily="18" charset="0"/>
                <a:cs typeface="Times New Roman" pitchFamily="18" charset="0"/>
              </a:rPr>
              <a:t>• создание условий для развития профессионально значимых способностей будущих работников; </a:t>
            </a:r>
          </a:p>
          <a:p>
            <a:pPr indent="457200" algn="just">
              <a:lnSpc>
                <a:spcPct val="125000"/>
              </a:lnSpc>
            </a:pPr>
            <a:r>
              <a:rPr lang="ru-RU" dirty="0" smtClean="0">
                <a:latin typeface="Times New Roman" pitchFamily="18" charset="0"/>
                <a:cs typeface="Times New Roman" pitchFamily="18" charset="0"/>
              </a:rPr>
              <a:t>• определение соответствия психофизиологических и социально-психологических качеств обратившихся за консультацией профессиональным требованиям избранного ими вида трудовой деятельности.</a:t>
            </a:r>
            <a:endParaRPr lang="ru-RU" dirty="0">
              <a:latin typeface="Times New Roman" pitchFamily="18" charset="0"/>
              <a:cs typeface="Times New Roman" pitchFamily="18"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132</a:t>
            </a:fld>
            <a:endParaRPr lang="ru-RU"/>
          </a:p>
        </p:txBody>
      </p:sp>
      <p:sp>
        <p:nvSpPr>
          <p:cNvPr id="3" name="Прямоугольник 2"/>
          <p:cNvSpPr/>
          <p:nvPr/>
        </p:nvSpPr>
        <p:spPr>
          <a:xfrm>
            <a:off x="0" y="0"/>
            <a:ext cx="9143999"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Сущность и виды профориентации</a:t>
            </a:r>
            <a:endParaRPr lang="ru-RU" dirty="0"/>
          </a:p>
        </p:txBody>
      </p:sp>
      <p:sp>
        <p:nvSpPr>
          <p:cNvPr id="4" name="Прямоугольник 3"/>
          <p:cNvSpPr/>
          <p:nvPr/>
        </p:nvSpPr>
        <p:spPr>
          <a:xfrm>
            <a:off x="285720" y="428604"/>
            <a:ext cx="8572560" cy="6292364"/>
          </a:xfrm>
          <a:prstGeom prst="rect">
            <a:avLst/>
          </a:prstGeom>
        </p:spPr>
        <p:txBody>
          <a:bodyPr wrap="square">
            <a:spAutoFit/>
          </a:bodyPr>
          <a:lstStyle/>
          <a:p>
            <a:pPr indent="457200" algn="just">
              <a:lnSpc>
                <a:spcPct val="125000"/>
              </a:lnSpc>
            </a:pPr>
            <a:r>
              <a:rPr lang="ru-RU" dirty="0" smtClean="0">
                <a:latin typeface="Times New Roman" pitchFamily="18" charset="0"/>
                <a:cs typeface="Times New Roman" pitchFamily="18" charset="0"/>
              </a:rPr>
              <a:t>Основными формами </a:t>
            </a:r>
            <a:r>
              <a:rPr lang="ru-RU" dirty="0" err="1" smtClean="0">
                <a:latin typeface="Times New Roman" pitchFamily="18" charset="0"/>
                <a:cs typeface="Times New Roman" pitchFamily="18" charset="0"/>
              </a:rPr>
              <a:t>профориентационной</a:t>
            </a:r>
            <a:r>
              <a:rPr lang="ru-RU" dirty="0" smtClean="0">
                <a:latin typeface="Times New Roman" pitchFamily="18" charset="0"/>
                <a:cs typeface="Times New Roman" pitchFamily="18" charset="0"/>
              </a:rPr>
              <a:t> работы являются: </a:t>
            </a:r>
          </a:p>
          <a:p>
            <a:pPr indent="457200" algn="just">
              <a:lnSpc>
                <a:spcPct val="125000"/>
              </a:lnSpc>
            </a:pPr>
            <a:r>
              <a:rPr lang="ru-RU" b="1" dirty="0" smtClean="0">
                <a:latin typeface="Times New Roman" pitchFamily="18" charset="0"/>
                <a:cs typeface="Times New Roman" pitchFamily="18" charset="0"/>
              </a:rPr>
              <a:t>Профессиональное просвещение </a:t>
            </a:r>
            <a:r>
              <a:rPr lang="ru-RU" dirty="0" smtClean="0">
                <a:latin typeface="Times New Roman" pitchFamily="18" charset="0"/>
                <a:cs typeface="Times New Roman" pitchFamily="18" charset="0"/>
              </a:rPr>
              <a:t>— это начальная профессиональная подготовка школьников, осуществляемая через уроки труда, организацию кружков, специальных уроков по основам различной профессиональной деятельности и т.п. </a:t>
            </a:r>
          </a:p>
          <a:p>
            <a:pPr indent="457200" algn="just">
              <a:lnSpc>
                <a:spcPct val="125000"/>
              </a:lnSpc>
            </a:pPr>
            <a:r>
              <a:rPr lang="ru-RU" b="1" dirty="0" smtClean="0">
                <a:latin typeface="Times New Roman" pitchFamily="18" charset="0"/>
                <a:cs typeface="Times New Roman" pitchFamily="18" charset="0"/>
              </a:rPr>
              <a:t>Профессиональная информация </a:t>
            </a:r>
            <a:r>
              <a:rPr lang="ru-RU" dirty="0" smtClean="0">
                <a:latin typeface="Times New Roman" pitchFamily="18" charset="0"/>
                <a:cs typeface="Times New Roman" pitchFamily="18" charset="0"/>
              </a:rPr>
              <a:t>— система мер по ознакомлению учащихся и ищущих работу с ситуацией в области спроса и предложения на рынке труда, перспективами развития видов деятельности, с характером работы по основным профессиям и специальностям, условиями и оплатой труда, профессиональными учебными заведениями и центрами подготовки персонала, а также с другими вопросами получения профессии и обеспечения занятости. </a:t>
            </a:r>
          </a:p>
          <a:p>
            <a:pPr indent="457200" algn="just">
              <a:lnSpc>
                <a:spcPct val="125000"/>
              </a:lnSpc>
            </a:pPr>
            <a:r>
              <a:rPr lang="ru-RU" b="1" dirty="0" smtClean="0">
                <a:latin typeface="Times New Roman" pitchFamily="18" charset="0"/>
                <a:cs typeface="Times New Roman" pitchFamily="18" charset="0"/>
              </a:rPr>
              <a:t>Профессиональная консультация</a:t>
            </a:r>
            <a:r>
              <a:rPr lang="ru-RU" dirty="0" smtClean="0">
                <a:latin typeface="Times New Roman" pitchFamily="18" charset="0"/>
                <a:cs typeface="Times New Roman" pitchFamily="18" charset="0"/>
              </a:rPr>
              <a:t> — это оказание помощи заинтересованным людям в выборе профессии и места работы путем изучения личности обратившегося за консультацией человека с целью выявления состояния его здоровья, направленности и структуры способностей, интересов и других факторов, влияющих на выбор профессии или направление переобучения.</a:t>
            </a:r>
          </a:p>
          <a:p>
            <a:pPr indent="457200" algn="just">
              <a:lnSpc>
                <a:spcPct val="125000"/>
              </a:lnSpc>
            </a:pPr>
            <a:r>
              <a:rPr lang="ru-RU" b="1" dirty="0" smtClean="0">
                <a:latin typeface="Times New Roman" pitchFamily="18" charset="0"/>
                <a:cs typeface="Times New Roman" pitchFamily="18" charset="0"/>
              </a:rPr>
              <a:t>Профессиональный отбор </a:t>
            </a:r>
            <a:r>
              <a:rPr lang="ru-RU" dirty="0" smtClean="0">
                <a:latin typeface="Times New Roman" pitchFamily="18" charset="0"/>
                <a:cs typeface="Times New Roman" pitchFamily="18" charset="0"/>
              </a:rPr>
              <a:t>— участие в найме и отборе персонала с учетом требований конкретных профессий и рабочих мест с целью лучшей профориентации работников.</a:t>
            </a:r>
            <a:endParaRPr lang="ru-RU" dirty="0">
              <a:latin typeface="Times New Roman" pitchFamily="18" charset="0"/>
              <a:cs typeface="Times New Roman" pitchFamily="18"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133</a:t>
            </a:fld>
            <a:endParaRPr lang="ru-RU"/>
          </a:p>
        </p:txBody>
      </p:sp>
      <p:sp>
        <p:nvSpPr>
          <p:cNvPr id="3" name="Прямоугольник 2"/>
          <p:cNvSpPr/>
          <p:nvPr/>
        </p:nvSpPr>
        <p:spPr>
          <a:xfrm>
            <a:off x="0" y="0"/>
            <a:ext cx="9143999"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Сущность и виды профориентации</a:t>
            </a:r>
            <a:endParaRPr lang="ru-RU" dirty="0"/>
          </a:p>
        </p:txBody>
      </p:sp>
      <p:sp>
        <p:nvSpPr>
          <p:cNvPr id="4" name="Прямоугольник 3"/>
          <p:cNvSpPr/>
          <p:nvPr/>
        </p:nvSpPr>
        <p:spPr>
          <a:xfrm>
            <a:off x="285720" y="428604"/>
            <a:ext cx="8643998" cy="5599866"/>
          </a:xfrm>
          <a:prstGeom prst="rect">
            <a:avLst/>
          </a:prstGeom>
        </p:spPr>
        <p:txBody>
          <a:bodyPr wrap="square">
            <a:spAutoFit/>
          </a:bodyPr>
          <a:lstStyle/>
          <a:p>
            <a:pPr indent="457200" algn="just">
              <a:lnSpc>
                <a:spcPct val="125000"/>
              </a:lnSpc>
            </a:pPr>
            <a:r>
              <a:rPr lang="ru-RU" dirty="0" smtClean="0">
                <a:latin typeface="Times New Roman" pitchFamily="18" charset="0"/>
                <a:cs typeface="Times New Roman" pitchFamily="18" charset="0"/>
              </a:rPr>
              <a:t>Есть еще одна важная задача профориентации - это содействие быстрым структурным сдвигам в занятости. В настоящее время многоукладная экономика предоставляет работникам с разными способностями и интересами возможность найти место на трудовом поприще. В идеальном случае сокращение рабочих мест должно проводиться только тогда, когда будут созданы условия для переобучения высвобождаемых работников с учетом мотивационного механизма выбора профессии, когда начнут действовать программы по созданию новых рабочих мест в приоритетных для общества областях. Пока управленческие работники не воспримут профориентацию как метод регулирования предложения рабочей силы в организации они будут испытывать экономические и психологические трудности.</a:t>
            </a:r>
          </a:p>
          <a:p>
            <a:pPr indent="457200" algn="just">
              <a:lnSpc>
                <a:spcPct val="125000"/>
              </a:lnSpc>
            </a:pPr>
            <a:r>
              <a:rPr lang="ru-RU" dirty="0" smtClean="0">
                <a:latin typeface="Times New Roman" pitchFamily="18" charset="0"/>
                <a:cs typeface="Times New Roman" pitchFamily="18" charset="0"/>
              </a:rPr>
              <a:t> Чтобы выявить и развить психологический и мотивационный механизм выбора профессии, необходимо использовать механизм управления профориентацией. Он представляет собой способ организации взаимосвязанных процессов формирования личности работника, обладающего конкурентоспособными качествами (профессиональное обучение, воспитание, консультирование, отбор, подготовка и адаптация работника). </a:t>
            </a:r>
            <a:endParaRPr lang="ru-RU" dirty="0">
              <a:latin typeface="Times New Roman" pitchFamily="18" charset="0"/>
              <a:cs typeface="Times New Roman" pitchFamily="18"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134</a:t>
            </a:fld>
            <a:endParaRPr lang="ru-RU"/>
          </a:p>
        </p:txBody>
      </p:sp>
      <p:sp>
        <p:nvSpPr>
          <p:cNvPr id="3" name="Прямоугольник 2"/>
          <p:cNvSpPr/>
          <p:nvPr/>
        </p:nvSpPr>
        <p:spPr>
          <a:xfrm>
            <a:off x="0" y="0"/>
            <a:ext cx="9143999"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Сущность и виды профориентации</a:t>
            </a:r>
            <a:endParaRPr lang="ru-RU" dirty="0"/>
          </a:p>
        </p:txBody>
      </p:sp>
      <p:sp>
        <p:nvSpPr>
          <p:cNvPr id="4" name="Прямоугольник 3"/>
          <p:cNvSpPr/>
          <p:nvPr/>
        </p:nvSpPr>
        <p:spPr>
          <a:xfrm>
            <a:off x="428596" y="357166"/>
            <a:ext cx="8358246" cy="6292364"/>
          </a:xfrm>
          <a:prstGeom prst="rect">
            <a:avLst/>
          </a:prstGeom>
        </p:spPr>
        <p:txBody>
          <a:bodyPr wrap="square">
            <a:spAutoFit/>
          </a:bodyPr>
          <a:lstStyle/>
          <a:p>
            <a:pPr indent="457200" algn="just">
              <a:lnSpc>
                <a:spcPct val="125000"/>
              </a:lnSpc>
            </a:pPr>
            <a:r>
              <a:rPr lang="ru-RU" dirty="0" smtClean="0">
                <a:latin typeface="Times New Roman" pitchFamily="18" charset="0"/>
                <a:cs typeface="Times New Roman" pitchFamily="18" charset="0"/>
              </a:rPr>
              <a:t>Качественный уровень </a:t>
            </a:r>
            <a:r>
              <a:rPr lang="ru-RU" dirty="0" err="1" smtClean="0">
                <a:latin typeface="Times New Roman" pitchFamily="18" charset="0"/>
                <a:cs typeface="Times New Roman" pitchFamily="18" charset="0"/>
              </a:rPr>
              <a:t>профориентационной</a:t>
            </a:r>
            <a:r>
              <a:rPr lang="ru-RU" dirty="0" smtClean="0">
                <a:latin typeface="Times New Roman" pitchFamily="18" charset="0"/>
                <a:cs typeface="Times New Roman" pitchFamily="18" charset="0"/>
              </a:rPr>
              <a:t> работы - одно из условий успешности трудовой адаптации работников. Профориентация (в том числе </a:t>
            </a:r>
            <a:r>
              <a:rPr lang="ru-RU" dirty="0" err="1" smtClean="0">
                <a:latin typeface="Times New Roman" pitchFamily="18" charset="0"/>
                <a:cs typeface="Times New Roman" pitchFamily="18" charset="0"/>
              </a:rPr>
              <a:t>профинформация</a:t>
            </a:r>
            <a:r>
              <a:rPr lang="ru-RU" dirty="0" smtClean="0">
                <a:latin typeface="Times New Roman" pitchFamily="18" charset="0"/>
                <a:cs typeface="Times New Roman" pitchFamily="18" charset="0"/>
              </a:rPr>
              <a:t> и </a:t>
            </a:r>
            <a:r>
              <a:rPr lang="ru-RU" dirty="0" err="1" smtClean="0">
                <a:latin typeface="Times New Roman" pitchFamily="18" charset="0"/>
                <a:cs typeface="Times New Roman" pitchFamily="18" charset="0"/>
              </a:rPr>
              <a:t>профконсультирование</a:t>
            </a:r>
            <a:r>
              <a:rPr lang="ru-RU" dirty="0" smtClean="0">
                <a:latin typeface="Times New Roman" pitchFamily="18" charset="0"/>
                <a:cs typeface="Times New Roman" pitchFamily="18" charset="0"/>
              </a:rPr>
              <a:t>) позволяет формировать взаимосвязи работников и организаций еще на стадиях, предшествующих непосредственной адаптации. Проведение различных форм профориентации помогает обеспечить наибольшую сопряженность требований профессии и свойств личности.</a:t>
            </a:r>
          </a:p>
          <a:p>
            <a:pPr indent="457200" algn="just">
              <a:lnSpc>
                <a:spcPct val="125000"/>
              </a:lnSpc>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Профориентационная</a:t>
            </a:r>
            <a:r>
              <a:rPr lang="ru-RU" dirty="0" smtClean="0">
                <a:latin typeface="Times New Roman" pitchFamily="18" charset="0"/>
                <a:cs typeface="Times New Roman" pitchFamily="18" charset="0"/>
              </a:rPr>
              <a:t> работа направлена еще на одно условие успешности будущей трудовой адаптации работников. Это престиж и привлекательность профессий и специальностей в обществе, в различных социальных группах, для отдельного человека. </a:t>
            </a:r>
            <a:r>
              <a:rPr lang="ru-RU" b="1" i="1" dirty="0" smtClean="0">
                <a:latin typeface="Times New Roman" pitchFamily="18" charset="0"/>
                <a:cs typeface="Times New Roman" pitchFamily="18" charset="0"/>
              </a:rPr>
              <a:t>Престиж:</a:t>
            </a:r>
            <a:r>
              <a:rPr lang="ru-RU" dirty="0" smtClean="0">
                <a:latin typeface="Times New Roman" pitchFamily="18" charset="0"/>
                <a:cs typeface="Times New Roman" pitchFamily="18" charset="0"/>
              </a:rPr>
              <a:t> характеризует оценку какого-либо вида деятельности в соответствии с принятой в обществе шкалой ценностей. </a:t>
            </a:r>
            <a:r>
              <a:rPr lang="ru-RU" b="1" i="1" dirty="0" smtClean="0">
                <a:latin typeface="Times New Roman" pitchFamily="18" charset="0"/>
                <a:cs typeface="Times New Roman" pitchFamily="18" charset="0"/>
              </a:rPr>
              <a:t>Привлекательность</a:t>
            </a:r>
            <a:r>
              <a:rPr lang="ru-RU" dirty="0" smtClean="0">
                <a:latin typeface="Times New Roman" pitchFamily="18" charset="0"/>
                <a:cs typeface="Times New Roman" pitchFamily="18" charset="0"/>
              </a:rPr>
              <a:t> определяет желательность приобретения профессии или специальности тем или иным потенциальным работником. Чем выше престиж и привлекательность профессии, тем сильнее стремление работника в ней закрепиться. При этом следует учитывать, что престиж и привлекательность работы могут быть связаны с авторитетом и популярностью конкретной организации. Она способна формировать свой положительный образ в глазах потенциальных сотрудников в процессе </a:t>
            </a:r>
            <a:r>
              <a:rPr lang="ru-RU" dirty="0" err="1" smtClean="0">
                <a:latin typeface="Times New Roman" pitchFamily="18" charset="0"/>
                <a:cs typeface="Times New Roman" pitchFamily="18" charset="0"/>
              </a:rPr>
              <a:t>профориентационной</a:t>
            </a:r>
            <a:r>
              <a:rPr lang="ru-RU" dirty="0" smtClean="0">
                <a:latin typeface="Times New Roman" pitchFamily="18" charset="0"/>
                <a:cs typeface="Times New Roman" pitchFamily="18" charset="0"/>
              </a:rPr>
              <a:t> работы.</a:t>
            </a:r>
            <a:endParaRPr lang="ru-RU" dirty="0">
              <a:latin typeface="Times New Roman" pitchFamily="18" charset="0"/>
              <a:cs typeface="Times New Roman" pitchFamily="18"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135</a:t>
            </a:fld>
            <a:endParaRPr lang="ru-RU"/>
          </a:p>
        </p:txBody>
      </p:sp>
      <p:sp>
        <p:nvSpPr>
          <p:cNvPr id="3" name="Прямоугольник 2"/>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3. Сущность и виды адаптации персонала</a:t>
            </a:r>
            <a:endParaRPr lang="ru-RU" dirty="0"/>
          </a:p>
        </p:txBody>
      </p:sp>
      <p:sp>
        <p:nvSpPr>
          <p:cNvPr id="4" name="Прямоугольник 3"/>
          <p:cNvSpPr/>
          <p:nvPr/>
        </p:nvSpPr>
        <p:spPr>
          <a:xfrm>
            <a:off x="214282" y="357166"/>
            <a:ext cx="8643998" cy="6463308"/>
          </a:xfrm>
          <a:prstGeom prst="rect">
            <a:avLst/>
          </a:prstGeom>
        </p:spPr>
        <p:txBody>
          <a:bodyPr wrap="square">
            <a:spAutoFit/>
          </a:bodyPr>
          <a:lstStyle/>
          <a:p>
            <a:pPr indent="457200" algn="just"/>
            <a:r>
              <a:rPr lang="ru-RU" dirty="0" smtClean="0">
                <a:latin typeface="Times New Roman" pitchFamily="18" charset="0"/>
                <a:cs typeface="Times New Roman" pitchFamily="18" charset="0"/>
              </a:rPr>
              <a:t>Одной из проблем работы с персоналом в организации при привлечении кадров является </a:t>
            </a:r>
            <a:r>
              <a:rPr lang="ru-RU" b="1" dirty="0" smtClean="0">
                <a:latin typeface="Times New Roman" pitchFamily="18" charset="0"/>
                <a:cs typeface="Times New Roman" pitchFamily="18" charset="0"/>
              </a:rPr>
              <a:t>управление трудовой адаптацией</a:t>
            </a:r>
            <a:r>
              <a:rPr lang="ru-RU" dirty="0" smtClean="0">
                <a:latin typeface="Times New Roman" pitchFamily="18" charset="0"/>
                <a:cs typeface="Times New Roman" pitchFamily="18" charset="0"/>
              </a:rPr>
              <a:t>. В ходе взаимодействия работника и организации происходит их взаимное приспособление, основу которого составляет постепенное вхождение работника в новые профессиональные и социально-экономические условия труда. </a:t>
            </a:r>
          </a:p>
          <a:p>
            <a:pPr indent="457200" algn="just"/>
            <a:r>
              <a:rPr lang="ru-RU" b="1" dirty="0" smtClean="0">
                <a:latin typeface="Times New Roman" pitchFamily="18" charset="0"/>
                <a:cs typeface="Times New Roman" pitchFamily="18" charset="0"/>
              </a:rPr>
              <a:t>Адаптация - это взаимное приспособление работника и организации, основывающееся на постепенной врабатываемости сотрудника в новых профессиональных, социальных и организационно-экономических условиях труда.</a:t>
            </a:r>
          </a:p>
          <a:p>
            <a:pPr indent="457200" algn="just"/>
            <a:r>
              <a:rPr lang="ru-RU" b="1" dirty="0" smtClean="0">
                <a:latin typeface="Times New Roman" pitchFamily="18" charset="0"/>
                <a:cs typeface="Times New Roman" pitchFamily="18" charset="0"/>
              </a:rPr>
              <a:t>Адаптация персонала </a:t>
            </a:r>
            <a:r>
              <a:rPr lang="ru-RU" dirty="0" smtClean="0">
                <a:latin typeface="Times New Roman" pitchFamily="18" charset="0"/>
                <a:cs typeface="Times New Roman" pitchFamily="18" charset="0"/>
              </a:rPr>
              <a:t>- это процесс приспособления коллектива к изменяющимся условиям внешней и внутренней среды организации. </a:t>
            </a:r>
          </a:p>
          <a:p>
            <a:pPr indent="457200" algn="just"/>
            <a:r>
              <a:rPr lang="ru-RU" b="1" dirty="0" smtClean="0">
                <a:latin typeface="Times New Roman" pitchFamily="18" charset="0"/>
                <a:cs typeface="Times New Roman" pitchFamily="18" charset="0"/>
              </a:rPr>
              <a:t>Адаптация работника </a:t>
            </a:r>
            <a:r>
              <a:rPr lang="ru-RU" dirty="0" smtClean="0">
                <a:latin typeface="Times New Roman" pitchFamily="18" charset="0"/>
                <a:cs typeface="Times New Roman" pitchFamily="18" charset="0"/>
              </a:rPr>
              <a:t>- это приспособление индивидуума к рабочему месту и трудовому коллективу. </a:t>
            </a:r>
          </a:p>
          <a:p>
            <a:pPr indent="457200" algn="just"/>
            <a:r>
              <a:rPr lang="ru-RU" dirty="0" smtClean="0">
                <a:latin typeface="Times New Roman" pitchFamily="18" charset="0"/>
                <a:cs typeface="Times New Roman" pitchFamily="18" charset="0"/>
              </a:rPr>
              <a:t>Когда человек поступает на работу, он включается в систему внутриорганизационных отношений, занимая в ней одновременно несколько позиций. Каждой позиции соответствует совокупность требований, норм, правил поведения, определяющих социальную роль человека в коллективе как работника, коллеги, подчиненного, руководителя, члена коллективного органа управления, общественной организации и т.п. От человека, занимающего каждую из названных позиций, ожидается соответствующее ей поведение. Поступая на работу в ту или иную организацию, человек имеет определенные цели, потребности, нормы поведения. В соответствии с ними сотрудник предъявляет определенные требования к организации: к условиям труда и его мотивации.</a:t>
            </a:r>
            <a:endParaRPr lang="ru-RU" dirty="0">
              <a:latin typeface="Times New Roman" pitchFamily="18" charset="0"/>
              <a:cs typeface="Times New Roman" pitchFamily="18"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136</a:t>
            </a:fld>
            <a:endParaRPr lang="ru-RU"/>
          </a:p>
        </p:txBody>
      </p:sp>
      <p:sp>
        <p:nvSpPr>
          <p:cNvPr id="3" name="Прямоугольник 2"/>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3. Сущность и виды адаптации персонала</a:t>
            </a:r>
            <a:endParaRPr lang="ru-RU" dirty="0"/>
          </a:p>
        </p:txBody>
      </p:sp>
      <p:sp>
        <p:nvSpPr>
          <p:cNvPr id="4" name="Прямоугольник 3"/>
          <p:cNvSpPr/>
          <p:nvPr/>
        </p:nvSpPr>
        <p:spPr>
          <a:xfrm>
            <a:off x="285720" y="357166"/>
            <a:ext cx="8501122" cy="6297686"/>
          </a:xfrm>
          <a:prstGeom prst="rect">
            <a:avLst/>
          </a:prstGeom>
        </p:spPr>
        <p:txBody>
          <a:bodyPr wrap="square">
            <a:spAutoFit/>
          </a:bodyPr>
          <a:lstStyle/>
          <a:p>
            <a:pPr indent="457200" algn="just">
              <a:lnSpc>
                <a:spcPct val="125000"/>
              </a:lnSpc>
            </a:pPr>
            <a:r>
              <a:rPr lang="ru-RU" dirty="0" smtClean="0">
                <a:latin typeface="Times New Roman" pitchFamily="18" charset="0"/>
                <a:cs typeface="Times New Roman" pitchFamily="18" charset="0"/>
              </a:rPr>
              <a:t>Процесс взаимного приспособления, или трудовой адаптации, сотрудника и организации будет тем успешнее, чем в большей степени нормы и ценности коллектива являются или становятся нормами и ценностями отдельного сотрудника, чем быстрее и лучше он принимает, усваивает свои социальные роли в коллективе.</a:t>
            </a:r>
          </a:p>
          <a:p>
            <a:pPr indent="457200" algn="just">
              <a:lnSpc>
                <a:spcPct val="125000"/>
              </a:lnSpc>
            </a:pPr>
            <a:r>
              <a:rPr lang="ru-RU" dirty="0" smtClean="0">
                <a:latin typeface="Times New Roman" pitchFamily="18" charset="0"/>
                <a:cs typeface="Times New Roman" pitchFamily="18" charset="0"/>
              </a:rPr>
              <a:t> Выделяют два направления трудовой адаптации: </a:t>
            </a:r>
            <a:r>
              <a:rPr lang="ru-RU" b="1" dirty="0" smtClean="0">
                <a:latin typeface="Times New Roman" pitchFamily="18" charset="0"/>
                <a:cs typeface="Times New Roman" pitchFamily="18" charset="0"/>
              </a:rPr>
              <a:t>первичную и вторичную адаптацию.</a:t>
            </a:r>
            <a:r>
              <a:rPr lang="ru-RU" dirty="0" smtClean="0">
                <a:latin typeface="Times New Roman" pitchFamily="18" charset="0"/>
                <a:cs typeface="Times New Roman" pitchFamily="18" charset="0"/>
              </a:rPr>
              <a:t> В условиях функционирования рынка труда возрастает роль вторичной адаптации. При этом необходимо внимательно изучать опыт зарубежных фирм, которые уделяют повышенное внимание первичной адаптации молодых работников. Данная категория персонала нуждается в особой работе со стороны администрации организаций. Чаще всего профессиональная адаптация рассматривается как процесс приобщения человека к труду в рамках определенной профессии, включения его в производственную деятельность, усвоения им условий и достижения нормативов эффективности труда. Однако адаптацию нельзя рассматривать только как овладение специальностью. Она предусматривает также, приспособление новичка к социальным нормам поведения, действующим в коллективе, установление таких отношений сотрудничества работника и коллектива, которые в наибольшей мере обеспечивают эффективный труд, удовлетворение материально-бытовых и духовных потребностей обеих сторон</a:t>
            </a:r>
            <a:r>
              <a:rPr lang="ru-RU" dirty="0" smtClean="0"/>
              <a:t>. </a:t>
            </a:r>
            <a:endParaRPr lang="ru-RU"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137</a:t>
            </a:fld>
            <a:endParaRPr lang="ru-RU"/>
          </a:p>
        </p:txBody>
      </p:sp>
      <p:sp>
        <p:nvSpPr>
          <p:cNvPr id="3" name="Прямоугольник 2"/>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3. Сущность и виды адаптации персонала</a:t>
            </a:r>
            <a:endParaRPr lang="ru-RU" dirty="0"/>
          </a:p>
        </p:txBody>
      </p:sp>
      <p:pic>
        <p:nvPicPr>
          <p:cNvPr id="8194" name="Picture 2"/>
          <p:cNvPicPr>
            <a:picLocks noChangeAspect="1" noChangeArrowheads="1"/>
          </p:cNvPicPr>
          <p:nvPr/>
        </p:nvPicPr>
        <p:blipFill>
          <a:blip r:embed="rId2"/>
          <a:srcRect l="16471" t="12695" r="24780" b="6250"/>
          <a:stretch>
            <a:fillRect/>
          </a:stretch>
        </p:blipFill>
        <p:spPr bwMode="auto">
          <a:xfrm>
            <a:off x="642910" y="428604"/>
            <a:ext cx="7643866" cy="5929354"/>
          </a:xfrm>
          <a:prstGeom prst="rect">
            <a:avLst/>
          </a:prstGeom>
          <a:noFill/>
          <a:ln w="9525">
            <a:noFill/>
            <a:miter lim="800000"/>
            <a:headEnd/>
            <a:tailEnd/>
          </a:ln>
          <a:effectLst/>
        </p:spPr>
      </p:pic>
      <p:sp>
        <p:nvSpPr>
          <p:cNvPr id="5" name="Прямоугольник 4"/>
          <p:cNvSpPr/>
          <p:nvPr/>
        </p:nvSpPr>
        <p:spPr>
          <a:xfrm>
            <a:off x="1928794" y="6211668"/>
            <a:ext cx="5929354" cy="369332"/>
          </a:xfrm>
          <a:prstGeom prst="rect">
            <a:avLst/>
          </a:prstGeom>
        </p:spPr>
        <p:txBody>
          <a:bodyPr wrap="square">
            <a:spAutoFit/>
          </a:bodyPr>
          <a:lstStyle/>
          <a:p>
            <a:pPr algn="ctr"/>
            <a:r>
              <a:rPr lang="ru-RU" b="1" dirty="0" smtClean="0">
                <a:latin typeface="Times New Roman" pitchFamily="18" charset="0"/>
                <a:cs typeface="Times New Roman" pitchFamily="18" charset="0"/>
              </a:rPr>
              <a:t>Виды адаптации и факторы, на нее влияющие</a:t>
            </a:r>
            <a:endParaRPr lang="ru-RU" b="1" dirty="0">
              <a:latin typeface="Times New Roman" pitchFamily="18" charset="0"/>
              <a:cs typeface="Times New Roman" pitchFamily="18"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138</a:t>
            </a:fld>
            <a:endParaRPr lang="ru-RU"/>
          </a:p>
        </p:txBody>
      </p:sp>
      <p:sp>
        <p:nvSpPr>
          <p:cNvPr id="3" name="Прямоугольник 2"/>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3. Сущность и виды адаптации персонала</a:t>
            </a:r>
            <a:endParaRPr lang="ru-RU" dirty="0"/>
          </a:p>
        </p:txBody>
      </p:sp>
      <p:sp>
        <p:nvSpPr>
          <p:cNvPr id="4" name="Прямоугольник 3"/>
          <p:cNvSpPr/>
          <p:nvPr/>
        </p:nvSpPr>
        <p:spPr>
          <a:xfrm>
            <a:off x="357158" y="571480"/>
            <a:ext cx="8501122" cy="6186309"/>
          </a:xfrm>
          <a:prstGeom prst="rect">
            <a:avLst/>
          </a:prstGeom>
        </p:spPr>
        <p:txBody>
          <a:bodyPr wrap="square">
            <a:spAutoFit/>
          </a:bodyPr>
          <a:lstStyle/>
          <a:p>
            <a:pPr indent="457200" algn="just"/>
            <a:r>
              <a:rPr lang="ru-RU" b="1" dirty="0" smtClean="0">
                <a:latin typeface="Times New Roman" pitchFamily="18" charset="0"/>
                <a:cs typeface="Times New Roman" pitchFamily="18" charset="0"/>
              </a:rPr>
              <a:t>Профессиональная адаптация </a:t>
            </a:r>
            <a:r>
              <a:rPr lang="ru-RU" dirty="0" smtClean="0">
                <a:latin typeface="Times New Roman" pitchFamily="18" charset="0"/>
                <a:cs typeface="Times New Roman" pitchFamily="18" charset="0"/>
              </a:rPr>
              <a:t>характеризуется дополнительным освоением профессиональных возможностей (знаний и навыков), а также формированием профессионально необходимых качеств личности, положительного отношения к своей работе. Как правило, удовлетворенность трудом наступает при достижении определенных результатов, а последние приходят по мере освоения сотрудником специфики работы на конкретном рабочем месте. </a:t>
            </a:r>
          </a:p>
          <a:p>
            <a:pPr indent="457200" algn="just"/>
            <a:r>
              <a:rPr lang="ru-RU" dirty="0" smtClean="0">
                <a:latin typeface="Times New Roman" pitchFamily="18" charset="0"/>
                <a:cs typeface="Times New Roman" pitchFamily="18" charset="0"/>
              </a:rPr>
              <a:t>В процессе </a:t>
            </a:r>
            <a:r>
              <a:rPr lang="ru-RU" b="1" dirty="0" smtClean="0">
                <a:latin typeface="Times New Roman" pitchFamily="18" charset="0"/>
                <a:cs typeface="Times New Roman" pitchFamily="18" charset="0"/>
              </a:rPr>
              <a:t>психофизиологической адаптации</a:t>
            </a:r>
            <a:r>
              <a:rPr lang="ru-RU" dirty="0" smtClean="0">
                <a:latin typeface="Times New Roman" pitchFamily="18" charset="0"/>
                <a:cs typeface="Times New Roman" pitchFamily="18" charset="0"/>
              </a:rPr>
              <a:t> происходит освоение совокупности всех условий, оказывающих различное психофизиологическое воздействие на работника во время труда. К этим условиям следует отнести: физические и психические нагрузки, уровень монотонности труда, санитарно-гигиенические нормы производственной обстановки, ритм труда, удобство рабочего места, внешние факторы воздействия (шум, освещенность, вибрация и т.п.). </a:t>
            </a:r>
          </a:p>
          <a:p>
            <a:pPr indent="457200" algn="just"/>
            <a:r>
              <a:rPr lang="ru-RU" dirty="0" smtClean="0">
                <a:latin typeface="Times New Roman" pitchFamily="18" charset="0"/>
                <a:cs typeface="Times New Roman" pitchFamily="18" charset="0"/>
              </a:rPr>
              <a:t>В процессе </a:t>
            </a:r>
            <a:r>
              <a:rPr lang="ru-RU" b="1" dirty="0" smtClean="0">
                <a:latin typeface="Times New Roman" pitchFamily="18" charset="0"/>
                <a:cs typeface="Times New Roman" pitchFamily="18" charset="0"/>
              </a:rPr>
              <a:t>социально-психологической адаптации</a:t>
            </a:r>
            <a:r>
              <a:rPr lang="ru-RU" dirty="0" smtClean="0">
                <a:latin typeface="Times New Roman" pitchFamily="18" charset="0"/>
                <a:cs typeface="Times New Roman" pitchFamily="18" charset="0"/>
              </a:rPr>
              <a:t> происходит включение работника в систему взаимоотношений коллектива с его традициями, нормами жизни, ценностными ориентациями. В ходе такой адаптации сотрудник получает информацию о системе деловых и личных взаимоотношений в коллективе и отдельных формальных и неформальных группах, о социальных позициях отдельных членов группы. Эту информацию он воспринимает активно, соотнося ее со своим прошлым социальным опытом, со своими ценностными ориентациями. При принятии сотрудником групповых норм происходит процесс идентификации личности либо с коллективом в целом, либо с какой-либо формальной или неформальной группой.</a:t>
            </a:r>
            <a:endParaRPr lang="ru-RU" dirty="0">
              <a:latin typeface="Times New Roman" pitchFamily="18" charset="0"/>
              <a:cs typeface="Times New Roman" pitchFamily="18"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139</a:t>
            </a:fld>
            <a:endParaRPr lang="ru-RU"/>
          </a:p>
        </p:txBody>
      </p:sp>
      <p:sp>
        <p:nvSpPr>
          <p:cNvPr id="3" name="Прямоугольник 2"/>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3. Сущность и виды адаптации персонала</a:t>
            </a:r>
            <a:endParaRPr lang="ru-RU" dirty="0"/>
          </a:p>
        </p:txBody>
      </p:sp>
      <p:sp>
        <p:nvSpPr>
          <p:cNvPr id="4" name="Прямоугольник 3"/>
          <p:cNvSpPr/>
          <p:nvPr/>
        </p:nvSpPr>
        <p:spPr>
          <a:xfrm>
            <a:off x="285720" y="357166"/>
            <a:ext cx="8501122" cy="6186309"/>
          </a:xfrm>
          <a:prstGeom prst="rect">
            <a:avLst/>
          </a:prstGeom>
        </p:spPr>
        <p:txBody>
          <a:bodyPr wrap="square">
            <a:spAutoFit/>
          </a:bodyPr>
          <a:lstStyle/>
          <a:p>
            <a:pPr indent="457200" algn="just"/>
            <a:r>
              <a:rPr lang="ru-RU" dirty="0" smtClean="0">
                <a:latin typeface="Times New Roman" pitchFamily="18" charset="0"/>
                <a:cs typeface="Times New Roman" pitchFamily="18" charset="0"/>
              </a:rPr>
              <a:t>В процессе </a:t>
            </a:r>
            <a:r>
              <a:rPr lang="ru-RU" b="1" dirty="0" smtClean="0">
                <a:latin typeface="Times New Roman" pitchFamily="18" charset="0"/>
                <a:cs typeface="Times New Roman" pitchFamily="18" charset="0"/>
              </a:rPr>
              <a:t>организационно-административной адаптации </a:t>
            </a:r>
            <a:r>
              <a:rPr lang="ru-RU" dirty="0" smtClean="0">
                <a:latin typeface="Times New Roman" pitchFamily="18" charset="0"/>
                <a:cs typeface="Times New Roman" pitchFamily="18" charset="0"/>
              </a:rPr>
              <a:t>работник знакомится с особенностями организационного механизма управления, местом своего подразделения и должности в общей системе целей и в организационной  структуре. При данной адаптации у сотрудника должно сформироваться понимание собственной роли в общем производственном процессе. Следует выделить еще одну важную и специфическую сторону организационной адаптации - подготовленность сотрудника к восприятию и реализации нововведений (технического или организационного характера). </a:t>
            </a:r>
          </a:p>
          <a:p>
            <a:pPr indent="457200" algn="just"/>
            <a:r>
              <a:rPr lang="ru-RU" b="1" dirty="0" smtClean="0">
                <a:latin typeface="Times New Roman" pitchFamily="18" charset="0"/>
                <a:cs typeface="Times New Roman" pitchFamily="18" charset="0"/>
              </a:rPr>
              <a:t>Экономическая адаптация</a:t>
            </a:r>
            <a:r>
              <a:rPr lang="ru-RU" dirty="0" smtClean="0">
                <a:latin typeface="Times New Roman" pitchFamily="18" charset="0"/>
                <a:cs typeface="Times New Roman" pitchFamily="18" charset="0"/>
              </a:rPr>
              <a:t> позволяет работнику ознакомиться с экономическим механизмом управления организацией, системой экономических стимулов и мотивов, адаптироваться к новым условиям оплаты своего труда и различных выплат. </a:t>
            </a:r>
          </a:p>
          <a:p>
            <a:pPr indent="457200" algn="just"/>
            <a:r>
              <a:rPr lang="ru-RU" dirty="0" smtClean="0">
                <a:latin typeface="Times New Roman" pitchFamily="18" charset="0"/>
                <a:cs typeface="Times New Roman" pitchFamily="18" charset="0"/>
              </a:rPr>
              <a:t>В процессе </a:t>
            </a:r>
            <a:r>
              <a:rPr lang="ru-RU" b="1" dirty="0" smtClean="0">
                <a:latin typeface="Times New Roman" pitchFamily="18" charset="0"/>
                <a:cs typeface="Times New Roman" pitchFamily="18" charset="0"/>
              </a:rPr>
              <a:t>санитарно-гигиенической адаптации</a:t>
            </a:r>
            <a:r>
              <a:rPr lang="ru-RU" dirty="0" smtClean="0">
                <a:latin typeface="Times New Roman" pitchFamily="18" charset="0"/>
                <a:cs typeface="Times New Roman" pitchFamily="18" charset="0"/>
              </a:rPr>
              <a:t> работник осваивается с новыми требованиями трудовой, производственной и технологической дисциплины, правилами трудового распорядка. Он привыкает готовить рабочее место к трудовому процессу в сложившихся в организации условиях производства, придерживаясь гигиенических и санитарных норм, требований техники безопасности и сохранения здоровья, а также с учетом экономической безопасности окружающей среды.</a:t>
            </a:r>
          </a:p>
          <a:p>
            <a:pPr indent="457200" algn="just"/>
            <a:r>
              <a:rPr lang="ru-RU" dirty="0" smtClean="0">
                <a:latin typeface="Times New Roman" pitchFamily="18" charset="0"/>
                <a:cs typeface="Times New Roman" pitchFamily="18" charset="0"/>
              </a:rPr>
              <a:t>Несмотря на различие между видами адаптации, все они находятся в постоянном взаимодействии, поэтому процесс управления требует наличия единой системы инструментов воздействия, обеспечивающих быстроту и успешность адаптации.</a:t>
            </a:r>
            <a:endParaRPr lang="ru-RU"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Основные элементы кадровой политики </a:t>
            </a:r>
            <a:endParaRPr lang="ru-RU" dirty="0"/>
          </a:p>
        </p:txBody>
      </p:sp>
      <p:sp>
        <p:nvSpPr>
          <p:cNvPr id="4" name="Прямоугольник 3"/>
          <p:cNvSpPr/>
          <p:nvPr/>
        </p:nvSpPr>
        <p:spPr>
          <a:xfrm>
            <a:off x="0" y="428604"/>
            <a:ext cx="8715404" cy="369332"/>
          </a:xfrm>
          <a:prstGeom prst="rect">
            <a:avLst/>
          </a:prstGeom>
        </p:spPr>
        <p:txBody>
          <a:bodyPr wrap="square">
            <a:spAutoFit/>
          </a:bodyPr>
          <a:lstStyle/>
          <a:p>
            <a:pPr algn="ctr"/>
            <a:r>
              <a:rPr lang="ru-RU" b="1" dirty="0" smtClean="0">
                <a:latin typeface="Times New Roman" pitchFamily="18" charset="0"/>
                <a:cs typeface="Times New Roman" pitchFamily="18" charset="0"/>
              </a:rPr>
              <a:t>РАЗДЕЛЫ ФИЛОСОФИИ ПРЕДПРИЯТИЯ</a:t>
            </a:r>
            <a:endParaRPr lang="ru-RU" b="1" dirty="0">
              <a:latin typeface="Times New Roman" pitchFamily="18" charset="0"/>
              <a:cs typeface="Times New Roman" pitchFamily="18" charset="0"/>
            </a:endParaRPr>
          </a:p>
        </p:txBody>
      </p:sp>
      <p:sp>
        <p:nvSpPr>
          <p:cNvPr id="5" name="Прямоугольник 4"/>
          <p:cNvSpPr/>
          <p:nvPr/>
        </p:nvSpPr>
        <p:spPr>
          <a:xfrm>
            <a:off x="357158" y="1305342"/>
            <a:ext cx="8215370" cy="5078313"/>
          </a:xfrm>
          <a:prstGeom prst="rect">
            <a:avLst/>
          </a:prstGeom>
        </p:spPr>
        <p:txBody>
          <a:bodyPr wrap="square">
            <a:spAutoFit/>
          </a:bodyPr>
          <a:lstStyle/>
          <a:p>
            <a:pPr indent="457200" algn="just"/>
            <a:r>
              <a:rPr lang="en-US" b="1" dirty="0" smtClean="0">
                <a:latin typeface="Times New Roman" pitchFamily="18" charset="0"/>
                <a:cs typeface="Times New Roman" pitchFamily="18" charset="0"/>
              </a:rPr>
              <a:t>III</a:t>
            </a:r>
            <a:r>
              <a:rPr lang="ru-RU" b="1" dirty="0" smtClean="0">
                <a:latin typeface="Times New Roman" pitchFamily="18" charset="0"/>
                <a:cs typeface="Times New Roman" pitchFamily="18" charset="0"/>
              </a:rPr>
              <a:t>. Декларация прав сотрудника </a:t>
            </a:r>
          </a:p>
          <a:p>
            <a:pPr indent="457200" algn="just"/>
            <a:r>
              <a:rPr lang="ru-RU" dirty="0" smtClean="0">
                <a:latin typeface="Times New Roman" pitchFamily="18" charset="0"/>
                <a:cs typeface="Times New Roman" pitchFamily="18" charset="0"/>
              </a:rPr>
              <a:t>Каждому человеку гарантированы следующие права. </a:t>
            </a:r>
          </a:p>
          <a:p>
            <a:pPr indent="457200" algn="just">
              <a:buAutoNum type="arabicPeriod"/>
            </a:pPr>
            <a:r>
              <a:rPr lang="ru-RU" b="1" u="sng" dirty="0" smtClean="0">
                <a:solidFill>
                  <a:srgbClr val="C00000"/>
                </a:solidFill>
                <a:latin typeface="Times New Roman" pitchFamily="18" charset="0"/>
                <a:cs typeface="Times New Roman" pitchFamily="18" charset="0"/>
              </a:rPr>
              <a:t>Личные и гражданские права сотрудника: </a:t>
            </a:r>
          </a:p>
          <a:p>
            <a:pPr indent="457200" algn="just"/>
            <a:r>
              <a:rPr lang="ru-RU" dirty="0" smtClean="0">
                <a:latin typeface="Times New Roman" pitchFamily="18" charset="0"/>
                <a:cs typeface="Times New Roman" pitchFamily="18" charset="0"/>
              </a:rPr>
              <a:t>-на жизнь, достойную человека, и увеличение ее продолжительности; на личную неприкосновенность, уважение человеческого достоинства, чести и репутации, свободное развитие личности; </a:t>
            </a:r>
          </a:p>
          <a:p>
            <a:pPr indent="457200" algn="just">
              <a:buFontTx/>
              <a:buChar char="-"/>
            </a:pPr>
            <a:r>
              <a:rPr lang="ru-RU" dirty="0" smtClean="0">
                <a:latin typeface="Times New Roman" pitchFamily="18" charset="0"/>
                <a:cs typeface="Times New Roman" pitchFamily="18" charset="0"/>
              </a:rPr>
              <a:t>на защиту от произвольных посягательств и вмешательства в личную и семейную жизнь; </a:t>
            </a:r>
          </a:p>
          <a:p>
            <a:pPr indent="457200" algn="just">
              <a:buFontTx/>
              <a:buChar char="-"/>
            </a:pPr>
            <a:r>
              <a:rPr lang="ru-RU" dirty="0" smtClean="0">
                <a:latin typeface="Times New Roman" pitchFamily="18" charset="0"/>
                <a:cs typeface="Times New Roman" pitchFamily="18" charset="0"/>
              </a:rPr>
              <a:t>на выбор места жительства, свободное передвижение по территории государств.;</a:t>
            </a:r>
          </a:p>
          <a:p>
            <a:pPr indent="457200" algn="just">
              <a:buFontTx/>
              <a:buChar char="-"/>
            </a:pPr>
            <a:r>
              <a:rPr lang="ru-RU" dirty="0" smtClean="0">
                <a:latin typeface="Times New Roman" pitchFamily="18" charset="0"/>
                <a:cs typeface="Times New Roman" pitchFamily="18" charset="0"/>
              </a:rPr>
              <a:t>на приобретение гражданства; </a:t>
            </a:r>
          </a:p>
          <a:p>
            <a:pPr indent="457200" algn="just">
              <a:buFontTx/>
              <a:buChar char="-"/>
            </a:pPr>
            <a:r>
              <a:rPr lang="ru-RU" dirty="0" smtClean="0">
                <a:latin typeface="Times New Roman" pitchFamily="18" charset="0"/>
                <a:cs typeface="Times New Roman" pitchFamily="18" charset="0"/>
              </a:rPr>
              <a:t>на повсеместное признание и судебную защиту своих прав и свобод.</a:t>
            </a:r>
          </a:p>
          <a:p>
            <a:pPr algn="just"/>
            <a:r>
              <a:rPr lang="ru-RU" b="1" u="sng" dirty="0" smtClean="0">
                <a:solidFill>
                  <a:srgbClr val="C00000"/>
                </a:solidFill>
                <a:latin typeface="Times New Roman" pitchFamily="18" charset="0"/>
                <a:cs typeface="Times New Roman" pitchFamily="18" charset="0"/>
              </a:rPr>
              <a:t>2.  Культурные права: </a:t>
            </a:r>
          </a:p>
          <a:p>
            <a:pPr indent="457200" algn="just">
              <a:buFontTx/>
              <a:buChar char="-"/>
            </a:pPr>
            <a:r>
              <a:rPr lang="ru-RU" dirty="0" smtClean="0">
                <a:latin typeface="Times New Roman" pitchFamily="18" charset="0"/>
                <a:cs typeface="Times New Roman" pitchFamily="18" charset="0"/>
              </a:rPr>
              <a:t>на участие в культурной жизни и пользование достижениями отечественной и мировой культуры; </a:t>
            </a:r>
          </a:p>
          <a:p>
            <a:pPr indent="457200" algn="just">
              <a:buFontTx/>
              <a:buChar char="-"/>
            </a:pPr>
            <a:r>
              <a:rPr lang="ru-RU" dirty="0" smtClean="0">
                <a:latin typeface="Times New Roman" pitchFamily="18" charset="0"/>
                <a:cs typeface="Times New Roman" pitchFamily="18" charset="0"/>
              </a:rPr>
              <a:t>на свободу преподавания, научную и творческую деятельность; </a:t>
            </a:r>
          </a:p>
          <a:p>
            <a:pPr indent="457200" algn="just">
              <a:buFontTx/>
              <a:buChar char="-"/>
            </a:pPr>
            <a:r>
              <a:rPr lang="ru-RU" dirty="0" smtClean="0">
                <a:latin typeface="Times New Roman" pitchFamily="18" charset="0"/>
                <a:cs typeface="Times New Roman" pitchFamily="18" charset="0"/>
              </a:rPr>
              <a:t>на интеллектуальную собственность и ее защиту; </a:t>
            </a:r>
          </a:p>
          <a:p>
            <a:pPr indent="457200" algn="just">
              <a:buFontTx/>
              <a:buChar char="-"/>
            </a:pPr>
            <a:r>
              <a:rPr lang="ru-RU" dirty="0" smtClean="0">
                <a:latin typeface="Times New Roman" pitchFamily="18" charset="0"/>
                <a:cs typeface="Times New Roman" pitchFamily="18" charset="0"/>
              </a:rPr>
              <a:t>на отдых и досуг для благоприятного использования свободного времени .</a:t>
            </a:r>
            <a:endParaRPr lang="ru-RU"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fld id="{725C68B6-61C2-468F-89AB-4B9F7531AA68}" type="slidenum">
              <a:rPr lang="ru-RU" smtClean="0"/>
              <a:pPr/>
              <a:t>14</a:t>
            </a:fld>
            <a:endParaRPr lang="ru-RU"/>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140</a:t>
            </a:fld>
            <a:endParaRPr lang="ru-RU"/>
          </a:p>
        </p:txBody>
      </p:sp>
      <p:sp>
        <p:nvSpPr>
          <p:cNvPr id="3" name="Прямоугольник 2"/>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3. Сущность и виды адаптации персонала</a:t>
            </a:r>
            <a:endParaRPr lang="ru-RU" dirty="0"/>
          </a:p>
        </p:txBody>
      </p:sp>
      <p:sp>
        <p:nvSpPr>
          <p:cNvPr id="4" name="Прямоугольник 3"/>
          <p:cNvSpPr/>
          <p:nvPr/>
        </p:nvSpPr>
        <p:spPr>
          <a:xfrm>
            <a:off x="285720" y="428604"/>
            <a:ext cx="8429684" cy="6429396"/>
          </a:xfrm>
          <a:prstGeom prst="rect">
            <a:avLst/>
          </a:prstGeom>
        </p:spPr>
        <p:txBody>
          <a:bodyPr wrap="square">
            <a:spAutoFit/>
          </a:bodyPr>
          <a:lstStyle/>
          <a:p>
            <a:pPr indent="457200" algn="just">
              <a:lnSpc>
                <a:spcPct val="125000"/>
              </a:lnSpc>
            </a:pPr>
            <a:r>
              <a:rPr lang="ru-RU" b="1" dirty="0" smtClean="0">
                <a:latin typeface="Times New Roman" pitchFamily="18" charset="0"/>
                <a:cs typeface="Times New Roman" pitchFamily="18" charset="0"/>
              </a:rPr>
              <a:t>Принципиальные цели адаптации </a:t>
            </a:r>
            <a:r>
              <a:rPr lang="ru-RU" dirty="0" smtClean="0">
                <a:latin typeface="Times New Roman" pitchFamily="18" charset="0"/>
                <a:cs typeface="Times New Roman" pitchFamily="18" charset="0"/>
              </a:rPr>
              <a:t>можно свести к следующему: </a:t>
            </a:r>
          </a:p>
          <a:p>
            <a:pPr indent="457200" algn="just">
              <a:lnSpc>
                <a:spcPct val="125000"/>
              </a:lnSpc>
            </a:pPr>
            <a:r>
              <a:rPr lang="ru-RU" dirty="0" smtClean="0">
                <a:latin typeface="Times New Roman" pitchFamily="18" charset="0"/>
                <a:cs typeface="Times New Roman" pitchFamily="18" charset="0"/>
              </a:rPr>
              <a:t>• уменьшение стартовых издержек, так как пока новый работник плохо знает свое рабочее место, он работает менее эффективно и требует дополнительных затрат; </a:t>
            </a:r>
          </a:p>
          <a:p>
            <a:pPr indent="457200" algn="just">
              <a:lnSpc>
                <a:spcPct val="125000"/>
              </a:lnSpc>
            </a:pPr>
            <a:r>
              <a:rPr lang="ru-RU" dirty="0" smtClean="0">
                <a:latin typeface="Times New Roman" pitchFamily="18" charset="0"/>
                <a:cs typeface="Times New Roman" pitchFamily="18" charset="0"/>
              </a:rPr>
              <a:t>• снижение озабоченности и неопределенности у новых работников; </a:t>
            </a:r>
          </a:p>
          <a:p>
            <a:pPr indent="457200" algn="just">
              <a:lnSpc>
                <a:spcPct val="125000"/>
              </a:lnSpc>
            </a:pPr>
            <a:r>
              <a:rPr lang="ru-RU" dirty="0" smtClean="0">
                <a:latin typeface="Times New Roman" pitchFamily="18" charset="0"/>
                <a:cs typeface="Times New Roman" pitchFamily="18" charset="0"/>
              </a:rPr>
              <a:t>• сокращение текучести рабочей силы, так как если новички чувствуют себя неуютно на новой работе и ощущают себя ненужными, то они могут отреагировать на это увольнением; </a:t>
            </a:r>
          </a:p>
          <a:p>
            <a:pPr indent="457200" algn="just">
              <a:lnSpc>
                <a:spcPct val="125000"/>
              </a:lnSpc>
            </a:pPr>
            <a:r>
              <a:rPr lang="ru-RU" dirty="0" smtClean="0">
                <a:latin typeface="Times New Roman" pitchFamily="18" charset="0"/>
                <a:cs typeface="Times New Roman" pitchFamily="18" charset="0"/>
              </a:rPr>
              <a:t>• экономия времени руководителя и сотрудников, так как проводимая по программе работа помогает экономить время каждого из них; </a:t>
            </a:r>
          </a:p>
          <a:p>
            <a:pPr indent="457200" algn="just">
              <a:lnSpc>
                <a:spcPct val="125000"/>
              </a:lnSpc>
            </a:pPr>
            <a:r>
              <a:rPr lang="ru-RU" dirty="0" smtClean="0">
                <a:latin typeface="Times New Roman" pitchFamily="18" charset="0"/>
                <a:cs typeface="Times New Roman" pitchFamily="18" charset="0"/>
              </a:rPr>
              <a:t>• развитие позитивного отношения к работе, удовлетворенности работой. </a:t>
            </a:r>
          </a:p>
          <a:p>
            <a:pPr indent="457200" algn="just">
              <a:lnSpc>
                <a:spcPct val="125000"/>
              </a:lnSpc>
            </a:pPr>
            <a:r>
              <a:rPr lang="ru-RU" dirty="0" smtClean="0">
                <a:latin typeface="Times New Roman" pitchFamily="18" charset="0"/>
                <a:cs typeface="Times New Roman" pitchFamily="18" charset="0"/>
              </a:rPr>
              <a:t>Следует сказать, что в отечественных организациях наблюдается </a:t>
            </a:r>
            <a:r>
              <a:rPr lang="ru-RU" dirty="0" err="1" smtClean="0">
                <a:latin typeface="Times New Roman" pitchFamily="18" charset="0"/>
                <a:cs typeface="Times New Roman" pitchFamily="18" charset="0"/>
              </a:rPr>
              <a:t>неотработанность</a:t>
            </a:r>
            <a:r>
              <a:rPr lang="ru-RU" dirty="0" smtClean="0">
                <a:latin typeface="Times New Roman" pitchFamily="18" charset="0"/>
                <a:cs typeface="Times New Roman" pitchFamily="18" charset="0"/>
              </a:rPr>
              <a:t> механизма управления процессом адаптации. Этот механизм предусматривает решение трех важнейших проблем: </a:t>
            </a:r>
          </a:p>
          <a:p>
            <a:pPr indent="457200" algn="just">
              <a:lnSpc>
                <a:spcPct val="125000"/>
              </a:lnSpc>
            </a:pPr>
            <a:r>
              <a:rPr lang="ru-RU" dirty="0" smtClean="0">
                <a:latin typeface="Times New Roman" pitchFamily="18" charset="0"/>
                <a:cs typeface="Times New Roman" pitchFamily="18" charset="0"/>
              </a:rPr>
              <a:t>1) структурного закрепления функций управления адаптацией в системе управления организацией; </a:t>
            </a:r>
          </a:p>
          <a:p>
            <a:pPr indent="457200" algn="just">
              <a:lnSpc>
                <a:spcPct val="125000"/>
              </a:lnSpc>
            </a:pPr>
            <a:r>
              <a:rPr lang="ru-RU" dirty="0" smtClean="0">
                <a:latin typeface="Times New Roman" pitchFamily="18" charset="0"/>
                <a:cs typeface="Times New Roman" pitchFamily="18" charset="0"/>
              </a:rPr>
              <a:t>2) организации технологии процесса адаптации; </a:t>
            </a:r>
          </a:p>
          <a:p>
            <a:pPr indent="457200" algn="just">
              <a:lnSpc>
                <a:spcPct val="125000"/>
              </a:lnSpc>
            </a:pPr>
            <a:r>
              <a:rPr lang="ru-RU" dirty="0" smtClean="0">
                <a:latin typeface="Times New Roman" pitchFamily="18" charset="0"/>
                <a:cs typeface="Times New Roman" pitchFamily="18" charset="0"/>
              </a:rPr>
              <a:t>3) организации информационного обеспечения процесса адаптации.</a:t>
            </a:r>
            <a:endParaRPr lang="ru-RU" dirty="0">
              <a:latin typeface="Times New Roman" pitchFamily="18" charset="0"/>
              <a:cs typeface="Times New Roman" pitchFamily="18"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141</a:t>
            </a:fld>
            <a:endParaRPr lang="ru-RU"/>
          </a:p>
        </p:txBody>
      </p:sp>
      <p:sp>
        <p:nvSpPr>
          <p:cNvPr id="3" name="Прямоугольник 2"/>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3. Сущность и виды адаптации персонала</a:t>
            </a:r>
            <a:endParaRPr lang="ru-RU" dirty="0"/>
          </a:p>
        </p:txBody>
      </p:sp>
      <p:sp>
        <p:nvSpPr>
          <p:cNvPr id="4" name="Прямоугольник 3"/>
          <p:cNvSpPr/>
          <p:nvPr/>
        </p:nvSpPr>
        <p:spPr>
          <a:xfrm>
            <a:off x="285720" y="500042"/>
            <a:ext cx="8572560" cy="6186309"/>
          </a:xfrm>
          <a:prstGeom prst="rect">
            <a:avLst/>
          </a:prstGeom>
        </p:spPr>
        <p:txBody>
          <a:bodyPr wrap="square">
            <a:spAutoFit/>
          </a:bodyPr>
          <a:lstStyle/>
          <a:p>
            <a:pPr indent="457200" algn="just"/>
            <a:r>
              <a:rPr lang="ru-RU" dirty="0" smtClean="0">
                <a:latin typeface="Times New Roman" pitchFamily="18" charset="0"/>
                <a:cs typeface="Times New Roman" pitchFamily="18" charset="0"/>
              </a:rPr>
              <a:t>Успешность адаптации зависит от целого ряда условий, в том числе: </a:t>
            </a:r>
          </a:p>
          <a:p>
            <a:pPr indent="457200" algn="just"/>
            <a:r>
              <a:rPr lang="ru-RU" dirty="0" smtClean="0">
                <a:latin typeface="Times New Roman" pitchFamily="18" charset="0"/>
                <a:cs typeface="Times New Roman" pitchFamily="18" charset="0"/>
              </a:rPr>
              <a:t>• качественный уровень работы по профессиональной ориентации потенциальных сотрудников; </a:t>
            </a:r>
          </a:p>
          <a:p>
            <a:pPr indent="457200" algn="just"/>
            <a:r>
              <a:rPr lang="ru-RU" dirty="0" smtClean="0">
                <a:latin typeface="Times New Roman" pitchFamily="18" charset="0"/>
                <a:cs typeface="Times New Roman" pitchFamily="18" charset="0"/>
              </a:rPr>
              <a:t>• объективность деловой оценки персонала (как при отборе, так и в процессе трудовой адаптации работников); </a:t>
            </a:r>
          </a:p>
          <a:p>
            <a:pPr indent="457200"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отработанность</a:t>
            </a:r>
            <a:r>
              <a:rPr lang="ru-RU" dirty="0" smtClean="0">
                <a:latin typeface="Times New Roman" pitchFamily="18" charset="0"/>
                <a:cs typeface="Times New Roman" pitchFamily="18" charset="0"/>
              </a:rPr>
              <a:t> организационного механизма управления процессом адаптации;  </a:t>
            </a:r>
          </a:p>
          <a:p>
            <a:pPr indent="457200" algn="just"/>
            <a:r>
              <a:rPr lang="ru-RU" dirty="0" smtClean="0">
                <a:latin typeface="Times New Roman" pitchFamily="18" charset="0"/>
                <a:cs typeface="Times New Roman" pitchFamily="18" charset="0"/>
              </a:rPr>
              <a:t>• престиж и привлекательность профессии, работы по определенной специальности именно в данной организации; </a:t>
            </a:r>
          </a:p>
          <a:p>
            <a:pPr indent="457200" algn="just"/>
            <a:r>
              <a:rPr lang="ru-RU" dirty="0" smtClean="0">
                <a:latin typeface="Times New Roman" pitchFamily="18" charset="0"/>
                <a:cs typeface="Times New Roman" pitchFamily="18" charset="0"/>
              </a:rPr>
              <a:t>• особенности организации труда, реализующие мотивационные установки сотрудника; </a:t>
            </a:r>
          </a:p>
          <a:p>
            <a:pPr indent="457200" algn="just"/>
            <a:r>
              <a:rPr lang="ru-RU" dirty="0" smtClean="0">
                <a:latin typeface="Times New Roman" pitchFamily="18" charset="0"/>
                <a:cs typeface="Times New Roman" pitchFamily="18" charset="0"/>
              </a:rPr>
              <a:t>• наличие отработанной системы внедрения новшеств; </a:t>
            </a:r>
          </a:p>
          <a:p>
            <a:pPr indent="457200" algn="just"/>
            <a:r>
              <a:rPr lang="ru-RU" dirty="0" smtClean="0">
                <a:latin typeface="Times New Roman" pitchFamily="18" charset="0"/>
                <a:cs typeface="Times New Roman" pitchFamily="18" charset="0"/>
              </a:rPr>
              <a:t>• гибкость системы обучения персонала, действующей внутри организации; </a:t>
            </a:r>
          </a:p>
          <a:p>
            <a:pPr indent="457200" algn="just"/>
            <a:r>
              <a:rPr lang="ru-RU" dirty="0" smtClean="0">
                <a:latin typeface="Times New Roman" pitchFamily="18" charset="0"/>
                <a:cs typeface="Times New Roman" pitchFamily="18" charset="0"/>
              </a:rPr>
              <a:t>• особенности социально-психологического климата, сложившегося в коллективе; </a:t>
            </a:r>
          </a:p>
          <a:p>
            <a:pPr indent="457200" algn="just"/>
            <a:r>
              <a:rPr lang="ru-RU" dirty="0" smtClean="0">
                <a:latin typeface="Times New Roman" pitchFamily="18" charset="0"/>
                <a:cs typeface="Times New Roman" pitchFamily="18" charset="0"/>
              </a:rPr>
              <a:t>• личностные свойства адаптируемого сотрудника, связанные с его психологическими чертами, возрастом, семейным положением и т.п.</a:t>
            </a:r>
          </a:p>
          <a:p>
            <a:pPr indent="457200" algn="just"/>
            <a:r>
              <a:rPr lang="ru-RU" dirty="0" smtClean="0">
                <a:latin typeface="Times New Roman" pitchFamily="18" charset="0"/>
                <a:cs typeface="Times New Roman" pitchFamily="18" charset="0"/>
              </a:rPr>
              <a:t>Управление трудовой адаптацией требует проработки в первую очередь трех организационных элементов: </a:t>
            </a:r>
          </a:p>
          <a:p>
            <a:pPr indent="457200" algn="just"/>
            <a:r>
              <a:rPr lang="ru-RU" dirty="0" smtClean="0">
                <a:latin typeface="Times New Roman" pitchFamily="18" charset="0"/>
                <a:cs typeface="Times New Roman" pitchFamily="18" charset="0"/>
              </a:rPr>
              <a:t>- структурное закрепление функции управления адаптацией; </a:t>
            </a:r>
          </a:p>
          <a:p>
            <a:pPr indent="457200" algn="just"/>
            <a:r>
              <a:rPr lang="ru-RU" dirty="0" smtClean="0">
                <a:latin typeface="Times New Roman" pitchFamily="18" charset="0"/>
                <a:cs typeface="Times New Roman" pitchFamily="18" charset="0"/>
              </a:rPr>
              <a:t>- технология процесса управления адаптацией; </a:t>
            </a:r>
          </a:p>
          <a:p>
            <a:pPr indent="457200" algn="just"/>
            <a:r>
              <a:rPr lang="ru-RU" dirty="0" smtClean="0">
                <a:latin typeface="Times New Roman" pitchFamily="18" charset="0"/>
                <a:cs typeface="Times New Roman" pitchFamily="18" charset="0"/>
              </a:rPr>
              <a:t>- информационное обеспечение этого процесса.</a:t>
            </a:r>
            <a:endParaRPr lang="ru-RU" dirty="0">
              <a:latin typeface="Times New Roman" pitchFamily="18" charset="0"/>
              <a:cs typeface="Times New Roman" pitchFamily="18"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142</a:t>
            </a:fld>
            <a:endParaRPr lang="ru-RU"/>
          </a:p>
        </p:txBody>
      </p:sp>
      <p:sp>
        <p:nvSpPr>
          <p:cNvPr id="3" name="Прямоугольник 2"/>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3. Сущность и виды адаптации персонала</a:t>
            </a:r>
            <a:endParaRPr lang="ru-RU" dirty="0"/>
          </a:p>
        </p:txBody>
      </p:sp>
      <p:sp>
        <p:nvSpPr>
          <p:cNvPr id="4" name="Прямоугольник 3"/>
          <p:cNvSpPr/>
          <p:nvPr/>
        </p:nvSpPr>
        <p:spPr>
          <a:xfrm>
            <a:off x="214282" y="428604"/>
            <a:ext cx="8643998" cy="6186309"/>
          </a:xfrm>
          <a:prstGeom prst="rect">
            <a:avLst/>
          </a:prstGeom>
        </p:spPr>
        <p:txBody>
          <a:bodyPr wrap="square">
            <a:spAutoFit/>
          </a:bodyPr>
          <a:lstStyle/>
          <a:p>
            <a:pPr indent="457200" algn="just"/>
            <a:r>
              <a:rPr lang="ru-RU" dirty="0" smtClean="0">
                <a:latin typeface="Times New Roman" pitchFamily="18" charset="0"/>
                <a:cs typeface="Times New Roman" pitchFamily="18" charset="0"/>
              </a:rPr>
              <a:t>К организационным решениям по технологии процесса управления адаптацией могут быть отнесены следующие: </a:t>
            </a:r>
          </a:p>
          <a:p>
            <a:pPr indent="457200" algn="just"/>
            <a:r>
              <a:rPr lang="ru-RU" dirty="0" smtClean="0">
                <a:latin typeface="Times New Roman" pitchFamily="18" charset="0"/>
                <a:cs typeface="Times New Roman" pitchFamily="18" charset="0"/>
              </a:rPr>
              <a:t>• организация семинаров, курсов и т.п. по различным аспектам адаптации; </a:t>
            </a:r>
          </a:p>
          <a:p>
            <a:pPr indent="457200" algn="just"/>
            <a:r>
              <a:rPr lang="ru-RU" dirty="0" smtClean="0">
                <a:latin typeface="Times New Roman" pitchFamily="18" charset="0"/>
                <a:cs typeface="Times New Roman" pitchFamily="18" charset="0"/>
              </a:rPr>
              <a:t>• проведение индивидуальных бесед руководителя, наставника с новым сотрудником; </a:t>
            </a:r>
          </a:p>
          <a:p>
            <a:pPr indent="457200" algn="just"/>
            <a:r>
              <a:rPr lang="ru-RU" dirty="0" smtClean="0">
                <a:latin typeface="Times New Roman" pitchFamily="18" charset="0"/>
                <a:cs typeface="Times New Roman" pitchFamily="18" charset="0"/>
              </a:rPr>
              <a:t>• интенсивные краткосрочные курсы для руководителей, впервые вступающих в эту должность; </a:t>
            </a:r>
          </a:p>
          <a:p>
            <a:pPr indent="457200" algn="just"/>
            <a:r>
              <a:rPr lang="ru-RU" dirty="0" smtClean="0">
                <a:latin typeface="Times New Roman" pitchFamily="18" charset="0"/>
                <a:cs typeface="Times New Roman" pitchFamily="18" charset="0"/>
              </a:rPr>
              <a:t>• проведение организационно-подготовительной работы при введении новшеств; </a:t>
            </a:r>
          </a:p>
          <a:p>
            <a:pPr indent="457200" algn="just"/>
            <a:r>
              <a:rPr lang="ru-RU" dirty="0" smtClean="0">
                <a:latin typeface="Times New Roman" pitchFamily="18" charset="0"/>
                <a:cs typeface="Times New Roman" pitchFamily="18" charset="0"/>
              </a:rPr>
              <a:t>• специальные курсы подготовки наставников; </a:t>
            </a:r>
          </a:p>
          <a:p>
            <a:pPr indent="457200" algn="just"/>
            <a:r>
              <a:rPr lang="ru-RU" dirty="0" smtClean="0">
                <a:latin typeface="Times New Roman" pitchFamily="18" charset="0"/>
                <a:cs typeface="Times New Roman" pitchFamily="18" charset="0"/>
              </a:rPr>
              <a:t>• использование метода постепенного усложнения заданий, выполняемых новым работником. </a:t>
            </a:r>
          </a:p>
          <a:p>
            <a:pPr indent="457200" algn="just"/>
            <a:r>
              <a:rPr lang="ru-RU" dirty="0" smtClean="0">
                <a:latin typeface="Times New Roman" pitchFamily="18" charset="0"/>
                <a:cs typeface="Times New Roman" pitchFamily="18" charset="0"/>
              </a:rPr>
              <a:t>Одновременно необходим контроль с конструктивным анализом ошибок, допущенных при выполнении заданий. Целесообразно при этом продумать систему</a:t>
            </a:r>
          </a:p>
          <a:p>
            <a:pPr indent="457200" algn="just">
              <a:buFont typeface="Arial" pitchFamily="34" charset="0"/>
              <a:buChar char="•"/>
            </a:pPr>
            <a:r>
              <a:rPr lang="ru-RU" dirty="0" smtClean="0">
                <a:latin typeface="Times New Roman" pitchFamily="18" charset="0"/>
                <a:cs typeface="Times New Roman" pitchFamily="18" charset="0"/>
              </a:rPr>
              <a:t> дополнительного поощрения сотрудника за успешное решение поставленных задач; </a:t>
            </a:r>
          </a:p>
          <a:p>
            <a:pPr indent="457200" algn="just"/>
            <a:r>
              <a:rPr lang="ru-RU" dirty="0" smtClean="0">
                <a:latin typeface="Times New Roman" pitchFamily="18" charset="0"/>
                <a:cs typeface="Times New Roman" pitchFamily="18" charset="0"/>
              </a:rPr>
              <a:t>• выполнение разовых общественных поручений для установления контактов нового работника с коллективом; </a:t>
            </a:r>
          </a:p>
          <a:p>
            <a:pPr indent="457200" algn="just"/>
            <a:r>
              <a:rPr lang="ru-RU" dirty="0" smtClean="0">
                <a:latin typeface="Times New Roman" pitchFamily="18" charset="0"/>
                <a:cs typeface="Times New Roman" pitchFamily="18" charset="0"/>
              </a:rPr>
              <a:t>• выполнение разовых поручений по организации работы органа управления (производственного совещания, совета директоров и т.п.); </a:t>
            </a:r>
          </a:p>
          <a:p>
            <a:pPr indent="457200" algn="just"/>
            <a:r>
              <a:rPr lang="ru-RU" dirty="0" smtClean="0">
                <a:latin typeface="Times New Roman" pitchFamily="18" charset="0"/>
                <a:cs typeface="Times New Roman" pitchFamily="18" charset="0"/>
              </a:rPr>
              <a:t>• подготовка замены кадров при их ротации; </a:t>
            </a:r>
          </a:p>
          <a:p>
            <a:pPr indent="457200" algn="just"/>
            <a:r>
              <a:rPr lang="ru-RU" dirty="0" smtClean="0">
                <a:latin typeface="Times New Roman" pitchFamily="18" charset="0"/>
                <a:cs typeface="Times New Roman" pitchFamily="18" charset="0"/>
              </a:rPr>
              <a:t>• проведение в коллективе подразделения специальных ролевых игр по сплочению сотрудников и развитию групповой динамики.</a:t>
            </a:r>
            <a:endParaRPr lang="ru-RU" dirty="0">
              <a:latin typeface="Times New Roman" pitchFamily="18" charset="0"/>
              <a:cs typeface="Times New Roman" pitchFamily="18" charset="0"/>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143</a:t>
            </a:fld>
            <a:endParaRPr lang="ru-RU"/>
          </a:p>
        </p:txBody>
      </p:sp>
      <p:sp>
        <p:nvSpPr>
          <p:cNvPr id="3" name="Прямоугольник 2"/>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3. Сущность и виды адаптации персонала</a:t>
            </a:r>
            <a:endParaRPr lang="ru-RU" dirty="0"/>
          </a:p>
        </p:txBody>
      </p:sp>
      <p:sp>
        <p:nvSpPr>
          <p:cNvPr id="4" name="Прямоугольник 3"/>
          <p:cNvSpPr/>
          <p:nvPr/>
        </p:nvSpPr>
        <p:spPr>
          <a:xfrm>
            <a:off x="428596" y="357166"/>
            <a:ext cx="8215370" cy="5078313"/>
          </a:xfrm>
          <a:prstGeom prst="rect">
            <a:avLst/>
          </a:prstGeom>
        </p:spPr>
        <p:txBody>
          <a:bodyPr wrap="square">
            <a:spAutoFit/>
          </a:bodyPr>
          <a:lstStyle/>
          <a:p>
            <a:pPr indent="457200" algn="just"/>
            <a:r>
              <a:rPr lang="ru-RU" dirty="0" smtClean="0">
                <a:latin typeface="Times New Roman" pitchFamily="18" charset="0"/>
                <a:cs typeface="Times New Roman" pitchFamily="18" charset="0"/>
              </a:rPr>
              <a:t>Центр тяжести информационного обеспечения процесса адаптации лежит на сборе и оценке показателей ее уровня и длительности. </a:t>
            </a:r>
            <a:r>
              <a:rPr lang="ru-RU" b="1" i="1" u="sng" dirty="0" smtClean="0">
                <a:latin typeface="Times New Roman" pitchFamily="18" charset="0"/>
                <a:cs typeface="Times New Roman" pitchFamily="18" charset="0"/>
              </a:rPr>
              <a:t>Эти показатели условно делятся на объективные и субъективные. </a:t>
            </a:r>
          </a:p>
          <a:p>
            <a:pPr indent="457200" algn="just"/>
            <a:r>
              <a:rPr lang="ru-RU" dirty="0" smtClean="0">
                <a:latin typeface="Times New Roman" pitchFamily="18" charset="0"/>
                <a:cs typeface="Times New Roman" pitchFamily="18" charset="0"/>
              </a:rPr>
              <a:t>К </a:t>
            </a:r>
            <a:r>
              <a:rPr lang="ru-RU" b="1" i="1" u="sng" dirty="0" smtClean="0">
                <a:latin typeface="Times New Roman" pitchFamily="18" charset="0"/>
                <a:cs typeface="Times New Roman" pitchFamily="18" charset="0"/>
              </a:rPr>
              <a:t>объективным</a:t>
            </a:r>
            <a:r>
              <a:rPr lang="ru-RU" dirty="0" smtClean="0">
                <a:latin typeface="Times New Roman" pitchFamily="18" charset="0"/>
                <a:cs typeface="Times New Roman" pitchFamily="18" charset="0"/>
              </a:rPr>
              <a:t> относятся показатели, которые характеризуют эффективность трудовой деятельности, активность участия сотрудников в ее различных сферах. Кроме того, показатели адаптации подразделяются по принадлежности к одному из ее аспектов, например профессиональному аспекту (соответствие квалификационных навыков требованиям рабочего места); социально-психологическому (степень соответствия поведения личности нормам, сложившимся в данном коллективе); психофизиологическому (степень утомляемости, уровень нервной перегрузки). </a:t>
            </a:r>
          </a:p>
          <a:p>
            <a:pPr indent="457200" algn="just"/>
            <a:r>
              <a:rPr lang="ru-RU" b="1" i="1" u="sng" dirty="0" smtClean="0">
                <a:latin typeface="Times New Roman" pitchFamily="18" charset="0"/>
                <a:cs typeface="Times New Roman" pitchFamily="18" charset="0"/>
              </a:rPr>
              <a:t>Субъективные</a:t>
            </a:r>
            <a:r>
              <a:rPr lang="ru-RU" dirty="0" smtClean="0">
                <a:latin typeface="Times New Roman" pitchFamily="18" charset="0"/>
                <a:cs typeface="Times New Roman" pitchFamily="18" charset="0"/>
              </a:rPr>
              <a:t> показатели характеризуют удовлетворенность сотрудника работой в целом или отдельными ее проявлениями. Они подразделяются аналогично объективным по принадлежности к одному из аспектов адаптации и определяют собственную оценку работником: своего отношения к профессии и квалификации; отношений с коллективом сотрудников, с руководством; самочувствия, условий и тяжести труда; понимания роли индивидуальных задач в решении общих задач организации.</a:t>
            </a:r>
            <a:endParaRPr lang="ru-RU" dirty="0">
              <a:latin typeface="Times New Roman" pitchFamily="18" charset="0"/>
              <a:cs typeface="Times New Roman" pitchFamily="18" charset="0"/>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144</a:t>
            </a:fld>
            <a:endParaRPr lang="ru-RU"/>
          </a:p>
        </p:txBody>
      </p:sp>
      <p:sp>
        <p:nvSpPr>
          <p:cNvPr id="3" name="Прямоугольник 2"/>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4. Сущность и виды адаптации персонала</a:t>
            </a:r>
            <a:endParaRPr lang="ru-RU" dirty="0"/>
          </a:p>
        </p:txBody>
      </p:sp>
      <p:sp>
        <p:nvSpPr>
          <p:cNvPr id="4" name="Прямоугольник 3"/>
          <p:cNvSpPr/>
          <p:nvPr/>
        </p:nvSpPr>
        <p:spPr>
          <a:xfrm>
            <a:off x="571472" y="751344"/>
            <a:ext cx="8215370" cy="5599866"/>
          </a:xfrm>
          <a:prstGeom prst="rect">
            <a:avLst/>
          </a:prstGeom>
        </p:spPr>
        <p:txBody>
          <a:bodyPr wrap="square">
            <a:spAutoFit/>
          </a:bodyPr>
          <a:lstStyle/>
          <a:p>
            <a:pPr indent="457200" algn="just">
              <a:lnSpc>
                <a:spcPct val="125000"/>
              </a:lnSpc>
            </a:pPr>
            <a:r>
              <a:rPr lang="ru-RU" dirty="0" smtClean="0">
                <a:latin typeface="Times New Roman" pitchFamily="18" charset="0"/>
                <a:cs typeface="Times New Roman" pitchFamily="18" charset="0"/>
              </a:rPr>
              <a:t>Различают следующие этапы и формы адаптации персонала: </a:t>
            </a:r>
          </a:p>
          <a:p>
            <a:pPr indent="457200" algn="just">
              <a:lnSpc>
                <a:spcPct val="125000"/>
              </a:lnSpc>
            </a:pPr>
            <a:r>
              <a:rPr lang="ru-RU" dirty="0" smtClean="0">
                <a:latin typeface="Times New Roman" pitchFamily="18" charset="0"/>
                <a:cs typeface="Times New Roman" pitchFamily="18" charset="0"/>
              </a:rPr>
              <a:t>1) испытательный срок,</a:t>
            </a:r>
          </a:p>
          <a:p>
            <a:pPr indent="457200" algn="just">
              <a:lnSpc>
                <a:spcPct val="125000"/>
              </a:lnSpc>
            </a:pPr>
            <a:r>
              <a:rPr lang="ru-RU" dirty="0" smtClean="0">
                <a:latin typeface="Times New Roman" pitchFamily="18" charset="0"/>
                <a:cs typeface="Times New Roman" pitchFamily="18" charset="0"/>
              </a:rPr>
              <a:t> 2) адаптация молодых специалистов, </a:t>
            </a:r>
          </a:p>
          <a:p>
            <a:pPr indent="457200" algn="just">
              <a:lnSpc>
                <a:spcPct val="125000"/>
              </a:lnSpc>
            </a:pPr>
            <a:r>
              <a:rPr lang="ru-RU" dirty="0" smtClean="0">
                <a:latin typeface="Times New Roman" pitchFamily="18" charset="0"/>
                <a:cs typeface="Times New Roman" pitchFamily="18" charset="0"/>
              </a:rPr>
              <a:t>3) программа введения в должность руководящего работника, </a:t>
            </a:r>
          </a:p>
          <a:p>
            <a:pPr indent="457200" algn="just">
              <a:lnSpc>
                <a:spcPct val="125000"/>
              </a:lnSpc>
            </a:pPr>
            <a:r>
              <a:rPr lang="ru-RU" dirty="0" smtClean="0">
                <a:latin typeface="Times New Roman" pitchFamily="18" charset="0"/>
                <a:cs typeface="Times New Roman" pitchFamily="18" charset="0"/>
              </a:rPr>
              <a:t>4) наставничество и консультирование, </a:t>
            </a:r>
          </a:p>
          <a:p>
            <a:pPr indent="457200" algn="just">
              <a:lnSpc>
                <a:spcPct val="125000"/>
              </a:lnSpc>
            </a:pPr>
            <a:r>
              <a:rPr lang="ru-RU" dirty="0" smtClean="0">
                <a:latin typeface="Times New Roman" pitchFamily="18" charset="0"/>
                <a:cs typeface="Times New Roman" pitchFamily="18" charset="0"/>
              </a:rPr>
              <a:t>5) развитие человеческих ресурсов (человеческого капитала). </a:t>
            </a:r>
          </a:p>
          <a:p>
            <a:pPr indent="457200" algn="just">
              <a:lnSpc>
                <a:spcPct val="125000"/>
              </a:lnSpc>
            </a:pPr>
            <a:r>
              <a:rPr lang="ru-RU" dirty="0" smtClean="0">
                <a:latin typeface="Times New Roman" pitchFamily="18" charset="0"/>
                <a:cs typeface="Times New Roman" pitchFamily="18" charset="0"/>
              </a:rPr>
              <a:t>Критериями адаптации для управленческого персонала могут быть:</a:t>
            </a:r>
          </a:p>
          <a:p>
            <a:pPr indent="457200" algn="just">
              <a:lnSpc>
                <a:spcPct val="125000"/>
              </a:lnSpc>
            </a:pPr>
            <a:r>
              <a:rPr lang="ru-RU" dirty="0" smtClean="0">
                <a:latin typeface="Times New Roman" pitchFamily="18" charset="0"/>
                <a:cs typeface="Times New Roman" pitchFamily="18" charset="0"/>
              </a:rPr>
              <a:t> -выполнение должностной инструкции; </a:t>
            </a:r>
          </a:p>
          <a:p>
            <a:pPr indent="457200" algn="just">
              <a:lnSpc>
                <a:spcPct val="125000"/>
              </a:lnSpc>
            </a:pPr>
            <a:r>
              <a:rPr lang="ru-RU" dirty="0" smtClean="0">
                <a:latin typeface="Times New Roman" pitchFamily="18" charset="0"/>
                <a:cs typeface="Times New Roman" pitchFamily="18" charset="0"/>
              </a:rPr>
              <a:t>- качество выполненной работы; </a:t>
            </a:r>
          </a:p>
          <a:p>
            <a:pPr indent="457200" algn="just">
              <a:lnSpc>
                <a:spcPct val="125000"/>
              </a:lnSpc>
            </a:pPr>
            <a:r>
              <a:rPr lang="ru-RU" dirty="0" smtClean="0">
                <a:latin typeface="Times New Roman" pitchFamily="18" charset="0"/>
                <a:cs typeface="Times New Roman" pitchFamily="18" charset="0"/>
              </a:rPr>
              <a:t>- количество выполненной работы;</a:t>
            </a:r>
          </a:p>
          <a:p>
            <a:pPr indent="457200" algn="just">
              <a:lnSpc>
                <a:spcPct val="125000"/>
              </a:lnSpc>
            </a:pPr>
            <a:r>
              <a:rPr lang="ru-RU" dirty="0" smtClean="0">
                <a:latin typeface="Times New Roman" pitchFamily="18" charset="0"/>
                <a:cs typeface="Times New Roman" pitchFamily="18" charset="0"/>
              </a:rPr>
              <a:t> - соблюдение стандартов времени (норм времени и обслуживания); </a:t>
            </a:r>
          </a:p>
          <a:p>
            <a:pPr indent="457200" algn="just">
              <a:lnSpc>
                <a:spcPct val="125000"/>
              </a:lnSpc>
            </a:pPr>
            <a:r>
              <a:rPr lang="ru-RU" dirty="0" smtClean="0">
                <a:latin typeface="Times New Roman" pitchFamily="18" charset="0"/>
                <a:cs typeface="Times New Roman" pitchFamily="18" charset="0"/>
              </a:rPr>
              <a:t>- производимое на людей впечатление; </a:t>
            </a:r>
          </a:p>
          <a:p>
            <a:pPr indent="457200" algn="just">
              <a:lnSpc>
                <a:spcPct val="125000"/>
              </a:lnSpc>
            </a:pPr>
            <a:r>
              <a:rPr lang="ru-RU" dirty="0" smtClean="0">
                <a:latin typeface="Times New Roman" pitchFamily="18" charset="0"/>
                <a:cs typeface="Times New Roman" pitchFamily="18" charset="0"/>
              </a:rPr>
              <a:t>- способность влиться в коллектив;</a:t>
            </a:r>
          </a:p>
          <a:p>
            <a:pPr indent="457200" algn="just">
              <a:lnSpc>
                <a:spcPct val="125000"/>
              </a:lnSpc>
            </a:pPr>
            <a:r>
              <a:rPr lang="ru-RU" dirty="0" smtClean="0">
                <a:latin typeface="Times New Roman" pitchFamily="18" charset="0"/>
                <a:cs typeface="Times New Roman" pitchFamily="18" charset="0"/>
              </a:rPr>
              <a:t> - заинтересованность в работе; </a:t>
            </a:r>
          </a:p>
          <a:p>
            <a:pPr indent="457200" algn="just">
              <a:lnSpc>
                <a:spcPct val="125000"/>
              </a:lnSpc>
            </a:pPr>
            <a:r>
              <a:rPr lang="ru-RU" dirty="0" smtClean="0">
                <a:latin typeface="Times New Roman" pitchFamily="18" charset="0"/>
                <a:cs typeface="Times New Roman" pitchFamily="18" charset="0"/>
              </a:rPr>
              <a:t>- интерес к повышению квалификации и служебному росту; </a:t>
            </a:r>
          </a:p>
          <a:p>
            <a:pPr indent="457200" algn="just">
              <a:lnSpc>
                <a:spcPct val="125000"/>
              </a:lnSpc>
            </a:pPr>
            <a:r>
              <a:rPr lang="ru-RU" dirty="0" smtClean="0">
                <a:latin typeface="Times New Roman" pitchFamily="18" charset="0"/>
                <a:cs typeface="Times New Roman" pitchFamily="18" charset="0"/>
              </a:rPr>
              <a:t>- удовлетворительная оценка качества трудовой жизни.</a:t>
            </a:r>
            <a:endParaRPr lang="ru-RU" dirty="0">
              <a:latin typeface="Times New Roman" pitchFamily="18" charset="0"/>
              <a:cs typeface="Times New Roman" pitchFamily="18" charset="0"/>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145</a:t>
            </a:fld>
            <a:endParaRPr lang="ru-RU"/>
          </a:p>
        </p:txBody>
      </p:sp>
      <p:sp>
        <p:nvSpPr>
          <p:cNvPr id="3" name="Прямоугольник 2"/>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4. Сущность и виды адаптации персонала</a:t>
            </a:r>
            <a:endParaRPr lang="ru-RU" dirty="0"/>
          </a:p>
        </p:txBody>
      </p:sp>
      <p:sp>
        <p:nvSpPr>
          <p:cNvPr id="4" name="Прямоугольник 3"/>
          <p:cNvSpPr/>
          <p:nvPr/>
        </p:nvSpPr>
        <p:spPr>
          <a:xfrm>
            <a:off x="285720" y="428604"/>
            <a:ext cx="8572560" cy="6186309"/>
          </a:xfrm>
          <a:prstGeom prst="rect">
            <a:avLst/>
          </a:prstGeom>
        </p:spPr>
        <p:txBody>
          <a:bodyPr wrap="square">
            <a:spAutoFit/>
          </a:bodyPr>
          <a:lstStyle/>
          <a:p>
            <a:pPr indent="457200" algn="just"/>
            <a:r>
              <a:rPr lang="ru-RU" b="1" dirty="0" smtClean="0">
                <a:latin typeface="Times New Roman" pitchFamily="18" charset="0"/>
                <a:cs typeface="Times New Roman" pitchFamily="18" charset="0"/>
              </a:rPr>
              <a:t>Испытательный срок </a:t>
            </a:r>
            <a:r>
              <a:rPr lang="ru-RU" dirty="0" smtClean="0">
                <a:latin typeface="Times New Roman" pitchFamily="18" charset="0"/>
                <a:cs typeface="Times New Roman" pitchFamily="18" charset="0"/>
              </a:rPr>
              <a:t>- это основной период адаптации нового сотрудника организации. Если в организации установили подходящий испытательный срок (обычно 3 месяца), то по истечении его становится ясно, достаточно ли хорошо новый сотрудник выполняет работу. Однако оценка должна быть максимально объективной и основываться на наблюдениях и анализе в течение испытательного срока, а также на соответствующих критериях оценки. Результаты зависят и от деятельности работодателя. </a:t>
            </a:r>
          </a:p>
          <a:p>
            <a:pPr indent="457200" algn="just"/>
            <a:r>
              <a:rPr lang="ru-RU" dirty="0" smtClean="0">
                <a:latin typeface="Times New Roman" pitchFamily="18" charset="0"/>
                <a:cs typeface="Times New Roman" pitchFamily="18" charset="0"/>
              </a:rPr>
              <a:t>За период испытательного срока руководитель подразделения обязан удостовериться в соответствии принятого сотрудника требованиям разработанной модели рабочего места, соответствие его квалификации документу об образовании (диплому, аттестату, свидетельству); реальное наличие профессиональных знаний и умений в данной работе (должности); проявление личностных и деловых качеств в стандартных и конфликтных ситуациях; наличие вредных привычек и негативных качеств, не совместимых с требованиями организации; удовлетворенность работника оплатой труда в соответствии с достигнутой договоренностью; культура поведения и культура производства (чистота на рабочем месте, соблюдение правил общего поведения). </a:t>
            </a:r>
          </a:p>
          <a:p>
            <a:pPr indent="457200" algn="just"/>
            <a:r>
              <a:rPr lang="ru-RU" dirty="0" smtClean="0">
                <a:latin typeface="Times New Roman" pitchFamily="18" charset="0"/>
                <a:cs typeface="Times New Roman" pitchFamily="18" charset="0"/>
              </a:rPr>
              <a:t>Руководитель также обязан выявить и зафиксировать все случаи нарушения трудовой дисциплины, включая внутрисменные простои и потери рабочего времени; социально-психологический климат в коллективе в связи с появлением «новичка». В конце периода адаптации руководитель готовит отчет о прохождении адаптации сотрудника, который попадает в отдел персонала и личное дело сотрудника.</a:t>
            </a:r>
            <a:endParaRPr lang="ru-RU" dirty="0">
              <a:latin typeface="Times New Roman" pitchFamily="18" charset="0"/>
              <a:cs typeface="Times New Roman" pitchFamily="18" charset="0"/>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146</a:t>
            </a:fld>
            <a:endParaRPr lang="ru-RU"/>
          </a:p>
        </p:txBody>
      </p:sp>
      <p:sp>
        <p:nvSpPr>
          <p:cNvPr id="3" name="Прямоугольник 2"/>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4. Сущность и виды адаптации персонала</a:t>
            </a:r>
            <a:endParaRPr lang="ru-RU" dirty="0"/>
          </a:p>
        </p:txBody>
      </p:sp>
      <p:sp>
        <p:nvSpPr>
          <p:cNvPr id="4" name="Прямоугольник 3"/>
          <p:cNvSpPr/>
          <p:nvPr/>
        </p:nvSpPr>
        <p:spPr>
          <a:xfrm>
            <a:off x="357158" y="285728"/>
            <a:ext cx="8429684" cy="6186309"/>
          </a:xfrm>
          <a:prstGeom prst="rect">
            <a:avLst/>
          </a:prstGeom>
        </p:spPr>
        <p:txBody>
          <a:bodyPr wrap="square">
            <a:spAutoFit/>
          </a:bodyPr>
          <a:lstStyle/>
          <a:p>
            <a:pPr indent="457200" algn="just"/>
            <a:r>
              <a:rPr lang="ru-RU" b="1" dirty="0" smtClean="0">
                <a:latin typeface="Times New Roman" pitchFamily="18" charset="0"/>
                <a:cs typeface="Times New Roman" pitchFamily="18" charset="0"/>
              </a:rPr>
              <a:t>Наставничество</a:t>
            </a:r>
            <a:r>
              <a:rPr lang="ru-RU" dirty="0" smtClean="0">
                <a:latin typeface="Times New Roman" pitchFamily="18" charset="0"/>
                <a:cs typeface="Times New Roman" pitchFamily="18" charset="0"/>
              </a:rPr>
              <a:t> - это процесс, в котором один человек (наставник) ответствен за должностное продвижение и развитие другого человека («новичка» или наставляемого) вне рамок обычных взаимоотношений менеджера и подчиненного. За молодыми людьми должен наблюдать более старший по возрасту сотрудник организации, который несет ответственность за то, чтобы их карьера получила хороший старт. В этом случае есть надежда, что молодые люди научатся не бояться поражения, философски оценивать происходящее и чутко относиться к людям и интуитивно понимать их. </a:t>
            </a:r>
          </a:p>
          <a:p>
            <a:pPr indent="457200" algn="just"/>
            <a:r>
              <a:rPr lang="ru-RU" dirty="0" smtClean="0">
                <a:latin typeface="Times New Roman" pitchFamily="18" charset="0"/>
                <a:cs typeface="Times New Roman" pitchFamily="18" charset="0"/>
              </a:rPr>
              <a:t>Характерные черты наставника включают: сильную мотивацию в оказании помощи другим в их развитии; значительный и признанный опыт в навыках; способность определять слабые и сильные стороны наставляемого и формулировать действия по их исправлению или развитию; личные навыки в построении взаимоотношений с наставляемым (и с его менеджером) и проведении тренинга; знание интересов, желаний и способностей своих подчиненных; оказание доверия подчиненным и ожидание того же от них; сосредоточение их интересов в большей степени на личности, чем на работе. </a:t>
            </a:r>
          </a:p>
          <a:p>
            <a:pPr indent="457200" algn="just"/>
            <a:r>
              <a:rPr lang="ru-RU" b="1" dirty="0" smtClean="0">
                <a:latin typeface="Times New Roman" pitchFamily="18" charset="0"/>
                <a:cs typeface="Times New Roman" pitchFamily="18" charset="0"/>
              </a:rPr>
              <a:t>Консультирование</a:t>
            </a:r>
            <a:r>
              <a:rPr lang="ru-RU" dirty="0" smtClean="0">
                <a:latin typeface="Times New Roman" pitchFamily="18" charset="0"/>
                <a:cs typeface="Times New Roman" pitchFamily="18" charset="0"/>
              </a:rPr>
              <a:t> - индивидуальные рекомендации для отдельного работника и предоставление ему возможности найти способы решения проблемы или уменьшить его беспокойство из-за проблем в значимых для него областях. Консультирование также имеет много переменных и требует от руководителя внимания, понимания, анализа, интерпретации и реакции, с тем чтобы сделать процесс познания успешным как для «новичка», так и для консультирующего.</a:t>
            </a:r>
            <a:endParaRPr lang="ru-RU" dirty="0">
              <a:latin typeface="Times New Roman" pitchFamily="18" charset="0"/>
              <a:cs typeface="Times New Roman" pitchFamily="18" charset="0"/>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147</a:t>
            </a:fld>
            <a:endParaRPr lang="ru-RU"/>
          </a:p>
        </p:txBody>
      </p:sp>
      <p:sp>
        <p:nvSpPr>
          <p:cNvPr id="3" name="Прямоугольник 2"/>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4. Сущность и виды адаптации персонала</a:t>
            </a:r>
            <a:endParaRPr lang="ru-RU" dirty="0"/>
          </a:p>
        </p:txBody>
      </p:sp>
      <p:sp>
        <p:nvSpPr>
          <p:cNvPr id="4" name="Прямоугольник 3"/>
          <p:cNvSpPr/>
          <p:nvPr/>
        </p:nvSpPr>
        <p:spPr>
          <a:xfrm>
            <a:off x="571472" y="571480"/>
            <a:ext cx="8143932" cy="5599866"/>
          </a:xfrm>
          <a:prstGeom prst="rect">
            <a:avLst/>
          </a:prstGeom>
        </p:spPr>
        <p:txBody>
          <a:bodyPr wrap="square">
            <a:spAutoFit/>
          </a:bodyPr>
          <a:lstStyle/>
          <a:p>
            <a:pPr indent="457200" algn="just">
              <a:lnSpc>
                <a:spcPct val="125000"/>
              </a:lnSpc>
            </a:pPr>
            <a:r>
              <a:rPr lang="ru-RU" b="1" dirty="0" smtClean="0">
                <a:latin typeface="Times New Roman" pitchFamily="18" charset="0"/>
                <a:cs typeface="Times New Roman" pitchFamily="18" charset="0"/>
              </a:rPr>
              <a:t>Тренинг</a:t>
            </a:r>
            <a:r>
              <a:rPr lang="ru-RU" dirty="0" smtClean="0">
                <a:latin typeface="Times New Roman" pitchFamily="18" charset="0"/>
                <a:cs typeface="Times New Roman" pitchFamily="18" charset="0"/>
              </a:rPr>
              <a:t> - это набор средств, с помощью которых знания, процедуры и мысли преобразуются в практические действия. Тренинг имеет ряд дополнительных значений: </a:t>
            </a:r>
          </a:p>
          <a:p>
            <a:pPr indent="457200" algn="just">
              <a:lnSpc>
                <a:spcPct val="125000"/>
              </a:lnSpc>
            </a:pPr>
            <a:r>
              <a:rPr lang="ru-RU" dirty="0" smtClean="0">
                <a:latin typeface="Times New Roman" pitchFamily="18" charset="0"/>
                <a:cs typeface="Times New Roman" pitchFamily="18" charset="0"/>
              </a:rPr>
              <a:t>• планомерный подход, предусматривающий отработку определенных навыков в сочетании с усилением мотивации работника относительно совершенствования работы; </a:t>
            </a:r>
          </a:p>
          <a:p>
            <a:pPr indent="457200" algn="just">
              <a:lnSpc>
                <a:spcPct val="125000"/>
              </a:lnSpc>
            </a:pPr>
            <a:r>
              <a:rPr lang="ru-RU" dirty="0" smtClean="0">
                <a:latin typeface="Times New Roman" pitchFamily="18" charset="0"/>
                <a:cs typeface="Times New Roman" pitchFamily="18" charset="0"/>
              </a:rPr>
              <a:t>• процесс, в ходе которого один тренирует другого относительно основ его деятельности путем интенсивного обучения, демонстрации и практической работы; </a:t>
            </a:r>
          </a:p>
          <a:p>
            <a:pPr indent="457200" algn="just">
              <a:lnSpc>
                <a:spcPct val="125000"/>
              </a:lnSpc>
            </a:pPr>
            <a:r>
              <a:rPr lang="ru-RU" dirty="0" smtClean="0">
                <a:latin typeface="Times New Roman" pitchFamily="18" charset="0"/>
                <a:cs typeface="Times New Roman" pitchFamily="18" charset="0"/>
              </a:rPr>
              <a:t>• ежедневное обучение и руководство с целью повысить эффективность исполнительской деятельности. Эти определения тренинга включают несколько важных тем, которые повторяются почти во всех публикациях по персоналу: </a:t>
            </a:r>
          </a:p>
          <a:p>
            <a:pPr indent="457200" algn="just">
              <a:lnSpc>
                <a:spcPct val="125000"/>
              </a:lnSpc>
            </a:pPr>
            <a:r>
              <a:rPr lang="ru-RU" dirty="0" smtClean="0">
                <a:latin typeface="Times New Roman" pitchFamily="18" charset="0"/>
                <a:cs typeface="Times New Roman" pitchFamily="18" charset="0"/>
              </a:rPr>
              <a:t>• планомерная отработка навыков; </a:t>
            </a:r>
          </a:p>
          <a:p>
            <a:pPr indent="457200" algn="just">
              <a:lnSpc>
                <a:spcPct val="125000"/>
              </a:lnSpc>
            </a:pPr>
            <a:r>
              <a:rPr lang="ru-RU" dirty="0" smtClean="0">
                <a:latin typeface="Times New Roman" pitchFamily="18" charset="0"/>
                <a:cs typeface="Times New Roman" pitchFamily="18" charset="0"/>
              </a:rPr>
              <a:t>• инструктирование, демонстрация, практическая работа; </a:t>
            </a:r>
          </a:p>
          <a:p>
            <a:pPr indent="457200" algn="just">
              <a:lnSpc>
                <a:spcPct val="125000"/>
              </a:lnSpc>
            </a:pPr>
            <a:r>
              <a:rPr lang="ru-RU" dirty="0" smtClean="0">
                <a:latin typeface="Times New Roman" pitchFamily="18" charset="0"/>
                <a:cs typeface="Times New Roman" pitchFamily="18" charset="0"/>
              </a:rPr>
              <a:t>• мотивация к улучшению (производительности и качества труда); стремление к повышению эффективности работы. </a:t>
            </a:r>
            <a:endParaRPr lang="ru-RU" dirty="0">
              <a:latin typeface="Times New Roman" pitchFamily="18" charset="0"/>
              <a:cs typeface="Times New Roman" pitchFamily="18" charset="0"/>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148</a:t>
            </a:fld>
            <a:endParaRPr lang="ru-RU"/>
          </a:p>
        </p:txBody>
      </p:sp>
      <p:sp>
        <p:nvSpPr>
          <p:cNvPr id="3" name="Прямоугольник 2"/>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4. Сущность и виды адаптации персонала</a:t>
            </a:r>
            <a:endParaRPr lang="ru-RU" dirty="0"/>
          </a:p>
        </p:txBody>
      </p:sp>
      <p:sp>
        <p:nvSpPr>
          <p:cNvPr id="4" name="Прямоугольник 3"/>
          <p:cNvSpPr/>
          <p:nvPr/>
        </p:nvSpPr>
        <p:spPr>
          <a:xfrm>
            <a:off x="428596" y="612845"/>
            <a:ext cx="8286808" cy="5946115"/>
          </a:xfrm>
          <a:prstGeom prst="rect">
            <a:avLst/>
          </a:prstGeom>
        </p:spPr>
        <p:txBody>
          <a:bodyPr wrap="square">
            <a:spAutoFit/>
          </a:bodyPr>
          <a:lstStyle/>
          <a:p>
            <a:pPr indent="457200" algn="just">
              <a:lnSpc>
                <a:spcPct val="125000"/>
              </a:lnSpc>
            </a:pPr>
            <a:r>
              <a:rPr lang="ru-RU" b="1" dirty="0" smtClean="0">
                <a:latin typeface="Times New Roman" pitchFamily="18" charset="0"/>
                <a:cs typeface="Times New Roman" pitchFamily="18" charset="0"/>
              </a:rPr>
              <a:t>Основные качества хорошего тренера (обучающего): </a:t>
            </a:r>
          </a:p>
          <a:p>
            <a:pPr indent="457200" algn="just">
              <a:lnSpc>
                <a:spcPct val="125000"/>
              </a:lnSpc>
            </a:pPr>
            <a:r>
              <a:rPr lang="ru-RU" dirty="0" smtClean="0">
                <a:latin typeface="Times New Roman" pitchFamily="18" charset="0"/>
                <a:cs typeface="Times New Roman" pitchFamily="18" charset="0"/>
              </a:rPr>
              <a:t>• заинтересован в своих людях и роли «тренера»; </a:t>
            </a:r>
          </a:p>
          <a:p>
            <a:pPr indent="457200" algn="just">
              <a:lnSpc>
                <a:spcPct val="125000"/>
              </a:lnSpc>
            </a:pPr>
            <a:r>
              <a:rPr lang="ru-RU" dirty="0" smtClean="0">
                <a:latin typeface="Times New Roman" pitchFamily="18" charset="0"/>
                <a:cs typeface="Times New Roman" pitchFamily="18" charset="0"/>
              </a:rPr>
              <a:t>• ищет потенциальные возможности для развития персонала; </a:t>
            </a:r>
          </a:p>
          <a:p>
            <a:pPr indent="457200" algn="just">
              <a:lnSpc>
                <a:spcPct val="125000"/>
              </a:lnSpc>
            </a:pPr>
            <a:r>
              <a:rPr lang="ru-RU" dirty="0" smtClean="0">
                <a:latin typeface="Times New Roman" pitchFamily="18" charset="0"/>
                <a:cs typeface="Times New Roman" pitchFamily="18" charset="0"/>
              </a:rPr>
              <a:t>• владеет педагогическими навыками; </a:t>
            </a:r>
          </a:p>
          <a:p>
            <a:pPr indent="457200" algn="just">
              <a:lnSpc>
                <a:spcPct val="125000"/>
              </a:lnSpc>
            </a:pPr>
            <a:r>
              <a:rPr lang="ru-RU" dirty="0" smtClean="0">
                <a:latin typeface="Times New Roman" pitchFamily="18" charset="0"/>
                <a:cs typeface="Times New Roman" pitchFamily="18" charset="0"/>
              </a:rPr>
              <a:t>• особо не навязывает свое мнение обучаемым; </a:t>
            </a:r>
          </a:p>
          <a:p>
            <a:pPr indent="457200" algn="just">
              <a:lnSpc>
                <a:spcPct val="125000"/>
              </a:lnSpc>
            </a:pPr>
            <a:r>
              <a:rPr lang="ru-RU" dirty="0" smtClean="0">
                <a:latin typeface="Times New Roman" pitchFamily="18" charset="0"/>
                <a:cs typeface="Times New Roman" pitchFamily="18" charset="0"/>
              </a:rPr>
              <a:t>• хорошо вникает в психологию «новичка»; </a:t>
            </a:r>
          </a:p>
          <a:p>
            <a:pPr indent="457200" algn="just">
              <a:lnSpc>
                <a:spcPct val="125000"/>
              </a:lnSpc>
            </a:pPr>
            <a:r>
              <a:rPr lang="ru-RU" dirty="0" smtClean="0">
                <a:latin typeface="Times New Roman" pitchFamily="18" charset="0"/>
                <a:cs typeface="Times New Roman" pitchFamily="18" charset="0"/>
              </a:rPr>
              <a:t>• прекрасно владеет коммуникациями. </a:t>
            </a:r>
          </a:p>
          <a:p>
            <a:pPr indent="457200" algn="just">
              <a:lnSpc>
                <a:spcPct val="125000"/>
              </a:lnSpc>
            </a:pPr>
            <a:r>
              <a:rPr lang="ru-RU" dirty="0" smtClean="0">
                <a:latin typeface="Times New Roman" pitchFamily="18" charset="0"/>
                <a:cs typeface="Times New Roman" pitchFamily="18" charset="0"/>
              </a:rPr>
              <a:t>Все это составляет основную деятельность менеджера нижнего и среднего звена управления. </a:t>
            </a:r>
          </a:p>
          <a:p>
            <a:pPr indent="457200" algn="just">
              <a:lnSpc>
                <a:spcPct val="125000"/>
              </a:lnSpc>
            </a:pPr>
            <a:r>
              <a:rPr lang="ru-RU" b="1" dirty="0" smtClean="0">
                <a:latin typeface="Times New Roman" pitchFamily="18" charset="0"/>
                <a:cs typeface="Times New Roman" pitchFamily="18" charset="0"/>
              </a:rPr>
              <a:t>Развитие человеческих ресурсов </a:t>
            </a:r>
            <a:r>
              <a:rPr lang="ru-RU" dirty="0" smtClean="0">
                <a:latin typeface="Times New Roman" pitchFamily="18" charset="0"/>
                <a:cs typeface="Times New Roman" pitchFamily="18" charset="0"/>
              </a:rPr>
              <a:t>– это комплексный и непрерывный процесс всестороннего развития личности работников организации с целью повышения эффективности их работы. Основными компонентами развития человеческих ресурсов являются: </a:t>
            </a:r>
          </a:p>
          <a:p>
            <a:pPr indent="457200" algn="just">
              <a:lnSpc>
                <a:spcPct val="125000"/>
              </a:lnSpc>
            </a:pPr>
            <a:r>
              <a:rPr lang="ru-RU" dirty="0" smtClean="0">
                <a:latin typeface="Times New Roman" pitchFamily="18" charset="0"/>
                <a:cs typeface="Times New Roman" pitchFamily="18" charset="0"/>
              </a:rPr>
              <a:t>• качество трудовой жизни; </a:t>
            </a:r>
          </a:p>
          <a:p>
            <a:pPr indent="457200" algn="just">
              <a:lnSpc>
                <a:spcPct val="125000"/>
              </a:lnSpc>
            </a:pPr>
            <a:r>
              <a:rPr lang="ru-RU" dirty="0" smtClean="0">
                <a:latin typeface="Times New Roman" pitchFamily="18" charset="0"/>
                <a:cs typeface="Times New Roman" pitchFamily="18" charset="0"/>
              </a:rPr>
              <a:t>• ресурсы организации; </a:t>
            </a:r>
          </a:p>
          <a:p>
            <a:pPr indent="457200" algn="just">
              <a:lnSpc>
                <a:spcPct val="125000"/>
              </a:lnSpc>
            </a:pPr>
            <a:r>
              <a:rPr lang="ru-RU" dirty="0" smtClean="0">
                <a:latin typeface="Times New Roman" pitchFamily="18" charset="0"/>
                <a:cs typeface="Times New Roman" pitchFamily="18" charset="0"/>
              </a:rPr>
              <a:t>• план социального развития; </a:t>
            </a:r>
          </a:p>
          <a:p>
            <a:pPr indent="457200" algn="just">
              <a:lnSpc>
                <a:spcPct val="125000"/>
              </a:lnSpc>
            </a:pPr>
            <a:r>
              <a:rPr lang="ru-RU" dirty="0" smtClean="0">
                <a:latin typeface="Times New Roman" pitchFamily="18" charset="0"/>
                <a:cs typeface="Times New Roman" pitchFamily="18" charset="0"/>
              </a:rPr>
              <a:t>• стратегический план организации и др.</a:t>
            </a:r>
            <a:endParaRPr lang="ru-RU" dirty="0">
              <a:latin typeface="Times New Roman" pitchFamily="18" charset="0"/>
              <a:cs typeface="Times New Roman" pitchFamily="18" charset="0"/>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149</a:t>
            </a:fld>
            <a:endParaRPr lang="ru-RU"/>
          </a:p>
        </p:txBody>
      </p:sp>
      <p:sp>
        <p:nvSpPr>
          <p:cNvPr id="3" name="Прямоугольник 2"/>
          <p:cNvSpPr/>
          <p:nvPr/>
        </p:nvSpPr>
        <p:spPr>
          <a:xfrm>
            <a:off x="357158" y="142852"/>
            <a:ext cx="8572560" cy="6463308"/>
          </a:xfrm>
          <a:prstGeom prst="rect">
            <a:avLst/>
          </a:prstGeom>
        </p:spPr>
        <p:txBody>
          <a:bodyPr wrap="square">
            <a:spAutoFit/>
          </a:bodyPr>
          <a:lstStyle/>
          <a:p>
            <a:pPr algn="ctr"/>
            <a:r>
              <a:rPr lang="ru-RU" b="1" dirty="0" smtClean="0">
                <a:latin typeface="Times New Roman" pitchFamily="18" charset="0"/>
                <a:cs typeface="Times New Roman" pitchFamily="18" charset="0"/>
              </a:rPr>
              <a:t>Контрольные вопросы к модулю 2 </a:t>
            </a:r>
          </a:p>
          <a:p>
            <a:r>
              <a:rPr lang="ru-RU" dirty="0" smtClean="0">
                <a:latin typeface="Times New Roman" pitchFamily="18" charset="0"/>
                <a:cs typeface="Times New Roman" pitchFamily="18" charset="0"/>
              </a:rPr>
              <a:t>1. Кадровая политика организации – основа формирования стратегии управления организации </a:t>
            </a:r>
          </a:p>
          <a:p>
            <a:r>
              <a:rPr lang="ru-RU" dirty="0" smtClean="0">
                <a:latin typeface="Times New Roman" pitchFamily="18" charset="0"/>
                <a:cs typeface="Times New Roman" pitchFamily="18" charset="0"/>
              </a:rPr>
              <a:t>2. Основные элементы кадровой политики</a:t>
            </a:r>
          </a:p>
          <a:p>
            <a:r>
              <a:rPr lang="ru-RU" dirty="0" smtClean="0">
                <a:latin typeface="Times New Roman" pitchFamily="18" charset="0"/>
                <a:cs typeface="Times New Roman" pitchFamily="18" charset="0"/>
              </a:rPr>
              <a:t> 3. Типы кадровой политики </a:t>
            </a:r>
          </a:p>
          <a:p>
            <a:r>
              <a:rPr lang="ru-RU" dirty="0" smtClean="0">
                <a:latin typeface="Times New Roman" pitchFamily="18" charset="0"/>
                <a:cs typeface="Times New Roman" pitchFamily="18" charset="0"/>
              </a:rPr>
              <a:t>4. Технология найма и подбора персонала </a:t>
            </a:r>
          </a:p>
          <a:p>
            <a:r>
              <a:rPr lang="ru-RU" dirty="0" smtClean="0">
                <a:latin typeface="Times New Roman" pitchFamily="18" charset="0"/>
                <a:cs typeface="Times New Roman" pitchFamily="18" charset="0"/>
              </a:rPr>
              <a:t>5. Расчет потребности в персонале </a:t>
            </a:r>
          </a:p>
          <a:p>
            <a:r>
              <a:rPr lang="ru-RU" dirty="0" smtClean="0">
                <a:latin typeface="Times New Roman" pitchFamily="18" charset="0"/>
                <a:cs typeface="Times New Roman" pitchFamily="18" charset="0"/>
              </a:rPr>
              <a:t>6. Модели рабочих мест </a:t>
            </a:r>
          </a:p>
          <a:p>
            <a:r>
              <a:rPr lang="ru-RU" dirty="0" smtClean="0">
                <a:latin typeface="Times New Roman" pitchFamily="18" charset="0"/>
                <a:cs typeface="Times New Roman" pitchFamily="18" charset="0"/>
              </a:rPr>
              <a:t>7. Профессиональный отбор персонала </a:t>
            </a:r>
          </a:p>
          <a:p>
            <a:r>
              <a:rPr lang="ru-RU" dirty="0" smtClean="0">
                <a:latin typeface="Times New Roman" pitchFamily="18" charset="0"/>
                <a:cs typeface="Times New Roman" pitchFamily="18" charset="0"/>
              </a:rPr>
              <a:t>8. Формирование кадрового резерва </a:t>
            </a:r>
          </a:p>
          <a:p>
            <a:r>
              <a:rPr lang="ru-RU" dirty="0" smtClean="0">
                <a:latin typeface="Times New Roman" pitchFamily="18" charset="0"/>
                <a:cs typeface="Times New Roman" pitchFamily="18" charset="0"/>
              </a:rPr>
              <a:t>9. Методы оценки персонала </a:t>
            </a:r>
          </a:p>
          <a:p>
            <a:r>
              <a:rPr lang="ru-RU" dirty="0" smtClean="0">
                <a:latin typeface="Times New Roman" pitchFamily="18" charset="0"/>
                <a:cs typeface="Times New Roman" pitchFamily="18" charset="0"/>
              </a:rPr>
              <a:t>10. Оценка потенциала работника</a:t>
            </a:r>
          </a:p>
          <a:p>
            <a:r>
              <a:rPr lang="ru-RU" dirty="0" smtClean="0">
                <a:latin typeface="Times New Roman" pitchFamily="18" charset="0"/>
                <a:cs typeface="Times New Roman" pitchFamily="18" charset="0"/>
              </a:rPr>
              <a:t> 11. Оценка индивидуального вклада </a:t>
            </a:r>
          </a:p>
          <a:p>
            <a:r>
              <a:rPr lang="ru-RU" dirty="0" smtClean="0">
                <a:latin typeface="Times New Roman" pitchFamily="18" charset="0"/>
                <a:cs typeface="Times New Roman" pitchFamily="18" charset="0"/>
              </a:rPr>
              <a:t>12. Аттестация персонала </a:t>
            </a:r>
          </a:p>
          <a:p>
            <a:r>
              <a:rPr lang="ru-RU" dirty="0" smtClean="0">
                <a:latin typeface="Times New Roman" pitchFamily="18" charset="0"/>
                <a:cs typeface="Times New Roman" pitchFamily="18" charset="0"/>
              </a:rPr>
              <a:t>13. Принципы и методы расстановки персонала </a:t>
            </a:r>
          </a:p>
          <a:p>
            <a:r>
              <a:rPr lang="ru-RU" dirty="0" smtClean="0">
                <a:latin typeface="Times New Roman" pitchFamily="18" charset="0"/>
                <a:cs typeface="Times New Roman" pitchFamily="18" charset="0"/>
              </a:rPr>
              <a:t>14. Типовые модели карьеры </a:t>
            </a:r>
          </a:p>
          <a:p>
            <a:r>
              <a:rPr lang="ru-RU" dirty="0" smtClean="0">
                <a:latin typeface="Times New Roman" pitchFamily="18" charset="0"/>
                <a:cs typeface="Times New Roman" pitchFamily="18" charset="0"/>
              </a:rPr>
              <a:t>15. Планирование карьеры </a:t>
            </a:r>
          </a:p>
          <a:p>
            <a:r>
              <a:rPr lang="ru-RU" dirty="0" smtClean="0">
                <a:latin typeface="Times New Roman" pitchFamily="18" charset="0"/>
                <a:cs typeface="Times New Roman" pitchFamily="18" charset="0"/>
              </a:rPr>
              <a:t>16. Условия и оплата труда</a:t>
            </a:r>
          </a:p>
          <a:p>
            <a:r>
              <a:rPr lang="ru-RU" dirty="0" smtClean="0">
                <a:latin typeface="Times New Roman" pitchFamily="18" charset="0"/>
                <a:cs typeface="Times New Roman" pitchFamily="18" charset="0"/>
              </a:rPr>
              <a:t> 17. Движение персонала </a:t>
            </a:r>
          </a:p>
          <a:p>
            <a:r>
              <a:rPr lang="ru-RU" dirty="0" smtClean="0">
                <a:latin typeface="Times New Roman" pitchFamily="18" charset="0"/>
                <a:cs typeface="Times New Roman" pitchFamily="18" charset="0"/>
              </a:rPr>
              <a:t>18. Система многоуровневого образования </a:t>
            </a:r>
          </a:p>
          <a:p>
            <a:r>
              <a:rPr lang="ru-RU" dirty="0" smtClean="0">
                <a:latin typeface="Times New Roman" pitchFamily="18" charset="0"/>
                <a:cs typeface="Times New Roman" pitchFamily="18" charset="0"/>
              </a:rPr>
              <a:t>19. Профессиональная подготовка </a:t>
            </a:r>
          </a:p>
          <a:p>
            <a:r>
              <a:rPr lang="ru-RU" dirty="0" smtClean="0">
                <a:latin typeface="Times New Roman" pitchFamily="18" charset="0"/>
                <a:cs typeface="Times New Roman" pitchFamily="18" charset="0"/>
              </a:rPr>
              <a:t>20. Повышение квалификации </a:t>
            </a:r>
          </a:p>
          <a:p>
            <a:r>
              <a:rPr lang="ru-RU" dirty="0" smtClean="0">
                <a:latin typeface="Times New Roman" pitchFamily="18" charset="0"/>
                <a:cs typeface="Times New Roman" pitchFamily="18" charset="0"/>
              </a:rPr>
              <a:t>21. Переподготовка кадров</a:t>
            </a:r>
            <a:endParaRPr lang="ru-RU"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Основные элементы кадровой политики </a:t>
            </a:r>
            <a:endParaRPr lang="ru-RU" dirty="0"/>
          </a:p>
        </p:txBody>
      </p:sp>
      <p:sp>
        <p:nvSpPr>
          <p:cNvPr id="4" name="Прямоугольник 3"/>
          <p:cNvSpPr/>
          <p:nvPr/>
        </p:nvSpPr>
        <p:spPr>
          <a:xfrm>
            <a:off x="0" y="428604"/>
            <a:ext cx="8715404" cy="369332"/>
          </a:xfrm>
          <a:prstGeom prst="rect">
            <a:avLst/>
          </a:prstGeom>
        </p:spPr>
        <p:txBody>
          <a:bodyPr wrap="square">
            <a:spAutoFit/>
          </a:bodyPr>
          <a:lstStyle/>
          <a:p>
            <a:pPr algn="ctr"/>
            <a:r>
              <a:rPr lang="ru-RU" b="1" dirty="0" smtClean="0">
                <a:latin typeface="Times New Roman" pitchFamily="18" charset="0"/>
                <a:cs typeface="Times New Roman" pitchFamily="18" charset="0"/>
              </a:rPr>
              <a:t>РАЗДЕЛЫ ФИЛОСОФИИ ПРЕДПРИЯТИЯ</a:t>
            </a:r>
            <a:endParaRPr lang="ru-RU" b="1" dirty="0">
              <a:latin typeface="Times New Roman" pitchFamily="18" charset="0"/>
              <a:cs typeface="Times New Roman" pitchFamily="18" charset="0"/>
            </a:endParaRPr>
          </a:p>
        </p:txBody>
      </p:sp>
      <p:sp>
        <p:nvSpPr>
          <p:cNvPr id="6" name="Прямоугольник 5"/>
          <p:cNvSpPr/>
          <p:nvPr/>
        </p:nvSpPr>
        <p:spPr>
          <a:xfrm>
            <a:off x="642910" y="889844"/>
            <a:ext cx="7858180" cy="4524315"/>
          </a:xfrm>
          <a:prstGeom prst="rect">
            <a:avLst/>
          </a:prstGeom>
        </p:spPr>
        <p:txBody>
          <a:bodyPr wrap="square">
            <a:spAutoFit/>
          </a:bodyPr>
          <a:lstStyle/>
          <a:p>
            <a:pPr algn="just"/>
            <a:r>
              <a:rPr lang="ru-RU" b="1" u="sng" dirty="0" smtClean="0">
                <a:solidFill>
                  <a:srgbClr val="C00000"/>
                </a:solidFill>
                <a:latin typeface="Times New Roman" pitchFamily="18" charset="0"/>
                <a:cs typeface="Times New Roman" pitchFamily="18" charset="0"/>
              </a:rPr>
              <a:t>3. Социальные права:</a:t>
            </a:r>
          </a:p>
          <a:p>
            <a:pPr algn="just">
              <a:buFontTx/>
              <a:buChar char="-"/>
            </a:pPr>
            <a:r>
              <a:rPr lang="ru-RU" dirty="0" smtClean="0">
                <a:latin typeface="Times New Roman" pitchFamily="18" charset="0"/>
                <a:cs typeface="Times New Roman" pitchFamily="18" charset="0"/>
              </a:rPr>
              <a:t>на уровень жизни, необходимый для поддержания благосостояния человека и его семьи; </a:t>
            </a:r>
          </a:p>
          <a:p>
            <a:pPr algn="just">
              <a:buFontTx/>
              <a:buChar char="-"/>
            </a:pPr>
            <a:r>
              <a:rPr lang="ru-RU" dirty="0" smtClean="0">
                <a:latin typeface="Times New Roman" pitchFamily="18" charset="0"/>
                <a:cs typeface="Times New Roman" pitchFamily="18" charset="0"/>
              </a:rPr>
              <a:t>на потребительский выбор, полноценное питание, доступность и разнообразие товаров; </a:t>
            </a:r>
          </a:p>
          <a:p>
            <a:pPr algn="just">
              <a:buFontTx/>
              <a:buChar char="-"/>
            </a:pPr>
            <a:r>
              <a:rPr lang="ru-RU" dirty="0" smtClean="0">
                <a:latin typeface="Times New Roman" pitchFamily="18" charset="0"/>
                <a:cs typeface="Times New Roman" pitchFamily="18" charset="0"/>
              </a:rPr>
              <a:t>на социальные услуги и бытовое обслуживание; </a:t>
            </a:r>
          </a:p>
          <a:p>
            <a:pPr algn="just">
              <a:buFontTx/>
              <a:buChar char="-"/>
            </a:pPr>
            <a:r>
              <a:rPr lang="ru-RU" dirty="0" smtClean="0">
                <a:latin typeface="Times New Roman" pitchFamily="18" charset="0"/>
                <a:cs typeface="Times New Roman" pitchFamily="18" charset="0"/>
              </a:rPr>
              <a:t>медицинскую помощь; </a:t>
            </a:r>
          </a:p>
          <a:p>
            <a:pPr algn="just"/>
            <a:r>
              <a:rPr lang="ru-RU" b="1" u="sng" dirty="0" smtClean="0">
                <a:solidFill>
                  <a:srgbClr val="C00000"/>
                </a:solidFill>
                <a:latin typeface="Times New Roman" pitchFamily="18" charset="0"/>
                <a:cs typeface="Times New Roman" pitchFamily="18" charset="0"/>
              </a:rPr>
              <a:t>4. Права на свободный выбор профессии, вида занятости и места работы на профессиональную ориентацию, подготовку и переподготовку; </a:t>
            </a:r>
          </a:p>
          <a:p>
            <a:pPr algn="just"/>
            <a:r>
              <a:rPr lang="ru-RU" b="1" u="sng" dirty="0" smtClean="0">
                <a:solidFill>
                  <a:srgbClr val="C00000"/>
                </a:solidFill>
                <a:latin typeface="Times New Roman" pitchFamily="18" charset="0"/>
                <a:cs typeface="Times New Roman" pitchFamily="18" charset="0"/>
              </a:rPr>
              <a:t>5. Права на охрану труда </a:t>
            </a:r>
          </a:p>
          <a:p>
            <a:pPr algn="just"/>
            <a:r>
              <a:rPr lang="ru-RU" b="1" u="sng" dirty="0" smtClean="0">
                <a:solidFill>
                  <a:srgbClr val="C00000"/>
                </a:solidFill>
                <a:latin typeface="Times New Roman" pitchFamily="18" charset="0"/>
                <a:cs typeface="Times New Roman" pitchFamily="18" charset="0"/>
              </a:rPr>
              <a:t>6. Право на справедливое вознаграждение </a:t>
            </a:r>
          </a:p>
          <a:p>
            <a:pPr algn="just"/>
            <a:r>
              <a:rPr lang="ru-RU" b="1" u="sng" dirty="0" smtClean="0">
                <a:solidFill>
                  <a:srgbClr val="C00000"/>
                </a:solidFill>
                <a:latin typeface="Times New Roman" pitchFamily="18" charset="0"/>
                <a:cs typeface="Times New Roman" pitchFamily="18" charset="0"/>
              </a:rPr>
              <a:t>7. на оплату труда, обеспечивающую достойное существование для себя и своих семей.</a:t>
            </a:r>
          </a:p>
          <a:p>
            <a:pPr algn="just"/>
            <a:r>
              <a:rPr lang="ru-RU" b="1" u="sng" dirty="0" smtClean="0">
                <a:solidFill>
                  <a:srgbClr val="C00000"/>
                </a:solidFill>
                <a:latin typeface="Times New Roman" pitchFamily="18" charset="0"/>
                <a:cs typeface="Times New Roman" pitchFamily="18" charset="0"/>
              </a:rPr>
              <a:t>8. на нормальную продолжительность рабочего времени, не превышающую 40 ч в неделю и 8 ч в день, </a:t>
            </a:r>
          </a:p>
          <a:p>
            <a:pPr algn="just"/>
            <a:r>
              <a:rPr lang="ru-RU" b="1" u="sng" dirty="0" smtClean="0">
                <a:solidFill>
                  <a:srgbClr val="C00000"/>
                </a:solidFill>
                <a:latin typeface="Times New Roman" pitchFamily="18" charset="0"/>
                <a:cs typeface="Times New Roman" pitchFamily="18" charset="0"/>
              </a:rPr>
              <a:t>9. Права на отпуск</a:t>
            </a:r>
            <a:endParaRPr lang="ru-RU" b="1" u="sng" dirty="0">
              <a:solidFill>
                <a:srgbClr val="C00000"/>
              </a:solidFill>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15</a:t>
            </a:fld>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Основные элементы кадровой политики </a:t>
            </a:r>
            <a:endParaRPr lang="ru-RU" dirty="0"/>
          </a:p>
        </p:txBody>
      </p:sp>
      <p:sp>
        <p:nvSpPr>
          <p:cNvPr id="3" name="Прямоугольник 2"/>
          <p:cNvSpPr/>
          <p:nvPr/>
        </p:nvSpPr>
        <p:spPr>
          <a:xfrm>
            <a:off x="214282" y="357166"/>
            <a:ext cx="8643998" cy="6324808"/>
          </a:xfrm>
          <a:prstGeom prst="rect">
            <a:avLst/>
          </a:prstGeom>
        </p:spPr>
        <p:txBody>
          <a:bodyPr wrap="square">
            <a:spAutoFit/>
          </a:bodyPr>
          <a:lstStyle/>
          <a:p>
            <a:pPr indent="457200" algn="just">
              <a:lnSpc>
                <a:spcPct val="150000"/>
              </a:lnSpc>
            </a:pPr>
            <a:r>
              <a:rPr lang="ru-RU" dirty="0" smtClean="0">
                <a:latin typeface="Times New Roman" pitchFamily="18" charset="0"/>
                <a:cs typeface="Times New Roman" pitchFamily="18" charset="0"/>
              </a:rPr>
              <a:t>На предприятии запрещается разглашать сведения, составляющие коммерческую и служебную тайны. </a:t>
            </a:r>
          </a:p>
          <a:p>
            <a:pPr indent="457200" algn="just">
              <a:lnSpc>
                <a:spcPct val="150000"/>
              </a:lnSpc>
            </a:pPr>
            <a:r>
              <a:rPr lang="ru-RU" b="1" dirty="0" smtClean="0">
                <a:latin typeface="Times New Roman" pitchFamily="18" charset="0"/>
                <a:cs typeface="Times New Roman" pitchFamily="18" charset="0"/>
              </a:rPr>
              <a:t>На предприятии запрещается также </a:t>
            </a:r>
          </a:p>
          <a:p>
            <a:pPr indent="457200" algn="just">
              <a:lnSpc>
                <a:spcPct val="150000"/>
              </a:lnSpc>
            </a:pPr>
            <a:r>
              <a:rPr lang="ru-RU" dirty="0" smtClean="0">
                <a:latin typeface="Times New Roman" pitchFamily="18" charset="0"/>
                <a:cs typeface="Times New Roman" pitchFamily="18" charset="0"/>
              </a:rPr>
              <a:t>1.употребление спиртных напитков в рабочее время и появление на работе в состоянии наркотического или алкогольного опьянения, </a:t>
            </a:r>
          </a:p>
          <a:p>
            <a:pPr indent="457200" algn="just">
              <a:lnSpc>
                <a:spcPct val="150000"/>
              </a:lnSpc>
            </a:pPr>
            <a:r>
              <a:rPr lang="ru-RU" dirty="0" smtClean="0">
                <a:latin typeface="Times New Roman" pitchFamily="18" charset="0"/>
                <a:cs typeface="Times New Roman" pitchFamily="18" charset="0"/>
              </a:rPr>
              <a:t>2. применение к рабочим и служащим методов физического или грубого психологического воздействия, </a:t>
            </a:r>
          </a:p>
          <a:p>
            <a:pPr indent="457200" algn="just">
              <a:lnSpc>
                <a:spcPct val="150000"/>
              </a:lnSpc>
            </a:pPr>
            <a:r>
              <a:rPr lang="ru-RU" dirty="0" smtClean="0">
                <a:latin typeface="Times New Roman" pitchFamily="18" charset="0"/>
                <a:cs typeface="Times New Roman" pitchFamily="18" charset="0"/>
              </a:rPr>
              <a:t>3. любые виды злоупотребления финансовыми или материальными ценностям предприятия в личных или корыстных целях, </a:t>
            </a:r>
          </a:p>
          <a:p>
            <a:pPr indent="457200" algn="just">
              <a:lnSpc>
                <a:spcPct val="150000"/>
              </a:lnSpc>
            </a:pPr>
            <a:r>
              <a:rPr lang="ru-RU" dirty="0" smtClean="0">
                <a:latin typeface="Times New Roman" pitchFamily="18" charset="0"/>
                <a:cs typeface="Times New Roman" pitchFamily="18" charset="0"/>
              </a:rPr>
              <a:t>4.интимные отношения с сотрудниками предприятия или принуждение, к вступлению в интимные отношения сотрудников или клиентов предприятия, </a:t>
            </a:r>
          </a:p>
          <a:p>
            <a:pPr indent="457200" algn="just">
              <a:lnSpc>
                <a:spcPct val="150000"/>
              </a:lnSpc>
            </a:pPr>
            <a:r>
              <a:rPr lang="ru-RU" dirty="0" smtClean="0">
                <a:latin typeface="Times New Roman" pitchFamily="18" charset="0"/>
                <a:cs typeface="Times New Roman" pitchFamily="18" charset="0"/>
              </a:rPr>
              <a:t>5. курение в корпусах и помещениях, кроме специально отведенного места. </a:t>
            </a:r>
          </a:p>
          <a:p>
            <a:pPr indent="457200" algn="just">
              <a:lnSpc>
                <a:spcPct val="150000"/>
              </a:lnSpc>
            </a:pPr>
            <a:r>
              <a:rPr lang="ru-RU" dirty="0" smtClean="0">
                <a:latin typeface="Times New Roman" pitchFamily="18" charset="0"/>
                <a:cs typeface="Times New Roman" pitchFamily="18" charset="0"/>
              </a:rPr>
              <a:t>Любые из перечисленных случаев нарушения пунктов рассматриваются руководством предприятия и являются причиной немедленного увольнения сотрудника </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16</a:t>
            </a:fld>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Основные элементы кадровой политики </a:t>
            </a:r>
            <a:endParaRPr lang="ru-RU" dirty="0"/>
          </a:p>
        </p:txBody>
      </p:sp>
      <p:sp>
        <p:nvSpPr>
          <p:cNvPr id="3" name="Прямоугольник 2"/>
          <p:cNvSpPr/>
          <p:nvPr/>
        </p:nvSpPr>
        <p:spPr>
          <a:xfrm>
            <a:off x="285720" y="785794"/>
            <a:ext cx="8572560" cy="4524315"/>
          </a:xfrm>
          <a:prstGeom prst="rect">
            <a:avLst/>
          </a:prstGeom>
        </p:spPr>
        <p:txBody>
          <a:bodyPr wrap="square">
            <a:spAutoFit/>
          </a:bodyPr>
          <a:lstStyle/>
          <a:p>
            <a:pPr indent="457200" algn="just"/>
            <a:r>
              <a:rPr lang="en-US" b="1" dirty="0" smtClean="0">
                <a:latin typeface="Times New Roman" pitchFamily="18" charset="0"/>
                <a:cs typeface="Times New Roman" pitchFamily="18" charset="0"/>
              </a:rPr>
              <a:t>IV</a:t>
            </a:r>
            <a:r>
              <a:rPr lang="ru-RU" b="1" dirty="0" smtClean="0">
                <a:latin typeface="Times New Roman" pitchFamily="18" charset="0"/>
                <a:cs typeface="Times New Roman" pitchFamily="18" charset="0"/>
              </a:rPr>
              <a:t>. Оплата труда. </a:t>
            </a:r>
            <a:r>
              <a:rPr lang="ru-RU" dirty="0" smtClean="0">
                <a:latin typeface="Times New Roman" pitchFamily="18" charset="0"/>
                <a:cs typeface="Times New Roman" pitchFamily="18" charset="0"/>
              </a:rPr>
              <a:t>На предприятии приняты следующие принципы оплаты и оценки труда: </a:t>
            </a:r>
          </a:p>
          <a:p>
            <a:pPr indent="457200" algn="just">
              <a:buFontTx/>
              <a:buChar char="-"/>
            </a:pPr>
            <a:r>
              <a:rPr lang="ru-RU" dirty="0" smtClean="0">
                <a:latin typeface="Times New Roman" pitchFamily="18" charset="0"/>
                <a:cs typeface="Times New Roman" pitchFamily="18" charset="0"/>
              </a:rPr>
              <a:t>ориентация на достижение конечного результата </a:t>
            </a:r>
          </a:p>
          <a:p>
            <a:pPr indent="457200" algn="just">
              <a:buFontTx/>
              <a:buChar char="-"/>
            </a:pPr>
            <a:r>
              <a:rPr lang="ru-RU" dirty="0" smtClean="0">
                <a:latin typeface="Times New Roman" pitchFamily="18" charset="0"/>
                <a:cs typeface="Times New Roman" pitchFamily="18" charset="0"/>
              </a:rPr>
              <a:t> сочетание коллективного и личного интереса </a:t>
            </a:r>
          </a:p>
          <a:p>
            <a:pPr indent="457200" algn="just">
              <a:buFontTx/>
              <a:buChar char="-"/>
            </a:pPr>
            <a:r>
              <a:rPr lang="ru-RU" dirty="0" smtClean="0">
                <a:latin typeface="Times New Roman" pitchFamily="18" charset="0"/>
                <a:cs typeface="Times New Roman" pitchFamily="18" charset="0"/>
              </a:rPr>
              <a:t> оплата в зависимости от сложности и количества труда </a:t>
            </a:r>
          </a:p>
          <a:p>
            <a:pPr indent="457200" algn="just">
              <a:buFontTx/>
              <a:buChar char="-"/>
            </a:pPr>
            <a:r>
              <a:rPr lang="ru-RU" dirty="0" smtClean="0">
                <a:latin typeface="Times New Roman" pitchFamily="18" charset="0"/>
                <a:cs typeface="Times New Roman" pitchFamily="18" charset="0"/>
              </a:rPr>
              <a:t> нормативный метод планирования труда </a:t>
            </a:r>
          </a:p>
          <a:p>
            <a:pPr indent="457200" algn="just">
              <a:buFontTx/>
              <a:buChar char="-"/>
            </a:pPr>
            <a:r>
              <a:rPr lang="ru-RU" dirty="0" smtClean="0">
                <a:latin typeface="Times New Roman" pitchFamily="18" charset="0"/>
                <a:cs typeface="Times New Roman" pitchFamily="18" charset="0"/>
              </a:rPr>
              <a:t> поощрение за совмещение профессий</a:t>
            </a:r>
          </a:p>
          <a:p>
            <a:pPr indent="457200" algn="just">
              <a:buFontTx/>
              <a:buChar char="-"/>
            </a:pPr>
            <a:r>
              <a:rPr lang="ru-RU" dirty="0" smtClean="0">
                <a:latin typeface="Times New Roman" pitchFamily="18" charset="0"/>
                <a:cs typeface="Times New Roman" pitchFamily="18" charset="0"/>
              </a:rPr>
              <a:t>дополнительная оплата за выслугу лет </a:t>
            </a:r>
          </a:p>
          <a:p>
            <a:pPr indent="457200" algn="just">
              <a:buFontTx/>
              <a:buChar char="-"/>
            </a:pPr>
            <a:r>
              <a:rPr lang="ru-RU" dirty="0" smtClean="0">
                <a:latin typeface="Times New Roman" pitchFamily="18" charset="0"/>
                <a:cs typeface="Times New Roman" pitchFamily="18" charset="0"/>
              </a:rPr>
              <a:t> штрафование за нанесение материального и морального ущерба</a:t>
            </a:r>
          </a:p>
          <a:p>
            <a:pPr indent="457200" algn="just"/>
            <a:r>
              <a:rPr lang="en-US" b="1" dirty="0" smtClean="0">
                <a:latin typeface="Times New Roman" pitchFamily="18" charset="0"/>
                <a:cs typeface="Times New Roman" pitchFamily="18" charset="0"/>
              </a:rPr>
              <a:t>V</a:t>
            </a:r>
            <a:r>
              <a:rPr lang="ru-RU" b="1" dirty="0" smtClean="0">
                <a:latin typeface="Times New Roman" pitchFamily="18" charset="0"/>
                <a:cs typeface="Times New Roman" pitchFamily="18" charset="0"/>
              </a:rPr>
              <a:t>. Социальные блага </a:t>
            </a:r>
            <a:r>
              <a:rPr lang="ru-RU" dirty="0" smtClean="0">
                <a:latin typeface="Times New Roman" pitchFamily="18" charset="0"/>
                <a:cs typeface="Times New Roman" pitchFamily="18" charset="0"/>
              </a:rPr>
              <a:t>– материальная помощь, подарки к дню рождения, свадьбе,  улучшение жилищных условий, беспроцентный кредит и т.п. </a:t>
            </a:r>
          </a:p>
          <a:p>
            <a:pPr indent="457200" algn="just"/>
            <a:r>
              <a:rPr lang="en-US" b="1" dirty="0" smtClean="0">
                <a:latin typeface="Times New Roman" pitchFamily="18" charset="0"/>
                <a:cs typeface="Times New Roman" pitchFamily="18" charset="0"/>
              </a:rPr>
              <a:t>VI</a:t>
            </a:r>
            <a:r>
              <a:rPr lang="ru-RU" b="1" dirty="0" smtClean="0">
                <a:latin typeface="Times New Roman" pitchFamily="18" charset="0"/>
                <a:cs typeface="Times New Roman" pitchFamily="18" charset="0"/>
              </a:rPr>
              <a:t>. Социальные гарантии</a:t>
            </a:r>
            <a:r>
              <a:rPr lang="ru-RU" dirty="0" smtClean="0">
                <a:latin typeface="Times New Roman" pitchFamily="18" charset="0"/>
                <a:cs typeface="Times New Roman" pitchFamily="18" charset="0"/>
              </a:rPr>
              <a:t>- оплата больничных листов, оплата расходов в случае смерти, страхование жизни, выплата единовременного пособия в случае увольнения…. </a:t>
            </a:r>
          </a:p>
          <a:p>
            <a:pPr indent="457200" algn="just"/>
            <a:r>
              <a:rPr lang="en-US" b="1" dirty="0" smtClean="0">
                <a:latin typeface="Times New Roman" pitchFamily="18" charset="0"/>
                <a:cs typeface="Times New Roman" pitchFamily="18" charset="0"/>
              </a:rPr>
              <a:t>VII</a:t>
            </a:r>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Увлечения (хобби) </a:t>
            </a:r>
            <a:r>
              <a:rPr lang="ru-RU" dirty="0" smtClean="0">
                <a:latin typeface="Times New Roman" pitchFamily="18" charset="0"/>
                <a:cs typeface="Times New Roman" pitchFamily="18" charset="0"/>
              </a:rPr>
              <a:t>– поощряются разнообразные увлечения сотрудников (театры, кино, бассейны, …)</a:t>
            </a:r>
            <a:endParaRPr lang="ru-RU" dirty="0">
              <a:latin typeface="Times New Roman" pitchFamily="18" charset="0"/>
              <a:cs typeface="Times New Roman" pitchFamily="18" charset="0"/>
            </a:endParaRPr>
          </a:p>
        </p:txBody>
      </p:sp>
      <p:sp>
        <p:nvSpPr>
          <p:cNvPr id="4" name="Прямоугольник 3"/>
          <p:cNvSpPr/>
          <p:nvPr/>
        </p:nvSpPr>
        <p:spPr>
          <a:xfrm>
            <a:off x="0" y="428604"/>
            <a:ext cx="8715404" cy="369332"/>
          </a:xfrm>
          <a:prstGeom prst="rect">
            <a:avLst/>
          </a:prstGeom>
        </p:spPr>
        <p:txBody>
          <a:bodyPr wrap="square">
            <a:spAutoFit/>
          </a:bodyPr>
          <a:lstStyle/>
          <a:p>
            <a:pPr algn="ctr"/>
            <a:r>
              <a:rPr lang="ru-RU" b="1" dirty="0" smtClean="0">
                <a:latin typeface="Times New Roman" pitchFamily="18" charset="0"/>
                <a:cs typeface="Times New Roman" pitchFamily="18" charset="0"/>
              </a:rPr>
              <a:t>РАЗДЕЛЫ ФИЛОСОФИИ ПРЕДПРИЯТИЯ</a:t>
            </a:r>
            <a:endParaRPr lang="ru-RU" b="1" dirty="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17</a:t>
            </a:fld>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Основные элементы кадровой политики </a:t>
            </a:r>
            <a:endParaRPr lang="ru-RU" dirty="0"/>
          </a:p>
        </p:txBody>
      </p:sp>
      <p:sp>
        <p:nvSpPr>
          <p:cNvPr id="5" name="Прямоугольник 4"/>
          <p:cNvSpPr/>
          <p:nvPr/>
        </p:nvSpPr>
        <p:spPr>
          <a:xfrm>
            <a:off x="500034" y="1142984"/>
            <a:ext cx="8358246" cy="4967514"/>
          </a:xfrm>
          <a:prstGeom prst="rect">
            <a:avLst/>
          </a:prstGeom>
        </p:spPr>
        <p:txBody>
          <a:bodyPr wrap="square">
            <a:spAutoFit/>
          </a:bodyPr>
          <a:lstStyle/>
          <a:p>
            <a:pPr indent="457200" algn="just">
              <a:lnSpc>
                <a:spcPct val="110000"/>
              </a:lnSpc>
            </a:pPr>
            <a:r>
              <a:rPr lang="ru-RU" b="1" dirty="0" smtClean="0">
                <a:latin typeface="Times New Roman" pitchFamily="18" charset="0"/>
                <a:cs typeface="Times New Roman" pitchFamily="18" charset="0"/>
              </a:rPr>
              <a:t>4 элемент. Правила внутреннего трудового распорядка рабочих и служащих </a:t>
            </a:r>
            <a:r>
              <a:rPr lang="ru-RU" dirty="0" smtClean="0">
                <a:latin typeface="Times New Roman" pitchFamily="18" charset="0"/>
                <a:cs typeface="Times New Roman" pitchFamily="18" charset="0"/>
              </a:rPr>
              <a:t>являются важным нормативным документом, регламентирующим прием и увольнение сотрудников, рабочее время, организацию труда, порядок разрешения трудовых споров, получения социальных благ и гарантий, вознаграждения и наказания. Это внутренний нормативный документ, который, с одной стороны, должен соответствовать Трудовому кодексу и Типовым правилам, а с другой стороны, учитывать специфику предприятия (отрасль, местоположение, кадровую политику, структуру персонала, тип собственности, технологию и организацию производства, финансовое состояние в части благ и гарантий и др.). </a:t>
            </a:r>
          </a:p>
          <a:p>
            <a:pPr indent="457200" algn="just">
              <a:lnSpc>
                <a:spcPct val="110000"/>
              </a:lnSpc>
            </a:pPr>
            <a:r>
              <a:rPr lang="ru-RU" b="1" dirty="0" smtClean="0">
                <a:latin typeface="Times New Roman" pitchFamily="18" charset="0"/>
                <a:cs typeface="Times New Roman" pitchFamily="18" charset="0"/>
              </a:rPr>
              <a:t>5 элемент. Коллективный договор</a:t>
            </a:r>
            <a:r>
              <a:rPr lang="ru-RU" dirty="0" smtClean="0">
                <a:latin typeface="Times New Roman" pitchFamily="18" charset="0"/>
                <a:cs typeface="Times New Roman" pitchFamily="18" charset="0"/>
              </a:rPr>
              <a:t> - соглашение между администрацией, профсоюзным комитетом и трудовым коллективом предприятия по решению производственных и социальных задач и улучшению условий труда рабочих и служащих. </a:t>
            </a:r>
          </a:p>
          <a:p>
            <a:pPr indent="457200" algn="just">
              <a:lnSpc>
                <a:spcPct val="110000"/>
              </a:lnSpc>
            </a:pPr>
            <a:r>
              <a:rPr lang="ru-RU" dirty="0" smtClean="0">
                <a:latin typeface="Times New Roman" pitchFamily="18" charset="0"/>
                <a:cs typeface="Times New Roman" pitchFamily="18" charset="0"/>
              </a:rPr>
              <a:t>Коллективный договор - правовой акт, регулирующий социально-трудовые отношения между представителями работников и работодателя. Отношения регулируются законом РФ "О коллективных договорах и соглашениях" </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18</a:t>
            </a:fld>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Основные элементы кадровой политики </a:t>
            </a:r>
            <a:endParaRPr lang="ru-RU" dirty="0"/>
          </a:p>
        </p:txBody>
      </p:sp>
      <p:sp>
        <p:nvSpPr>
          <p:cNvPr id="6" name="Прямоугольник 5"/>
          <p:cNvSpPr/>
          <p:nvPr/>
        </p:nvSpPr>
        <p:spPr>
          <a:xfrm>
            <a:off x="357158" y="693748"/>
            <a:ext cx="8501122" cy="5859553"/>
          </a:xfrm>
          <a:prstGeom prst="rect">
            <a:avLst/>
          </a:prstGeom>
        </p:spPr>
        <p:txBody>
          <a:bodyPr wrap="square">
            <a:spAutoFit/>
          </a:bodyPr>
          <a:lstStyle/>
          <a:p>
            <a:pPr indent="457200" algn="just">
              <a:lnSpc>
                <a:spcPct val="110000"/>
              </a:lnSpc>
            </a:pPr>
            <a:r>
              <a:rPr lang="ru-RU" dirty="0" smtClean="0">
                <a:latin typeface="Times New Roman" pitchFamily="18" charset="0"/>
                <a:cs typeface="Times New Roman" pitchFamily="18" charset="0"/>
              </a:rPr>
              <a:t>Имеются нормативные документы, регламентирующие порядок и условия заключения Коллективного договора. На практике структура и содержание Коллективного договора многообразны, начиная с многостраничного документа объемом 50 и более страниц, включающего годовой план, положение об оплате труда, правила внутреннего трудового распорядка, фрагменты философии предприятия и т.п., и заканчивая схематичным соглашением на одной-двух страницах. </a:t>
            </a:r>
          </a:p>
          <a:p>
            <a:pPr indent="457200" algn="just">
              <a:lnSpc>
                <a:spcPct val="110000"/>
              </a:lnSpc>
            </a:pPr>
            <a:r>
              <a:rPr lang="ru-RU" dirty="0" smtClean="0">
                <a:latin typeface="Times New Roman" pitchFamily="18" charset="0"/>
                <a:cs typeface="Times New Roman" pitchFamily="18" charset="0"/>
              </a:rPr>
              <a:t>Коллективный договор, как правило, заключается на предприятиях с сильной профсоюзной организацией и сплоченным трудовым коллективом и отсутствует на многих частных и малых предприятиях, где условия труда рабочих и служащих оговариваются в контрактах при приеме на работу </a:t>
            </a:r>
          </a:p>
          <a:p>
            <a:pPr indent="457200" algn="just">
              <a:lnSpc>
                <a:spcPct val="110000"/>
              </a:lnSpc>
            </a:pPr>
            <a:r>
              <a:rPr lang="ru-RU" dirty="0" smtClean="0">
                <a:latin typeface="Times New Roman" pitchFamily="18" charset="0"/>
                <a:cs typeface="Times New Roman" pitchFamily="18" charset="0"/>
              </a:rPr>
              <a:t>Представители работников - органы профессиональных союзов и их объединений, уполномоченные на представительство в соответствии с их уставами, органы общественной самодеятельности, созданные на общем собрании (конференции) работников организации и уполномоченные им. Работники, не являющиеся членами профсоюза, могут уполномочить орган профсоюза представлять их интересы в ходе коллективных переговоров, заключения, изменения, дополнения Коллективного договора, соглашения и контроля за их исполнением. </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19</a:t>
            </a:fld>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85728"/>
            <a:ext cx="9144000" cy="1200329"/>
          </a:xfrm>
          <a:prstGeom prst="rect">
            <a:avLst/>
          </a:prstGeom>
        </p:spPr>
        <p:txBody>
          <a:bodyPr wrap="square">
            <a:spAutoFit/>
          </a:bodyPr>
          <a:lstStyle/>
          <a:p>
            <a:pPr algn="ctr"/>
            <a:r>
              <a:rPr lang="ru-RU" sz="2400" b="1" dirty="0" smtClean="0">
                <a:latin typeface="Times New Roman" pitchFamily="18" charset="0"/>
                <a:cs typeface="Times New Roman" pitchFamily="18" charset="0"/>
              </a:rPr>
              <a:t>МОДУЛЬ 2. </a:t>
            </a:r>
            <a:endParaRPr lang="en-US" sz="2400" b="1" dirty="0" smtClean="0">
              <a:latin typeface="Times New Roman" pitchFamily="18" charset="0"/>
              <a:cs typeface="Times New Roman" pitchFamily="18" charset="0"/>
            </a:endParaRPr>
          </a:p>
          <a:p>
            <a:pPr algn="ctr"/>
            <a:r>
              <a:rPr lang="ru-RU" sz="2400" b="1" dirty="0" smtClean="0">
                <a:latin typeface="Times New Roman" pitchFamily="18" charset="0"/>
                <a:cs typeface="Times New Roman" pitchFamily="18" charset="0"/>
              </a:rPr>
              <a:t>ФОРМИРОВАНИЕ СИСТЕМЫ УПРАВЛЕНИЯ ПЕРСОНАЛОМ </a:t>
            </a:r>
            <a:endParaRPr lang="ru-RU" sz="2400" b="1" dirty="0">
              <a:latin typeface="Times New Roman" pitchFamily="18" charset="0"/>
              <a:cs typeface="Times New Roman" pitchFamily="18" charset="0"/>
            </a:endParaRPr>
          </a:p>
        </p:txBody>
      </p:sp>
      <p:sp>
        <p:nvSpPr>
          <p:cNvPr id="3" name="Прямоугольник 2"/>
          <p:cNvSpPr/>
          <p:nvPr/>
        </p:nvSpPr>
        <p:spPr>
          <a:xfrm>
            <a:off x="428596" y="1857364"/>
            <a:ext cx="8072494" cy="2585323"/>
          </a:xfrm>
          <a:prstGeom prst="rect">
            <a:avLst/>
          </a:prstGeom>
        </p:spPr>
        <p:txBody>
          <a:bodyPr wrap="square">
            <a:spAutoFit/>
          </a:bodyPr>
          <a:lstStyle/>
          <a:p>
            <a:pPr>
              <a:lnSpc>
                <a:spcPct val="150000"/>
              </a:lnSpc>
            </a:pPr>
            <a:r>
              <a:rPr lang="ru-RU" b="1" dirty="0" smtClean="0">
                <a:latin typeface="Times New Roman" pitchFamily="18" charset="0"/>
                <a:cs typeface="Times New Roman" pitchFamily="18" charset="0"/>
              </a:rPr>
              <a:t>Тема 4. Формирование кадровой политики</a:t>
            </a:r>
            <a:endParaRPr lang="en-US" b="1" dirty="0" smtClean="0">
              <a:latin typeface="Times New Roman" pitchFamily="18" charset="0"/>
              <a:cs typeface="Times New Roman" pitchFamily="18" charset="0"/>
            </a:endParaRPr>
          </a:p>
          <a:p>
            <a:pPr>
              <a:lnSpc>
                <a:spcPct val="150000"/>
              </a:lnSpc>
            </a:pPr>
            <a:r>
              <a:rPr lang="ru-RU" b="1" dirty="0" smtClean="0">
                <a:latin typeface="Times New Roman" pitchFamily="18" charset="0"/>
                <a:cs typeface="Times New Roman" pitchFamily="18" charset="0"/>
              </a:rPr>
              <a:t>Тема 5. Подбор персонала</a:t>
            </a:r>
            <a:endParaRPr lang="en-US" b="1" dirty="0" smtClean="0">
              <a:latin typeface="Times New Roman" pitchFamily="18" charset="0"/>
              <a:cs typeface="Times New Roman" pitchFamily="18" charset="0"/>
            </a:endParaRPr>
          </a:p>
          <a:p>
            <a:pPr>
              <a:lnSpc>
                <a:spcPct val="150000"/>
              </a:lnSpc>
            </a:pPr>
            <a:r>
              <a:rPr lang="ru-RU" b="1" dirty="0" smtClean="0">
                <a:latin typeface="Times New Roman" pitchFamily="18" charset="0"/>
                <a:cs typeface="Times New Roman" pitchFamily="18" charset="0"/>
              </a:rPr>
              <a:t>Тема 6. Оценка персонала </a:t>
            </a:r>
            <a:endParaRPr lang="en-US" b="1" dirty="0" smtClean="0">
              <a:latin typeface="Times New Roman" pitchFamily="18" charset="0"/>
              <a:cs typeface="Times New Roman" pitchFamily="18" charset="0"/>
            </a:endParaRPr>
          </a:p>
          <a:p>
            <a:pPr>
              <a:lnSpc>
                <a:spcPct val="150000"/>
              </a:lnSpc>
            </a:pPr>
            <a:r>
              <a:rPr lang="ru-RU" b="1" dirty="0" smtClean="0">
                <a:latin typeface="Times New Roman" pitchFamily="18" charset="0"/>
                <a:cs typeface="Times New Roman" pitchFamily="18" charset="0"/>
              </a:rPr>
              <a:t>Тема 7. Расстановка персонала</a:t>
            </a:r>
            <a:endParaRPr lang="en-US" b="1" dirty="0" smtClean="0">
              <a:latin typeface="Times New Roman" pitchFamily="18" charset="0"/>
              <a:cs typeface="Times New Roman" pitchFamily="18" charset="0"/>
            </a:endParaRPr>
          </a:p>
          <a:p>
            <a:pPr>
              <a:lnSpc>
                <a:spcPct val="150000"/>
              </a:lnSpc>
            </a:pPr>
            <a:r>
              <a:rPr lang="ru-RU" b="1" dirty="0" smtClean="0">
                <a:latin typeface="Times New Roman" pitchFamily="18" charset="0"/>
                <a:cs typeface="Times New Roman" pitchFamily="18" charset="0"/>
              </a:rPr>
              <a:t>Тема 8. Обучение персонала</a:t>
            </a:r>
            <a:endParaRPr lang="en-US" b="1" dirty="0" smtClean="0">
              <a:latin typeface="Times New Roman" pitchFamily="18" charset="0"/>
              <a:cs typeface="Times New Roman" pitchFamily="18" charset="0"/>
            </a:endParaRPr>
          </a:p>
          <a:p>
            <a:pPr>
              <a:lnSpc>
                <a:spcPct val="150000"/>
              </a:lnSpc>
            </a:pPr>
            <a:r>
              <a:rPr lang="ru-RU" b="1" dirty="0" smtClean="0">
                <a:latin typeface="Times New Roman" pitchFamily="18" charset="0"/>
                <a:cs typeface="Times New Roman" pitchFamily="18" charset="0"/>
              </a:rPr>
              <a:t>Тема 9. Социализация, профориентация и трудовая адаптация персонала</a:t>
            </a:r>
            <a:endParaRPr lang="ru-RU" b="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2</a:t>
            </a:fld>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Основные элементы кадровой политики </a:t>
            </a:r>
            <a:endParaRPr lang="ru-RU" dirty="0"/>
          </a:p>
        </p:txBody>
      </p:sp>
      <p:sp>
        <p:nvSpPr>
          <p:cNvPr id="5" name="Прямоугольник 4"/>
          <p:cNvSpPr/>
          <p:nvPr/>
        </p:nvSpPr>
        <p:spPr>
          <a:xfrm>
            <a:off x="285720" y="533192"/>
            <a:ext cx="8572560" cy="6324808"/>
          </a:xfrm>
          <a:prstGeom prst="rect">
            <a:avLst/>
          </a:prstGeom>
        </p:spPr>
        <p:txBody>
          <a:bodyPr wrap="square">
            <a:spAutoFit/>
          </a:bodyPr>
          <a:lstStyle/>
          <a:p>
            <a:pPr indent="457200" algn="just">
              <a:lnSpc>
                <a:spcPct val="125000"/>
              </a:lnSpc>
            </a:pPr>
            <a:r>
              <a:rPr lang="ru-RU" dirty="0" smtClean="0">
                <a:latin typeface="Times New Roman" pitchFamily="18" charset="0"/>
                <a:cs typeface="Times New Roman" pitchFamily="18" charset="0"/>
              </a:rPr>
              <a:t>Основными принципами заключения коллективных договоров и соглашений являются: </a:t>
            </a:r>
          </a:p>
          <a:p>
            <a:pPr indent="457200" algn="just">
              <a:lnSpc>
                <a:spcPct val="125000"/>
              </a:lnSpc>
              <a:buFontTx/>
              <a:buChar char="-"/>
            </a:pPr>
            <a:r>
              <a:rPr lang="ru-RU" dirty="0" smtClean="0">
                <a:latin typeface="Times New Roman" pitchFamily="18" charset="0"/>
                <a:cs typeface="Times New Roman" pitchFamily="18" charset="0"/>
              </a:rPr>
              <a:t>соблюдение норм законодательства; </a:t>
            </a:r>
          </a:p>
          <a:p>
            <a:pPr indent="457200" algn="just">
              <a:lnSpc>
                <a:spcPct val="125000"/>
              </a:lnSpc>
              <a:buFontTx/>
              <a:buChar char="-"/>
            </a:pPr>
            <a:r>
              <a:rPr lang="ru-RU" dirty="0" smtClean="0">
                <a:latin typeface="Times New Roman" pitchFamily="18" charset="0"/>
                <a:cs typeface="Times New Roman" pitchFamily="18" charset="0"/>
              </a:rPr>
              <a:t>полномочность представителей сторон; </a:t>
            </a:r>
          </a:p>
          <a:p>
            <a:pPr indent="457200" algn="just">
              <a:lnSpc>
                <a:spcPct val="125000"/>
              </a:lnSpc>
              <a:buFontTx/>
              <a:buChar char="-"/>
            </a:pPr>
            <a:r>
              <a:rPr lang="ru-RU" dirty="0" smtClean="0">
                <a:latin typeface="Times New Roman" pitchFamily="18" charset="0"/>
                <a:cs typeface="Times New Roman" pitchFamily="18" charset="0"/>
              </a:rPr>
              <a:t>равноправие сторон; </a:t>
            </a:r>
          </a:p>
          <a:p>
            <a:pPr indent="457200" algn="just">
              <a:lnSpc>
                <a:spcPct val="125000"/>
              </a:lnSpc>
              <a:buFontTx/>
              <a:buChar char="-"/>
            </a:pPr>
            <a:r>
              <a:rPr lang="ru-RU" dirty="0" smtClean="0">
                <a:latin typeface="Times New Roman" pitchFamily="18" charset="0"/>
                <a:cs typeface="Times New Roman" pitchFamily="18" charset="0"/>
              </a:rPr>
              <a:t>свобода выбора и обсуждения вопросов, составляющих содержание коллективных договоров, соглашений; </a:t>
            </a:r>
          </a:p>
          <a:p>
            <a:pPr indent="457200" algn="just">
              <a:lnSpc>
                <a:spcPct val="125000"/>
              </a:lnSpc>
              <a:buFontTx/>
              <a:buChar char="-"/>
            </a:pPr>
            <a:r>
              <a:rPr lang="ru-RU" dirty="0" smtClean="0">
                <a:latin typeface="Times New Roman" pitchFamily="18" charset="0"/>
                <a:cs typeface="Times New Roman" pitchFamily="18" charset="0"/>
              </a:rPr>
              <a:t>добровольность принятия обязательств; </a:t>
            </a:r>
          </a:p>
          <a:p>
            <a:pPr indent="457200" algn="just">
              <a:lnSpc>
                <a:spcPct val="125000"/>
              </a:lnSpc>
              <a:buFontTx/>
              <a:buChar char="-"/>
            </a:pPr>
            <a:r>
              <a:rPr lang="ru-RU" dirty="0" smtClean="0">
                <a:latin typeface="Times New Roman" pitchFamily="18" charset="0"/>
                <a:cs typeface="Times New Roman" pitchFamily="18" charset="0"/>
              </a:rPr>
              <a:t>реальность обеспечения принимаемых обязательств; </a:t>
            </a:r>
          </a:p>
          <a:p>
            <a:pPr indent="457200" algn="just">
              <a:lnSpc>
                <a:spcPct val="125000"/>
              </a:lnSpc>
              <a:buFontTx/>
              <a:buChar char="-"/>
            </a:pPr>
            <a:r>
              <a:rPr lang="ru-RU" dirty="0" smtClean="0">
                <a:latin typeface="Times New Roman" pitchFamily="18" charset="0"/>
                <a:cs typeface="Times New Roman" pitchFamily="18" charset="0"/>
              </a:rPr>
              <a:t>систематичность контроля и неотвратимость ответственности. </a:t>
            </a:r>
          </a:p>
          <a:p>
            <a:pPr indent="457200" algn="just">
              <a:lnSpc>
                <a:spcPct val="125000"/>
              </a:lnSpc>
            </a:pPr>
            <a:r>
              <a:rPr lang="ru-RU" dirty="0" smtClean="0">
                <a:latin typeface="Times New Roman" pitchFamily="18" charset="0"/>
                <a:cs typeface="Times New Roman" pitchFamily="18" charset="0"/>
              </a:rPr>
              <a:t>Инициатором коллективных переговоров по разработке, заключению и изменению коллективного договора, соглашения вправе выступить любая из сторон. Сторона, получившая письменное уведомление о начале переговоров от другой стороны, обязана в семидневный срок начать переговоры. </a:t>
            </a:r>
          </a:p>
          <a:p>
            <a:pPr indent="457200" algn="just">
              <a:lnSpc>
                <a:spcPct val="125000"/>
              </a:lnSpc>
            </a:pPr>
            <a:r>
              <a:rPr lang="ru-RU" dirty="0" smtClean="0">
                <a:latin typeface="Times New Roman" pitchFamily="18" charset="0"/>
                <a:cs typeface="Times New Roman" pitchFamily="18" charset="0"/>
              </a:rPr>
              <a:t>В течение трех месяцев до окончания срока действия прежнего коллективного договора, соглашения или в сроки, определенные этими документами, любая из сторон вправе направить другой стороне письменное уведомление о начале переговоров по заключению нового коллективного договора, соглашения.</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20</a:t>
            </a:fld>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Основные элементы кадровой политики </a:t>
            </a:r>
            <a:endParaRPr lang="ru-RU" dirty="0"/>
          </a:p>
        </p:txBody>
      </p:sp>
      <p:sp>
        <p:nvSpPr>
          <p:cNvPr id="4" name="Прямоугольник 3"/>
          <p:cNvSpPr/>
          <p:nvPr/>
        </p:nvSpPr>
        <p:spPr>
          <a:xfrm>
            <a:off x="285720" y="1357298"/>
            <a:ext cx="8215370" cy="3554819"/>
          </a:xfrm>
          <a:prstGeom prst="rect">
            <a:avLst/>
          </a:prstGeom>
        </p:spPr>
        <p:txBody>
          <a:bodyPr wrap="square">
            <a:spAutoFit/>
          </a:bodyPr>
          <a:lstStyle/>
          <a:p>
            <a:pPr indent="457200" algn="ctr">
              <a:lnSpc>
                <a:spcPct val="125000"/>
              </a:lnSpc>
            </a:pPr>
            <a:r>
              <a:rPr lang="ru-RU" b="1" u="sng" dirty="0" smtClean="0">
                <a:latin typeface="Times New Roman" pitchFamily="18" charset="0"/>
                <a:cs typeface="Times New Roman" pitchFamily="18" charset="0"/>
              </a:rPr>
              <a:t>СОДЕРЖАНИЕ КОЛЛЕКТИВНОГО ДОГОВОРА </a:t>
            </a:r>
          </a:p>
          <a:p>
            <a:pPr indent="457200">
              <a:lnSpc>
                <a:spcPct val="125000"/>
              </a:lnSpc>
              <a:buAutoNum type="arabicPeriod"/>
            </a:pPr>
            <a:r>
              <a:rPr lang="ru-RU" dirty="0" smtClean="0">
                <a:latin typeface="Times New Roman" pitchFamily="18" charset="0"/>
                <a:cs typeface="Times New Roman" pitchFamily="18" charset="0"/>
              </a:rPr>
              <a:t>Общее положение. </a:t>
            </a:r>
          </a:p>
          <a:p>
            <a:pPr indent="457200">
              <a:lnSpc>
                <a:spcPct val="125000"/>
              </a:lnSpc>
              <a:buAutoNum type="arabicPeriod"/>
            </a:pPr>
            <a:r>
              <a:rPr lang="ru-RU" dirty="0" smtClean="0">
                <a:latin typeface="Times New Roman" pitchFamily="18" charset="0"/>
                <a:cs typeface="Times New Roman" pitchFamily="18" charset="0"/>
              </a:rPr>
              <a:t>Гарантии профсоюзной деятельности. </a:t>
            </a:r>
          </a:p>
          <a:p>
            <a:pPr indent="457200">
              <a:lnSpc>
                <a:spcPct val="125000"/>
              </a:lnSpc>
              <a:buAutoNum type="arabicPeriod"/>
            </a:pPr>
            <a:r>
              <a:rPr lang="ru-RU" dirty="0" smtClean="0">
                <a:latin typeface="Times New Roman" pitchFamily="18" charset="0"/>
                <a:cs typeface="Times New Roman" pitchFamily="18" charset="0"/>
              </a:rPr>
              <a:t>Развитие и совершенствование производства. </a:t>
            </a:r>
          </a:p>
          <a:p>
            <a:pPr indent="457200">
              <a:lnSpc>
                <a:spcPct val="125000"/>
              </a:lnSpc>
              <a:buAutoNum type="arabicPeriod"/>
            </a:pPr>
            <a:r>
              <a:rPr lang="ru-RU" dirty="0" smtClean="0">
                <a:latin typeface="Times New Roman" pitchFamily="18" charset="0"/>
                <a:cs typeface="Times New Roman" pitchFamily="18" charset="0"/>
              </a:rPr>
              <a:t>Тарифное соглашение. </a:t>
            </a:r>
          </a:p>
          <a:p>
            <a:pPr indent="457200">
              <a:lnSpc>
                <a:spcPct val="125000"/>
              </a:lnSpc>
              <a:buAutoNum type="arabicPeriod"/>
            </a:pPr>
            <a:r>
              <a:rPr lang="ru-RU" dirty="0" smtClean="0">
                <a:latin typeface="Times New Roman" pitchFamily="18" charset="0"/>
                <a:cs typeface="Times New Roman" pitchFamily="18" charset="0"/>
              </a:rPr>
              <a:t>Работа с персоналом. </a:t>
            </a:r>
          </a:p>
          <a:p>
            <a:pPr indent="457200">
              <a:lnSpc>
                <a:spcPct val="125000"/>
              </a:lnSpc>
              <a:buAutoNum type="arabicPeriod"/>
            </a:pPr>
            <a:r>
              <a:rPr lang="ru-RU" dirty="0" smtClean="0">
                <a:latin typeface="Times New Roman" pitchFamily="18" charset="0"/>
                <a:cs typeface="Times New Roman" pitchFamily="18" charset="0"/>
              </a:rPr>
              <a:t>Улучшение условий, охраны труда и окружающей среды. </a:t>
            </a:r>
          </a:p>
          <a:p>
            <a:pPr indent="457200">
              <a:lnSpc>
                <a:spcPct val="125000"/>
              </a:lnSpc>
              <a:buAutoNum type="arabicPeriod"/>
            </a:pPr>
            <a:r>
              <a:rPr lang="ru-RU" dirty="0" smtClean="0">
                <a:latin typeface="Times New Roman" pitchFamily="18" charset="0"/>
                <a:cs typeface="Times New Roman" pitchFamily="18" charset="0"/>
              </a:rPr>
              <a:t> Обеспечение интересов трудящихся в социально-бытовой сфере. </a:t>
            </a:r>
          </a:p>
          <a:p>
            <a:pPr indent="457200">
              <a:lnSpc>
                <a:spcPct val="125000"/>
              </a:lnSpc>
              <a:buAutoNum type="arabicPeriod"/>
            </a:pPr>
            <a:r>
              <a:rPr lang="ru-RU" dirty="0" smtClean="0">
                <a:latin typeface="Times New Roman" pitchFamily="18" charset="0"/>
                <a:cs typeface="Times New Roman" pitchFamily="18" charset="0"/>
              </a:rPr>
              <a:t> Структура зарплаты и сроки выплаты. </a:t>
            </a:r>
          </a:p>
          <a:p>
            <a:pPr indent="457200">
              <a:lnSpc>
                <a:spcPct val="125000"/>
              </a:lnSpc>
              <a:buAutoNum type="arabicPeriod"/>
            </a:pPr>
            <a:r>
              <a:rPr lang="ru-RU" dirty="0" smtClean="0">
                <a:latin typeface="Times New Roman" pitchFamily="18" charset="0"/>
                <a:cs typeface="Times New Roman" pitchFamily="18" charset="0"/>
              </a:rPr>
              <a:t>Приложение.</a:t>
            </a:r>
            <a:endParaRPr lang="ru-RU" dirty="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21</a:t>
            </a:fld>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458074"/>
          </a:xfrm>
          <a:prstGeom prst="rect">
            <a:avLst/>
          </a:prstGeom>
        </p:spPr>
        <p:txBody>
          <a:bodyPr wrap="square">
            <a:spAutoFit/>
          </a:bodyPr>
          <a:lstStyle/>
          <a:p>
            <a:pPr marL="342900" indent="-342900" algn="ctr">
              <a:lnSpc>
                <a:spcPct val="150000"/>
              </a:lnSpc>
            </a:pPr>
            <a:r>
              <a:rPr lang="ru-RU" b="1" dirty="0" smtClean="0">
                <a:latin typeface="Times New Roman" pitchFamily="18" charset="0"/>
                <a:cs typeface="Times New Roman" pitchFamily="18" charset="0"/>
              </a:rPr>
              <a:t>3. Типы кадровой политики </a:t>
            </a:r>
            <a:endParaRPr lang="ru-RU" b="1" dirty="0">
              <a:latin typeface="Times New Roman" pitchFamily="18" charset="0"/>
              <a:cs typeface="Times New Roman" pitchFamily="18" charset="0"/>
            </a:endParaRPr>
          </a:p>
        </p:txBody>
      </p:sp>
      <p:sp>
        <p:nvSpPr>
          <p:cNvPr id="3" name="Прямоугольник 2"/>
          <p:cNvSpPr/>
          <p:nvPr/>
        </p:nvSpPr>
        <p:spPr>
          <a:xfrm>
            <a:off x="642910" y="642918"/>
            <a:ext cx="7715304" cy="4939814"/>
          </a:xfrm>
          <a:prstGeom prst="rect">
            <a:avLst/>
          </a:prstGeom>
        </p:spPr>
        <p:txBody>
          <a:bodyPr wrap="square">
            <a:spAutoFit/>
          </a:bodyPr>
          <a:lstStyle/>
          <a:p>
            <a:pPr indent="457200" algn="just">
              <a:lnSpc>
                <a:spcPct val="125000"/>
              </a:lnSpc>
            </a:pPr>
            <a:r>
              <a:rPr lang="ru-RU" dirty="0" smtClean="0">
                <a:latin typeface="Times New Roman" pitchFamily="18" charset="0"/>
                <a:cs typeface="Times New Roman" pitchFamily="18" charset="0"/>
              </a:rPr>
              <a:t>Поскольку кадровая политика представляет собой систему правил и норм приводящих человеческий ресурс в соответствие со стратегий предприятия, то, анализируя существующие в конкретных организациях кадровые политики,  можно выделить два основания для их группировки </a:t>
            </a:r>
          </a:p>
          <a:p>
            <a:pPr indent="457200" algn="just">
              <a:lnSpc>
                <a:spcPct val="125000"/>
              </a:lnSpc>
            </a:pPr>
            <a:r>
              <a:rPr lang="ru-RU" b="1" dirty="0" smtClean="0">
                <a:latin typeface="Times New Roman" pitchFamily="18" charset="0"/>
                <a:cs typeface="Times New Roman" pitchFamily="18" charset="0"/>
              </a:rPr>
              <a:t>Первое основание</a:t>
            </a:r>
            <a:r>
              <a:rPr lang="ru-RU" dirty="0" smtClean="0">
                <a:latin typeface="Times New Roman" pitchFamily="18" charset="0"/>
                <a:cs typeface="Times New Roman" pitchFamily="18" charset="0"/>
              </a:rPr>
              <a:t> может быть связано с уровнем осознанности тех правил и норм, которые лежат в основе кадровых мероприятий и, связанным с этим уровнем, непосредственного влияния управленческого аппарата на кадровую ситуацию в организации. </a:t>
            </a:r>
          </a:p>
          <a:p>
            <a:pPr indent="457200" algn="just">
              <a:lnSpc>
                <a:spcPct val="125000"/>
              </a:lnSpc>
            </a:pPr>
            <a:r>
              <a:rPr lang="ru-RU" dirty="0" smtClean="0">
                <a:latin typeface="Times New Roman" pitchFamily="18" charset="0"/>
                <a:cs typeface="Times New Roman" pitchFamily="18" charset="0"/>
              </a:rPr>
              <a:t>По данному основанию можно выделить следующие типы кадровой политики: </a:t>
            </a:r>
          </a:p>
          <a:p>
            <a:pPr indent="457200" algn="just">
              <a:lnSpc>
                <a:spcPct val="125000"/>
              </a:lnSpc>
              <a:buFontTx/>
              <a:buChar char="-"/>
            </a:pPr>
            <a:r>
              <a:rPr lang="ru-RU" dirty="0" smtClean="0">
                <a:latin typeface="Times New Roman" pitchFamily="18" charset="0"/>
                <a:cs typeface="Times New Roman" pitchFamily="18" charset="0"/>
              </a:rPr>
              <a:t>пассивная; </a:t>
            </a:r>
          </a:p>
          <a:p>
            <a:pPr indent="457200" algn="just">
              <a:lnSpc>
                <a:spcPct val="125000"/>
              </a:lnSpc>
              <a:buFontTx/>
              <a:buChar char="-"/>
            </a:pPr>
            <a:r>
              <a:rPr lang="ru-RU" dirty="0" smtClean="0">
                <a:latin typeface="Times New Roman" pitchFamily="18" charset="0"/>
                <a:cs typeface="Times New Roman" pitchFamily="18" charset="0"/>
              </a:rPr>
              <a:t>реактивная; </a:t>
            </a:r>
          </a:p>
          <a:p>
            <a:pPr indent="457200" algn="just">
              <a:lnSpc>
                <a:spcPct val="125000"/>
              </a:lnSpc>
              <a:buFontTx/>
              <a:buChar char="-"/>
            </a:pPr>
            <a:r>
              <a:rPr lang="ru-RU" dirty="0" smtClean="0">
                <a:latin typeface="Times New Roman" pitchFamily="18" charset="0"/>
                <a:cs typeface="Times New Roman" pitchFamily="18" charset="0"/>
              </a:rPr>
              <a:t>превентивная; </a:t>
            </a:r>
          </a:p>
          <a:p>
            <a:pPr indent="457200" algn="just">
              <a:lnSpc>
                <a:spcPct val="125000"/>
              </a:lnSpc>
              <a:buFontTx/>
              <a:buChar char="-"/>
            </a:pPr>
            <a:r>
              <a:rPr lang="ru-RU" dirty="0" smtClean="0">
                <a:latin typeface="Times New Roman" pitchFamily="18" charset="0"/>
                <a:cs typeface="Times New Roman" pitchFamily="18" charset="0"/>
              </a:rPr>
              <a:t>активная.</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22</a:t>
            </a:fld>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458074"/>
          </a:xfrm>
          <a:prstGeom prst="rect">
            <a:avLst/>
          </a:prstGeom>
        </p:spPr>
        <p:txBody>
          <a:bodyPr wrap="square">
            <a:spAutoFit/>
          </a:bodyPr>
          <a:lstStyle/>
          <a:p>
            <a:pPr marL="342900" indent="-342900" algn="ctr">
              <a:lnSpc>
                <a:spcPct val="150000"/>
              </a:lnSpc>
            </a:pPr>
            <a:r>
              <a:rPr lang="ru-RU" b="1" dirty="0" smtClean="0">
                <a:latin typeface="Times New Roman" pitchFamily="18" charset="0"/>
                <a:cs typeface="Times New Roman" pitchFamily="18" charset="0"/>
              </a:rPr>
              <a:t>3. Типы кадровой политики </a:t>
            </a:r>
            <a:endParaRPr lang="ru-RU" b="1" dirty="0">
              <a:latin typeface="Times New Roman" pitchFamily="18" charset="0"/>
              <a:cs typeface="Times New Roman" pitchFamily="18" charset="0"/>
            </a:endParaRPr>
          </a:p>
        </p:txBody>
      </p:sp>
      <p:sp>
        <p:nvSpPr>
          <p:cNvPr id="3" name="Прямоугольник 2"/>
          <p:cNvSpPr/>
          <p:nvPr/>
        </p:nvSpPr>
        <p:spPr>
          <a:xfrm>
            <a:off x="357158" y="642918"/>
            <a:ext cx="8358246" cy="5909310"/>
          </a:xfrm>
          <a:prstGeom prst="rect">
            <a:avLst/>
          </a:prstGeom>
        </p:spPr>
        <p:txBody>
          <a:bodyPr wrap="square">
            <a:spAutoFit/>
          </a:bodyPr>
          <a:lstStyle/>
          <a:p>
            <a:pPr indent="457200" algn="just"/>
            <a:r>
              <a:rPr lang="ru-RU" b="1" dirty="0" smtClean="0">
                <a:latin typeface="Times New Roman" pitchFamily="18" charset="0"/>
                <a:cs typeface="Times New Roman" pitchFamily="18" charset="0"/>
              </a:rPr>
              <a:t>Пассивная кадровая политика.</a:t>
            </a:r>
            <a:r>
              <a:rPr lang="ru-RU" dirty="0" smtClean="0">
                <a:latin typeface="Times New Roman" pitchFamily="18" charset="0"/>
                <a:cs typeface="Times New Roman" pitchFamily="18" charset="0"/>
              </a:rPr>
              <a:t> Мы можем встретиться с ситуацией, в которой руководство организации не имеет выраженной программы действий в отношении персонала, а кадровая работа сводится к ликвидации негативных последствий. Для такой организации характерно отсутствие прогноза кадровых потребностей, средств оценки труда и персонала, диагностики кадровой ситуации в целом. Руководство в ситуации подобной кадровой политики работает в режиме экстренного реагирования на возникающие конфликтные ситуации, которые стремится погасить любыми средствами, зачастую без попыток понять причины и возможные последствия. </a:t>
            </a:r>
          </a:p>
          <a:p>
            <a:pPr indent="457200" algn="just"/>
            <a:r>
              <a:rPr lang="ru-RU" b="1" dirty="0" smtClean="0">
                <a:latin typeface="Times New Roman" pitchFamily="18" charset="0"/>
                <a:cs typeface="Times New Roman" pitchFamily="18" charset="0"/>
              </a:rPr>
              <a:t>Реактивная кадровая политика. </a:t>
            </a:r>
            <a:r>
              <a:rPr lang="ru-RU" dirty="0" smtClean="0">
                <a:latin typeface="Times New Roman" pitchFamily="18" charset="0"/>
                <a:cs typeface="Times New Roman" pitchFamily="18" charset="0"/>
              </a:rPr>
              <a:t>В русле этой политики руководство предприятия осуществляет контроль за симптомами негативного состояния в работе с персоналом, причинами и ситуацией развития кризиса: возникновение конфликтных ситуаций, отсутствие достаточно квалифицированной рабочей силы для решения стоящих задач, отсутствие мотивации к высокопродуктивному труду. Руководство предприятия предпринимает меры по локализации кризиса, ориентировано на понимание причин, которые привели к возникновению кадровых проблем. Кадровые службы таких предприятий, как правило, располагают средствами диагностики существующей ситуации и адекватной экстренной помощи. Хотя в программах развития предприятия кадровые проблемы выделяются и рассматриваются специально, основные трудности возникают при среднесрочном прогнозировании.</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23</a:t>
            </a:fld>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458074"/>
          </a:xfrm>
          <a:prstGeom prst="rect">
            <a:avLst/>
          </a:prstGeom>
        </p:spPr>
        <p:txBody>
          <a:bodyPr wrap="square">
            <a:spAutoFit/>
          </a:bodyPr>
          <a:lstStyle/>
          <a:p>
            <a:pPr marL="342900" indent="-342900" algn="ctr">
              <a:lnSpc>
                <a:spcPct val="150000"/>
              </a:lnSpc>
            </a:pPr>
            <a:r>
              <a:rPr lang="ru-RU" b="1" dirty="0" smtClean="0">
                <a:latin typeface="Times New Roman" pitchFamily="18" charset="0"/>
                <a:cs typeface="Times New Roman" pitchFamily="18" charset="0"/>
              </a:rPr>
              <a:t>3. Типы кадровой политики </a:t>
            </a:r>
            <a:endParaRPr lang="ru-RU" b="1" dirty="0">
              <a:latin typeface="Times New Roman" pitchFamily="18" charset="0"/>
              <a:cs typeface="Times New Roman" pitchFamily="18" charset="0"/>
            </a:endParaRPr>
          </a:p>
        </p:txBody>
      </p:sp>
      <p:sp>
        <p:nvSpPr>
          <p:cNvPr id="4" name="Прямоугольник 3"/>
          <p:cNvSpPr/>
          <p:nvPr/>
        </p:nvSpPr>
        <p:spPr>
          <a:xfrm>
            <a:off x="357158" y="642918"/>
            <a:ext cx="8572560" cy="5632311"/>
          </a:xfrm>
          <a:prstGeom prst="rect">
            <a:avLst/>
          </a:prstGeom>
        </p:spPr>
        <p:txBody>
          <a:bodyPr wrap="square">
            <a:spAutoFit/>
          </a:bodyPr>
          <a:lstStyle/>
          <a:p>
            <a:pPr indent="457200" algn="just"/>
            <a:r>
              <a:rPr lang="ru-RU" b="1" dirty="0" smtClean="0">
                <a:latin typeface="Times New Roman" pitchFamily="18" charset="0"/>
                <a:cs typeface="Times New Roman" pitchFamily="18" charset="0"/>
              </a:rPr>
              <a:t>Превентивная кадровая политика.</a:t>
            </a:r>
            <a:r>
              <a:rPr lang="ru-RU" dirty="0" smtClean="0">
                <a:latin typeface="Times New Roman" pitchFamily="18" charset="0"/>
                <a:cs typeface="Times New Roman" pitchFamily="18" charset="0"/>
              </a:rPr>
              <a:t> В подлинном смысле слова политика возникает лишь тогда, когда руководство фирмы (предприятия) имеет обоснованные прогнозы развития ситуации. Однако организация, характеризующаяся наличием превентивной кадровой политики, не имеет средств для влияния на нее. Кадровая служба подобных предприятий располагает не только средствами диагностики персонала, но и прогнозирования кадровой ситуации на среднесрочный период. В программах развития организации содержатся краткосрочный и среднесрочный прогнозы потребности в кадрах, как качественный, так и количественный, сформулированы задачи по развитию персонала. Основная проблема таких организаций — разработка целевых кадровых программ. </a:t>
            </a:r>
          </a:p>
          <a:p>
            <a:pPr indent="457200" algn="just"/>
            <a:r>
              <a:rPr lang="ru-RU" b="1" dirty="0" smtClean="0">
                <a:latin typeface="Times New Roman" pitchFamily="18" charset="0"/>
                <a:cs typeface="Times New Roman" pitchFamily="18" charset="0"/>
              </a:rPr>
              <a:t>Активная кадровая политика. </a:t>
            </a:r>
            <a:r>
              <a:rPr lang="ru-RU" dirty="0" smtClean="0">
                <a:latin typeface="Times New Roman" pitchFamily="18" charset="0"/>
                <a:cs typeface="Times New Roman" pitchFamily="18" charset="0"/>
              </a:rPr>
              <a:t>Если руководство имеет не только прогноз, но и средства воздействия на ситуацию, а кадровая служба способна разработать антикризисные кадровые программы, проводить постоянный мониторинг ситуации и корректировать исполнение программ в соответствии с параметрами внешней и внутренней ситуацией, то мы можем говорить о подлинно активной политике. </a:t>
            </a:r>
          </a:p>
          <a:p>
            <a:pPr indent="457200" algn="just"/>
            <a:r>
              <a:rPr lang="ru-RU" b="1" dirty="0" smtClean="0">
                <a:latin typeface="Times New Roman" pitchFamily="18" charset="0"/>
                <a:cs typeface="Times New Roman" pitchFamily="18" charset="0"/>
              </a:rPr>
              <a:t>Вторым основанием </a:t>
            </a:r>
            <a:r>
              <a:rPr lang="ru-RU" dirty="0" smtClean="0">
                <a:latin typeface="Times New Roman" pitchFamily="18" charset="0"/>
                <a:cs typeface="Times New Roman" pitchFamily="18" charset="0"/>
              </a:rPr>
              <a:t>для дифференциации кадровых политик может быть принципиальная ориентация на собственный персонал или на внешний персонал, степень открытости по отношению к внешней среде при формировании кадрового состава. По этому основанию традиционно выделяют два типа кадровой политики — открытую и закрытую.</a:t>
            </a:r>
            <a:endParaRPr lang="ru-RU" dirty="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24</a:t>
            </a:fld>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458074"/>
          </a:xfrm>
          <a:prstGeom prst="rect">
            <a:avLst/>
          </a:prstGeom>
        </p:spPr>
        <p:txBody>
          <a:bodyPr wrap="square">
            <a:spAutoFit/>
          </a:bodyPr>
          <a:lstStyle/>
          <a:p>
            <a:pPr marL="342900" indent="-342900" algn="ctr">
              <a:lnSpc>
                <a:spcPct val="150000"/>
              </a:lnSpc>
            </a:pPr>
            <a:r>
              <a:rPr lang="ru-RU" b="1" dirty="0" smtClean="0">
                <a:latin typeface="Times New Roman" pitchFamily="18" charset="0"/>
                <a:cs typeface="Times New Roman" pitchFamily="18" charset="0"/>
              </a:rPr>
              <a:t>3. Типы кадровой политики </a:t>
            </a:r>
            <a:endParaRPr lang="ru-RU" b="1" dirty="0">
              <a:latin typeface="Times New Roman" pitchFamily="18" charset="0"/>
              <a:cs typeface="Times New Roman" pitchFamily="18" charset="0"/>
            </a:endParaRPr>
          </a:p>
        </p:txBody>
      </p:sp>
      <p:sp>
        <p:nvSpPr>
          <p:cNvPr id="5" name="Прямоугольник 4"/>
          <p:cNvSpPr/>
          <p:nvPr/>
        </p:nvSpPr>
        <p:spPr>
          <a:xfrm>
            <a:off x="428596" y="714356"/>
            <a:ext cx="8286808" cy="5632311"/>
          </a:xfrm>
          <a:prstGeom prst="rect">
            <a:avLst/>
          </a:prstGeom>
        </p:spPr>
        <p:txBody>
          <a:bodyPr wrap="square">
            <a:spAutoFit/>
          </a:bodyPr>
          <a:lstStyle/>
          <a:p>
            <a:pPr indent="457200" algn="just"/>
            <a:r>
              <a:rPr lang="ru-RU" b="1" dirty="0" smtClean="0">
                <a:latin typeface="Times New Roman" pitchFamily="18" charset="0"/>
                <a:cs typeface="Times New Roman" pitchFamily="18" charset="0"/>
              </a:rPr>
              <a:t>Открытая кадровая политика</a:t>
            </a:r>
            <a:r>
              <a:rPr lang="ru-RU" dirty="0" smtClean="0">
                <a:latin typeface="Times New Roman" pitchFamily="18" charset="0"/>
                <a:cs typeface="Times New Roman" pitchFamily="18" charset="0"/>
              </a:rPr>
              <a:t> характеризуется тем, что организация прозрачна для потенциальных сотрудников на любом уровне, можно прийти и начать работать как с самой низовой должности, так и с должности на уровне высшего руководства. Организация готова принять на работу любого специалиста, если он обладает соответствующей квалификацией, без учета опыта работы в этой или родственных ей организациях. Таким типом кадровой политики характеризуются современные телекоммуникационные компании или автомобильные концерны, которые готовы "покупать" людей на любые должностные уровни независимо от того, работали ли они ранее в подобных организациях. Такого типа кадровая политика может быть адекватна для новых организаций, ведущих агрессивную политику завоевания рынка, ориентированных на быстрый рост и стремительный выход на передовые позиции в своей отрасли. </a:t>
            </a:r>
          </a:p>
          <a:p>
            <a:pPr indent="457200" algn="just"/>
            <a:r>
              <a:rPr lang="ru-RU" b="1" dirty="0" smtClean="0">
                <a:latin typeface="Times New Roman" pitchFamily="18" charset="0"/>
                <a:cs typeface="Times New Roman" pitchFamily="18" charset="0"/>
              </a:rPr>
              <a:t>Закрытая кадровая политика </a:t>
            </a:r>
            <a:r>
              <a:rPr lang="ru-RU" dirty="0" smtClean="0">
                <a:latin typeface="Times New Roman" pitchFamily="18" charset="0"/>
                <a:cs typeface="Times New Roman" pitchFamily="18" charset="0"/>
              </a:rPr>
              <a:t>характеризуется тем, что организация ориентируется на включение нового персонала только с низшего должностного уровня, а замещение происходит только из числа сотрудников организации. Такого типа кадровая политика характерна для компаний ориентированных, на создание определенной корпоративной атмосферы, формирование особого духа причастности, а также, возможно, работающих в условиях дефицита кадровых ресурсов.</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25</a:t>
            </a:fld>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0100" y="1214422"/>
            <a:ext cx="7143800" cy="3185487"/>
          </a:xfrm>
          <a:prstGeom prst="rect">
            <a:avLst/>
          </a:prstGeom>
        </p:spPr>
        <p:txBody>
          <a:bodyPr wrap="square">
            <a:spAutoFit/>
          </a:bodyPr>
          <a:lstStyle/>
          <a:p>
            <a:pPr algn="ctr">
              <a:lnSpc>
                <a:spcPct val="150000"/>
              </a:lnSpc>
            </a:pPr>
            <a:r>
              <a:rPr lang="ru-RU" sz="2400" b="1" dirty="0" smtClean="0">
                <a:latin typeface="Times New Roman" pitchFamily="18" charset="0"/>
                <a:cs typeface="Times New Roman" pitchFamily="18" charset="0"/>
              </a:rPr>
              <a:t>Тема 5. Подбор персонала</a:t>
            </a:r>
            <a:endParaRPr lang="en-US" sz="2400" b="1" dirty="0" smtClean="0">
              <a:latin typeface="Times New Roman" pitchFamily="18" charset="0"/>
              <a:cs typeface="Times New Roman" pitchFamily="18" charset="0"/>
            </a:endParaRPr>
          </a:p>
          <a:p>
            <a:pPr algn="ctr">
              <a:lnSpc>
                <a:spcPct val="150000"/>
              </a:lnSpc>
            </a:pPr>
            <a:r>
              <a:rPr lang="ru-RU" sz="2000" b="1" dirty="0" smtClean="0">
                <a:latin typeface="Times New Roman" pitchFamily="18" charset="0"/>
                <a:cs typeface="Times New Roman" pitchFamily="18" charset="0"/>
              </a:rPr>
              <a:t> </a:t>
            </a:r>
            <a:endParaRPr lang="en-US" sz="2000" b="1" dirty="0" smtClean="0">
              <a:latin typeface="Times New Roman" pitchFamily="18" charset="0"/>
              <a:cs typeface="Times New Roman" pitchFamily="18" charset="0"/>
            </a:endParaRPr>
          </a:p>
          <a:p>
            <a:pPr marL="342900" indent="-342900">
              <a:lnSpc>
                <a:spcPct val="150000"/>
              </a:lnSpc>
              <a:buAutoNum type="arabicPeriod"/>
            </a:pPr>
            <a:r>
              <a:rPr lang="ru-RU" b="1" dirty="0" smtClean="0">
                <a:latin typeface="Times New Roman" pitchFamily="18" charset="0"/>
                <a:cs typeface="Times New Roman" pitchFamily="18" charset="0"/>
              </a:rPr>
              <a:t>Технология подбора персонала </a:t>
            </a:r>
            <a:endParaRPr lang="en-US" b="1" dirty="0" smtClean="0">
              <a:latin typeface="Times New Roman" pitchFamily="18" charset="0"/>
              <a:cs typeface="Times New Roman" pitchFamily="18" charset="0"/>
            </a:endParaRPr>
          </a:p>
          <a:p>
            <a:pPr marL="342900" indent="-342900">
              <a:lnSpc>
                <a:spcPct val="150000"/>
              </a:lnSpc>
              <a:buAutoNum type="arabicPeriod"/>
            </a:pPr>
            <a:r>
              <a:rPr lang="ru-RU" b="1" dirty="0" smtClean="0">
                <a:latin typeface="Times New Roman" pitchFamily="18" charset="0"/>
                <a:cs typeface="Times New Roman" pitchFamily="18" charset="0"/>
              </a:rPr>
              <a:t>Планирование потребности в персонале </a:t>
            </a:r>
            <a:endParaRPr lang="en-US" b="1" dirty="0" smtClean="0">
              <a:latin typeface="Times New Roman" pitchFamily="18" charset="0"/>
              <a:cs typeface="Times New Roman" pitchFamily="18" charset="0"/>
            </a:endParaRPr>
          </a:p>
          <a:p>
            <a:pPr marL="342900" indent="-342900">
              <a:lnSpc>
                <a:spcPct val="150000"/>
              </a:lnSpc>
              <a:buAutoNum type="arabicPeriod"/>
            </a:pPr>
            <a:r>
              <a:rPr lang="ru-RU" b="1" dirty="0" smtClean="0">
                <a:latin typeface="Times New Roman" pitchFamily="18" charset="0"/>
                <a:cs typeface="Times New Roman" pitchFamily="18" charset="0"/>
              </a:rPr>
              <a:t>Модели рабочих мест </a:t>
            </a:r>
            <a:endParaRPr lang="en-US" b="1" dirty="0" smtClean="0">
              <a:latin typeface="Times New Roman" pitchFamily="18" charset="0"/>
              <a:cs typeface="Times New Roman" pitchFamily="18" charset="0"/>
            </a:endParaRPr>
          </a:p>
          <a:p>
            <a:pPr marL="342900" indent="-342900">
              <a:lnSpc>
                <a:spcPct val="150000"/>
              </a:lnSpc>
              <a:buAutoNum type="arabicPeriod"/>
            </a:pPr>
            <a:r>
              <a:rPr lang="ru-RU" b="1" dirty="0" smtClean="0">
                <a:latin typeface="Times New Roman" pitchFamily="18" charset="0"/>
                <a:cs typeface="Times New Roman" pitchFamily="18" charset="0"/>
              </a:rPr>
              <a:t>Профессиональный отбор персонала </a:t>
            </a:r>
            <a:endParaRPr lang="en-US" b="1" dirty="0" smtClean="0">
              <a:latin typeface="Times New Roman" pitchFamily="18" charset="0"/>
              <a:cs typeface="Times New Roman" pitchFamily="18" charset="0"/>
            </a:endParaRPr>
          </a:p>
          <a:p>
            <a:pPr marL="342900" indent="-342900">
              <a:lnSpc>
                <a:spcPct val="150000"/>
              </a:lnSpc>
              <a:buAutoNum type="arabicPeriod"/>
            </a:pPr>
            <a:r>
              <a:rPr lang="ru-RU" b="1" dirty="0" smtClean="0">
                <a:latin typeface="Times New Roman" pitchFamily="18" charset="0"/>
                <a:cs typeface="Times New Roman" pitchFamily="18" charset="0"/>
              </a:rPr>
              <a:t>Формирование резерва кадров</a:t>
            </a:r>
            <a:endParaRPr lang="ru-RU" b="1"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26</a:t>
            </a:fld>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Технология подбора персонала</a:t>
            </a:r>
            <a:endParaRPr lang="ru-RU" dirty="0"/>
          </a:p>
        </p:txBody>
      </p:sp>
      <p:sp>
        <p:nvSpPr>
          <p:cNvPr id="3" name="Прямоугольник 2"/>
          <p:cNvSpPr/>
          <p:nvPr/>
        </p:nvSpPr>
        <p:spPr>
          <a:xfrm>
            <a:off x="500034" y="428604"/>
            <a:ext cx="8286808" cy="5599866"/>
          </a:xfrm>
          <a:prstGeom prst="rect">
            <a:avLst/>
          </a:prstGeom>
        </p:spPr>
        <p:txBody>
          <a:bodyPr wrap="square">
            <a:spAutoFit/>
          </a:bodyPr>
          <a:lstStyle/>
          <a:p>
            <a:pPr indent="457200" algn="just">
              <a:lnSpc>
                <a:spcPct val="125000"/>
              </a:lnSpc>
            </a:pPr>
            <a:r>
              <a:rPr lang="ru-RU" dirty="0" smtClean="0">
                <a:latin typeface="Times New Roman" pitchFamily="18" charset="0"/>
                <a:cs typeface="Times New Roman" pitchFamily="18" charset="0"/>
              </a:rPr>
              <a:t>Основной задачей при найме персонала на работу является удовлетворение спроса на работников в качественном и количественном отношении. При этом следует ответить на вопрос: «Где и когда потребуются работники?». Различают понятия «набор», «наем», «подбор» персонала. </a:t>
            </a:r>
          </a:p>
          <a:p>
            <a:pPr indent="457200" algn="just">
              <a:lnSpc>
                <a:spcPct val="125000"/>
              </a:lnSpc>
            </a:pPr>
            <a:r>
              <a:rPr lang="ru-RU" b="1" dirty="0" smtClean="0">
                <a:latin typeface="Times New Roman" pitchFamily="18" charset="0"/>
                <a:cs typeface="Times New Roman" pitchFamily="18" charset="0"/>
              </a:rPr>
              <a:t>ПОДБОР персонала </a:t>
            </a:r>
            <a:r>
              <a:rPr lang="ru-RU" dirty="0" smtClean="0">
                <a:latin typeface="Times New Roman" pitchFamily="18" charset="0"/>
                <a:cs typeface="Times New Roman" pitchFamily="18" charset="0"/>
              </a:rPr>
              <a:t>представляет собой процесс отбора подходящих кандидатур на вакантные рабочие места исходя из имеющегося резерва кадров.</a:t>
            </a:r>
          </a:p>
          <a:p>
            <a:pPr indent="457200" algn="just">
              <a:lnSpc>
                <a:spcPct val="125000"/>
              </a:lnSpc>
            </a:pPr>
            <a:r>
              <a:rPr lang="ru-RU" b="1" dirty="0" smtClean="0">
                <a:latin typeface="Times New Roman" pitchFamily="18" charset="0"/>
                <a:cs typeface="Times New Roman" pitchFamily="18" charset="0"/>
              </a:rPr>
              <a:t>НАБОР КАДРОВ </a:t>
            </a:r>
            <a:r>
              <a:rPr lang="ru-RU" dirty="0" smtClean="0">
                <a:latin typeface="Times New Roman" pitchFamily="18" charset="0"/>
                <a:cs typeface="Times New Roman" pitchFamily="18" charset="0"/>
              </a:rPr>
              <a:t>– массовое привлечение на работу персонала в какую-либо организацию. Набор кадров предполагает системный подход к реализации нескольких этапов, осуществляемых в рамках процесса найма персонала. </a:t>
            </a:r>
          </a:p>
          <a:p>
            <a:pPr indent="457200" algn="just">
              <a:lnSpc>
                <a:spcPct val="125000"/>
              </a:lnSpc>
            </a:pPr>
            <a:r>
              <a:rPr lang="ru-RU" b="1" dirty="0" smtClean="0">
                <a:latin typeface="Times New Roman" pitchFamily="18" charset="0"/>
                <a:cs typeface="Times New Roman" pitchFamily="18" charset="0"/>
              </a:rPr>
              <a:t>ОТБОР ПЕРСОНАЛА - </a:t>
            </a:r>
            <a:r>
              <a:rPr lang="ru-RU" dirty="0" smtClean="0">
                <a:latin typeface="Times New Roman" pitchFamily="18" charset="0"/>
                <a:cs typeface="Times New Roman" pitchFamily="18" charset="0"/>
              </a:rPr>
              <a:t>часть процесса найма персонала, связанная с выделением одного или нескольких кандидатов на вакантную должность среди общего числа людей, претендующих на данную должность. </a:t>
            </a:r>
          </a:p>
          <a:p>
            <a:pPr indent="457200" algn="just">
              <a:lnSpc>
                <a:spcPct val="125000"/>
              </a:lnSpc>
            </a:pPr>
            <a:r>
              <a:rPr lang="ru-RU" b="1" dirty="0" smtClean="0">
                <a:latin typeface="Times New Roman" pitchFamily="18" charset="0"/>
                <a:cs typeface="Times New Roman" pitchFamily="18" charset="0"/>
              </a:rPr>
              <a:t>НАЕМ на работу </a:t>
            </a:r>
            <a:r>
              <a:rPr lang="ru-RU" dirty="0" smtClean="0">
                <a:latin typeface="Times New Roman" pitchFamily="18" charset="0"/>
                <a:cs typeface="Times New Roman" pitchFamily="18" charset="0"/>
              </a:rPr>
              <a:t>– это ряд действий, направленных на привлечение кандидатов, обладающих качествами, необходимыми для достижения поставленных целей. С привлечением на работу начинается управление персоналом.</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27</a:t>
            </a:fld>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Технология подбора персонала</a:t>
            </a:r>
            <a:endParaRPr lang="ru-RU" dirty="0"/>
          </a:p>
        </p:txBody>
      </p:sp>
      <p:sp>
        <p:nvSpPr>
          <p:cNvPr id="3" name="Прямоугольник 2"/>
          <p:cNvSpPr/>
          <p:nvPr/>
        </p:nvSpPr>
        <p:spPr>
          <a:xfrm>
            <a:off x="357158" y="571480"/>
            <a:ext cx="8358246" cy="923330"/>
          </a:xfrm>
          <a:prstGeom prst="rect">
            <a:avLst/>
          </a:prstGeom>
        </p:spPr>
        <p:txBody>
          <a:bodyPr wrap="square">
            <a:spAutoFit/>
          </a:bodyPr>
          <a:lstStyle/>
          <a:p>
            <a:pPr indent="457200" algn="just"/>
            <a:r>
              <a:rPr lang="ru-RU" dirty="0" smtClean="0">
                <a:latin typeface="Times New Roman" pitchFamily="18" charset="0"/>
                <a:cs typeface="Times New Roman" pitchFamily="18" charset="0"/>
              </a:rPr>
              <a:t>Наем и прием персонала в целях в целях удовлетворения в перспективе потребности организации в кадрах может осуществляться за счет внутренних и внешних источников.</a:t>
            </a:r>
            <a:endParaRPr lang="ru-RU" dirty="0">
              <a:latin typeface="Times New Roman" pitchFamily="18" charset="0"/>
              <a:cs typeface="Times New Roman" pitchFamily="18" charset="0"/>
            </a:endParaRPr>
          </a:p>
        </p:txBody>
      </p:sp>
      <p:graphicFrame>
        <p:nvGraphicFramePr>
          <p:cNvPr id="4" name="Схема 3"/>
          <p:cNvGraphicFramePr/>
          <p:nvPr/>
        </p:nvGraphicFramePr>
        <p:xfrm>
          <a:off x="214282" y="1397000"/>
          <a:ext cx="864399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Номер слайда 4"/>
          <p:cNvSpPr>
            <a:spLocks noGrp="1"/>
          </p:cNvSpPr>
          <p:nvPr>
            <p:ph type="sldNum" sz="quarter" idx="12"/>
          </p:nvPr>
        </p:nvSpPr>
        <p:spPr/>
        <p:txBody>
          <a:bodyPr/>
          <a:lstStyle/>
          <a:p>
            <a:fld id="{725C68B6-61C2-468F-89AB-4B9F7531AA68}" type="slidenum">
              <a:rPr lang="ru-RU" smtClean="0"/>
              <a:pPr/>
              <a:t>28</a:t>
            </a:fld>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Технология подбора персонала</a:t>
            </a:r>
            <a:endParaRPr lang="ru-RU" dirty="0"/>
          </a:p>
        </p:txBody>
      </p:sp>
      <p:sp>
        <p:nvSpPr>
          <p:cNvPr id="3" name="Прямоугольник 2"/>
          <p:cNvSpPr/>
          <p:nvPr/>
        </p:nvSpPr>
        <p:spPr>
          <a:xfrm>
            <a:off x="285720" y="428604"/>
            <a:ext cx="8501122" cy="6324808"/>
          </a:xfrm>
          <a:prstGeom prst="rect">
            <a:avLst/>
          </a:prstGeom>
        </p:spPr>
        <p:txBody>
          <a:bodyPr wrap="square">
            <a:spAutoFit/>
          </a:bodyPr>
          <a:lstStyle/>
          <a:p>
            <a:pPr indent="457200" algn="just">
              <a:lnSpc>
                <a:spcPct val="125000"/>
              </a:lnSpc>
            </a:pPr>
            <a:r>
              <a:rPr lang="ru-RU" b="1" dirty="0" smtClean="0">
                <a:latin typeface="Times New Roman" pitchFamily="18" charset="0"/>
                <a:cs typeface="Times New Roman" pitchFamily="18" charset="0"/>
              </a:rPr>
              <a:t>Внутренние источники </a:t>
            </a:r>
            <a:r>
              <a:rPr lang="ru-RU" dirty="0" smtClean="0">
                <a:latin typeface="Times New Roman" pitchFamily="18" charset="0"/>
                <a:cs typeface="Times New Roman" pitchFamily="18" charset="0"/>
              </a:rPr>
              <a:t>привлечения позволяют лучше использовать уже имеющийся в организации персонал в результате появления дополнительной работы, перераспределения заданий или перемещений, продвижения по службе работников. </a:t>
            </a:r>
          </a:p>
          <a:p>
            <a:pPr indent="457200" algn="just">
              <a:lnSpc>
                <a:spcPct val="125000"/>
              </a:lnSpc>
            </a:pPr>
            <a:r>
              <a:rPr lang="ru-RU" b="1" dirty="0" smtClean="0">
                <a:latin typeface="Times New Roman" pitchFamily="18" charset="0"/>
                <a:cs typeface="Times New Roman" pitchFamily="18" charset="0"/>
              </a:rPr>
              <a:t>Внешние источники </a:t>
            </a:r>
            <a:r>
              <a:rPr lang="ru-RU" dirty="0" smtClean="0">
                <a:latin typeface="Times New Roman" pitchFamily="18" charset="0"/>
                <a:cs typeface="Times New Roman" pitchFamily="18" charset="0"/>
              </a:rPr>
              <a:t>привлечения персонала – это наем новых работников.</a:t>
            </a:r>
          </a:p>
          <a:p>
            <a:pPr indent="457200" algn="just">
              <a:lnSpc>
                <a:spcPct val="125000"/>
              </a:lnSpc>
            </a:pPr>
            <a:r>
              <a:rPr lang="ru-RU" u="sng" dirty="0" smtClean="0">
                <a:latin typeface="Times New Roman" pitchFamily="18" charset="0"/>
                <a:cs typeface="Times New Roman" pitchFamily="18" charset="0"/>
              </a:rPr>
              <a:t>Активные пути </a:t>
            </a:r>
            <a:r>
              <a:rPr lang="ru-RU" dirty="0" smtClean="0">
                <a:latin typeface="Times New Roman" pitchFamily="18" charset="0"/>
                <a:cs typeface="Times New Roman" pitchFamily="18" charset="0"/>
              </a:rPr>
              <a:t>покрытия потребности в персонале: </a:t>
            </a:r>
          </a:p>
          <a:p>
            <a:pPr indent="457200" algn="just">
              <a:lnSpc>
                <a:spcPct val="125000"/>
              </a:lnSpc>
              <a:buFontTx/>
              <a:buChar char="-"/>
            </a:pPr>
            <a:r>
              <a:rPr lang="ru-RU" dirty="0" smtClean="0">
                <a:latin typeface="Times New Roman" pitchFamily="18" charset="0"/>
                <a:cs typeface="Times New Roman" pitchFamily="18" charset="0"/>
              </a:rPr>
              <a:t>организация набирает персонал непосредственно в учебных заведениях посредством заключения двусторонних соглашений, как с данным учебным заведением, так и с участниками обучения; </a:t>
            </a:r>
          </a:p>
          <a:p>
            <a:pPr indent="457200" algn="just">
              <a:lnSpc>
                <a:spcPct val="125000"/>
              </a:lnSpc>
              <a:buFontTx/>
              <a:buChar char="-"/>
            </a:pPr>
            <a:r>
              <a:rPr lang="ru-RU" dirty="0" smtClean="0">
                <a:latin typeface="Times New Roman" pitchFamily="18" charset="0"/>
                <a:cs typeface="Times New Roman" pitchFamily="18" charset="0"/>
              </a:rPr>
              <a:t>заявки по вакансиям служб занятости; </a:t>
            </a:r>
          </a:p>
          <a:p>
            <a:pPr indent="457200" algn="just">
              <a:lnSpc>
                <a:spcPct val="125000"/>
              </a:lnSpc>
              <a:buFontTx/>
              <a:buChar char="-"/>
            </a:pPr>
            <a:r>
              <a:rPr lang="ru-RU" dirty="0" smtClean="0">
                <a:latin typeface="Times New Roman" pitchFamily="18" charset="0"/>
                <a:cs typeface="Times New Roman" pitchFamily="18" charset="0"/>
              </a:rPr>
              <a:t>организация вербует новый персонал через своих сотрудников; </a:t>
            </a:r>
          </a:p>
          <a:p>
            <a:pPr indent="457200" algn="just">
              <a:lnSpc>
                <a:spcPct val="125000"/>
              </a:lnSpc>
              <a:buFontTx/>
              <a:buChar char="-"/>
            </a:pPr>
            <a:r>
              <a:rPr lang="ru-RU" dirty="0" smtClean="0">
                <a:latin typeface="Times New Roman" pitchFamily="18" charset="0"/>
                <a:cs typeface="Times New Roman" pitchFamily="18" charset="0"/>
              </a:rPr>
              <a:t>организация заключает лизинговые соглашения с другими работодателями на определенных условиях предоставления кадровых ресурсов. </a:t>
            </a:r>
          </a:p>
          <a:p>
            <a:pPr indent="457200" algn="just">
              <a:lnSpc>
                <a:spcPct val="125000"/>
              </a:lnSpc>
            </a:pPr>
            <a:r>
              <a:rPr lang="ru-RU" u="sng" dirty="0" smtClean="0">
                <a:latin typeface="Times New Roman" pitchFamily="18" charset="0"/>
                <a:cs typeface="Times New Roman" pitchFamily="18" charset="0"/>
              </a:rPr>
              <a:t>Пассивные пути </a:t>
            </a:r>
            <a:r>
              <a:rPr lang="ru-RU" dirty="0" smtClean="0">
                <a:latin typeface="Times New Roman" pitchFamily="18" charset="0"/>
                <a:cs typeface="Times New Roman" pitchFamily="18" charset="0"/>
              </a:rPr>
              <a:t>покрытия потребности в персонале: </a:t>
            </a:r>
          </a:p>
          <a:p>
            <a:pPr indent="457200" algn="just">
              <a:lnSpc>
                <a:spcPct val="125000"/>
              </a:lnSpc>
              <a:buFontTx/>
              <a:buChar char="-"/>
            </a:pPr>
            <a:r>
              <a:rPr lang="ru-RU" dirty="0" smtClean="0">
                <a:latin typeface="Times New Roman" pitchFamily="18" charset="0"/>
                <a:cs typeface="Times New Roman" pitchFamily="18" charset="0"/>
              </a:rPr>
              <a:t>Организация сообщает о своих вакантных местах через рекламные объявления (средства массовой информации); </a:t>
            </a:r>
          </a:p>
          <a:p>
            <a:pPr indent="457200" algn="just">
              <a:lnSpc>
                <a:spcPct val="125000"/>
              </a:lnSpc>
              <a:buFontTx/>
              <a:buChar char="-"/>
            </a:pPr>
            <a:r>
              <a:rPr lang="ru-RU" dirty="0" smtClean="0">
                <a:latin typeface="Times New Roman" pitchFamily="18" charset="0"/>
                <a:cs typeface="Times New Roman" pitchFamily="18" charset="0"/>
              </a:rPr>
              <a:t>Организация ожидает претендентов после проведения рекламной компании местного характера. </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29</a:t>
            </a:fld>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1071546"/>
            <a:ext cx="7643866" cy="2723823"/>
          </a:xfrm>
          <a:prstGeom prst="rect">
            <a:avLst/>
          </a:prstGeom>
        </p:spPr>
        <p:txBody>
          <a:bodyPr wrap="square">
            <a:spAutoFit/>
          </a:bodyPr>
          <a:lstStyle/>
          <a:p>
            <a:pPr algn="ctr">
              <a:lnSpc>
                <a:spcPct val="150000"/>
              </a:lnSpc>
            </a:pPr>
            <a:r>
              <a:rPr lang="ru-RU" sz="2400" b="1" dirty="0" smtClean="0">
                <a:latin typeface="Times New Roman" pitchFamily="18" charset="0"/>
                <a:cs typeface="Times New Roman" pitchFamily="18" charset="0"/>
              </a:rPr>
              <a:t>Тема 4. Формирование кадровой политики</a:t>
            </a:r>
            <a:endParaRPr lang="en-US" sz="2400" b="1" dirty="0" smtClean="0">
              <a:latin typeface="Times New Roman" pitchFamily="18" charset="0"/>
              <a:cs typeface="Times New Roman" pitchFamily="18" charset="0"/>
            </a:endParaRPr>
          </a:p>
          <a:p>
            <a:pPr>
              <a:lnSpc>
                <a:spcPct val="150000"/>
              </a:lnSpc>
            </a:pPr>
            <a:endParaRPr lang="en-US" b="1" dirty="0" smtClean="0">
              <a:latin typeface="Times New Roman" pitchFamily="18" charset="0"/>
              <a:cs typeface="Times New Roman" pitchFamily="18" charset="0"/>
            </a:endParaRPr>
          </a:p>
          <a:p>
            <a:pPr marL="342900" indent="-342900">
              <a:lnSpc>
                <a:spcPct val="150000"/>
              </a:lnSpc>
              <a:buAutoNum type="arabicPeriod"/>
            </a:pPr>
            <a:r>
              <a:rPr lang="ru-RU" b="1" dirty="0" smtClean="0">
                <a:latin typeface="Times New Roman" pitchFamily="18" charset="0"/>
                <a:cs typeface="Times New Roman" pitchFamily="18" charset="0"/>
              </a:rPr>
              <a:t>Кадровая политика организации –основа формирования стратегии управления организации </a:t>
            </a:r>
            <a:endParaRPr lang="en-US" b="1" dirty="0" smtClean="0">
              <a:latin typeface="Times New Roman" pitchFamily="18" charset="0"/>
              <a:cs typeface="Times New Roman" pitchFamily="18" charset="0"/>
            </a:endParaRPr>
          </a:p>
          <a:p>
            <a:pPr marL="342900" indent="-342900">
              <a:lnSpc>
                <a:spcPct val="150000"/>
              </a:lnSpc>
              <a:buAutoNum type="arabicPeriod"/>
            </a:pPr>
            <a:r>
              <a:rPr lang="ru-RU" b="1" dirty="0" smtClean="0">
                <a:latin typeface="Times New Roman" pitchFamily="18" charset="0"/>
                <a:cs typeface="Times New Roman" pitchFamily="18" charset="0"/>
              </a:rPr>
              <a:t> Основные элементы кадровой политики </a:t>
            </a:r>
            <a:endParaRPr lang="en-US" b="1" dirty="0" smtClean="0">
              <a:latin typeface="Times New Roman" pitchFamily="18" charset="0"/>
              <a:cs typeface="Times New Roman" pitchFamily="18" charset="0"/>
            </a:endParaRPr>
          </a:p>
          <a:p>
            <a:pPr marL="342900" indent="-342900">
              <a:lnSpc>
                <a:spcPct val="150000"/>
              </a:lnSpc>
              <a:buAutoNum type="arabicPeriod"/>
            </a:pPr>
            <a:r>
              <a:rPr lang="ru-RU" b="1" dirty="0" smtClean="0">
                <a:latin typeface="Times New Roman" pitchFamily="18" charset="0"/>
                <a:cs typeface="Times New Roman" pitchFamily="18" charset="0"/>
              </a:rPr>
              <a:t>Типы кадровой политики </a:t>
            </a:r>
            <a:endParaRPr lang="ru-RU" b="1"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3</a:t>
            </a:fld>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Технология подбора персонала</a:t>
            </a:r>
            <a:endParaRPr lang="ru-RU" dirty="0"/>
          </a:p>
        </p:txBody>
      </p:sp>
      <p:sp>
        <p:nvSpPr>
          <p:cNvPr id="3" name="Прямоугольник 2"/>
          <p:cNvSpPr/>
          <p:nvPr/>
        </p:nvSpPr>
        <p:spPr>
          <a:xfrm>
            <a:off x="0" y="357166"/>
            <a:ext cx="9144000" cy="646331"/>
          </a:xfrm>
          <a:prstGeom prst="rect">
            <a:avLst/>
          </a:prstGeom>
        </p:spPr>
        <p:txBody>
          <a:bodyPr wrap="square">
            <a:spAutoFit/>
          </a:bodyPr>
          <a:lstStyle/>
          <a:p>
            <a:pPr algn="ctr"/>
            <a:r>
              <a:rPr lang="ru-RU" dirty="0" smtClean="0">
                <a:latin typeface="Times New Roman" pitchFamily="18" charset="0"/>
                <a:cs typeface="Times New Roman" pitchFamily="18" charset="0"/>
              </a:rPr>
              <a:t>ПРЕИМУЩЕСТВА И НЕДОСТАТКИ ВНУТРЕННИХ И ВНЕШНИХ ИСТОЧНИКОВ ПРИВЛЕЧЕНИЯ ПЕРСОНАЛА</a:t>
            </a:r>
            <a:endParaRPr lang="ru-RU"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285720" y="1000108"/>
          <a:ext cx="8501122" cy="5699760"/>
        </p:xfrm>
        <a:graphic>
          <a:graphicData uri="http://schemas.openxmlformats.org/drawingml/2006/table">
            <a:tbl>
              <a:tblPr firstRow="1" bandRow="1">
                <a:tableStyleId>{5C22544A-7EE6-4342-B048-85BDC9FD1C3A}</a:tableStyleId>
              </a:tblPr>
              <a:tblGrid>
                <a:gridCol w="4250561">
                  <a:extLst>
                    <a:ext uri="{9D8B030D-6E8A-4147-A177-3AD203B41FA5}">
                      <a16:colId xmlns:a16="http://schemas.microsoft.com/office/drawing/2014/main" val="20000"/>
                    </a:ext>
                  </a:extLst>
                </a:gridCol>
                <a:gridCol w="4250561">
                  <a:extLst>
                    <a:ext uri="{9D8B030D-6E8A-4147-A177-3AD203B41FA5}">
                      <a16:colId xmlns:a16="http://schemas.microsoft.com/office/drawing/2014/main" val="20001"/>
                    </a:ext>
                  </a:extLst>
                </a:gridCol>
              </a:tblGrid>
              <a:tr h="357190">
                <a:tc>
                  <a:txBody>
                    <a:bodyPr/>
                    <a:lstStyle/>
                    <a:p>
                      <a:pPr algn="ctr"/>
                      <a:r>
                        <a:rPr lang="ru-RU" dirty="0" smtClean="0">
                          <a:solidFill>
                            <a:schemeClr val="tx1"/>
                          </a:solidFill>
                          <a:latin typeface="Times New Roman" pitchFamily="18" charset="0"/>
                          <a:cs typeface="Times New Roman" pitchFamily="18" charset="0"/>
                        </a:rPr>
                        <a:t>Преимущества привлечения</a:t>
                      </a:r>
                      <a:endParaRPr lang="ru-RU" baseline="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dirty="0" smtClean="0">
                          <a:solidFill>
                            <a:schemeClr val="tx1"/>
                          </a:solidFill>
                          <a:latin typeface="Times New Roman" pitchFamily="18" charset="0"/>
                          <a:cs typeface="Times New Roman" pitchFamily="18" charset="0"/>
                        </a:rPr>
                        <a:t>Недостатки привлечения</a:t>
                      </a:r>
                      <a:endParaRPr lang="ru-RU" baseline="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13537">
                <a:tc gridSpan="2">
                  <a:txBody>
                    <a:bodyPr/>
                    <a:lstStyle/>
                    <a:p>
                      <a:pPr algn="ctr"/>
                      <a:r>
                        <a:rPr lang="ru-RU" dirty="0" smtClean="0">
                          <a:latin typeface="Times New Roman" pitchFamily="18" charset="0"/>
                          <a:cs typeface="Times New Roman" pitchFamily="18" charset="0"/>
                        </a:rPr>
                        <a:t>ВНУТРЕННИЕ ИСТОЧНИКИ ПРИВЛЕЧЕНИЯ ПЕРСОНАЛА</a:t>
                      </a:r>
                      <a:endParaRPr lang="ru-RU" baseline="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87372">
                <a:tc>
                  <a:txBody>
                    <a:bodyPr/>
                    <a:lstStyle/>
                    <a:p>
                      <a:pPr algn="just"/>
                      <a:r>
                        <a:rPr lang="ru-RU" sz="1600" dirty="0" smtClean="0">
                          <a:latin typeface="Times New Roman" pitchFamily="18" charset="0"/>
                          <a:cs typeface="Times New Roman" pitchFamily="18" charset="0"/>
                        </a:rPr>
                        <a:t>Появление шансов для служебного роста. Повышение степени привязанности к организации. </a:t>
                      </a:r>
                    </a:p>
                    <a:p>
                      <a:pPr algn="just"/>
                      <a:r>
                        <a:rPr lang="ru-RU" sz="1600" dirty="0" smtClean="0">
                          <a:latin typeface="Times New Roman" pitchFamily="18" charset="0"/>
                          <a:cs typeface="Times New Roman" pitchFamily="18" charset="0"/>
                        </a:rPr>
                        <a:t>Улучшение социально-психологического климата на производстве.  </a:t>
                      </a:r>
                    </a:p>
                    <a:p>
                      <a:pPr algn="just"/>
                      <a:r>
                        <a:rPr lang="ru-RU" sz="1600" dirty="0" smtClean="0">
                          <a:latin typeface="Times New Roman" pitchFamily="18" charset="0"/>
                          <a:cs typeface="Times New Roman" pitchFamily="18" charset="0"/>
                        </a:rPr>
                        <a:t>Низкие затраты на привлечение кадров. Претендентов на должность хорошо знают в организации. </a:t>
                      </a:r>
                    </a:p>
                    <a:p>
                      <a:pPr algn="just"/>
                      <a:r>
                        <a:rPr lang="ru-RU" sz="1600" dirty="0" smtClean="0">
                          <a:latin typeface="Times New Roman" pitchFamily="18" charset="0"/>
                          <a:cs typeface="Times New Roman" pitchFamily="18" charset="0"/>
                        </a:rPr>
                        <a:t>Претендент на должность знает данную организацию. </a:t>
                      </a:r>
                    </a:p>
                    <a:p>
                      <a:pPr algn="just"/>
                      <a:r>
                        <a:rPr lang="ru-RU" sz="1600" dirty="0" smtClean="0">
                          <a:latin typeface="Times New Roman" pitchFamily="18" charset="0"/>
                          <a:cs typeface="Times New Roman" pitchFamily="18" charset="0"/>
                        </a:rPr>
                        <a:t>Сохранение уровня оплаты труда, сложившегося в данной организации (претендент со стороны может предъявить более высокие требования к оплате труда, существующие на рынке труда в данный момент) </a:t>
                      </a:r>
                    </a:p>
                    <a:p>
                      <a:pPr algn="just"/>
                      <a:r>
                        <a:rPr lang="ru-RU" sz="1600" dirty="0" smtClean="0">
                          <a:latin typeface="Times New Roman" pitchFamily="18" charset="0"/>
                          <a:cs typeface="Times New Roman" pitchFamily="18" charset="0"/>
                        </a:rPr>
                        <a:t>Быстрое заполнение освободившейся штатной должности, без длительной адаптации. Освобождение занимаемой должности для роста молодых кадров данной организации.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ru-RU" sz="1600" dirty="0" smtClean="0">
                          <a:latin typeface="Times New Roman" pitchFamily="18" charset="0"/>
                          <a:cs typeface="Times New Roman" pitchFamily="18" charset="0"/>
                        </a:rPr>
                        <a:t>Ограниченные возможности для выбора кадров.</a:t>
                      </a:r>
                    </a:p>
                    <a:p>
                      <a:pPr algn="just"/>
                      <a:r>
                        <a:rPr lang="ru-RU" sz="1600" dirty="0" smtClean="0">
                          <a:latin typeface="Times New Roman" pitchFamily="18" charset="0"/>
                          <a:cs typeface="Times New Roman" pitchFamily="18" charset="0"/>
                        </a:rPr>
                        <a:t> Возникновение напряженности или соперничества в коллективе в случае появления нескольких претендентов на должность руководителя.</a:t>
                      </a:r>
                    </a:p>
                    <a:p>
                      <a:pPr algn="just"/>
                      <a:r>
                        <a:rPr lang="ru-RU" sz="1600" dirty="0" smtClean="0">
                          <a:latin typeface="Times New Roman" pitchFamily="18" charset="0"/>
                          <a:cs typeface="Times New Roman" pitchFamily="18" charset="0"/>
                        </a:rPr>
                        <a:t> Появление панибратства при решении деловых вопросов, так как еще вчера претендент на должность руководителя был наравне с коллегами. </a:t>
                      </a:r>
                    </a:p>
                    <a:p>
                      <a:pPr algn="just"/>
                      <a:r>
                        <a:rPr lang="ru-RU" sz="1600" dirty="0" smtClean="0">
                          <a:latin typeface="Times New Roman" pitchFamily="18" charset="0"/>
                          <a:cs typeface="Times New Roman" pitchFamily="18" charset="0"/>
                        </a:rPr>
                        <a:t>Нежелание отказать сотруднику, имеющему большой стаж работы в данной организации. </a:t>
                      </a:r>
                    </a:p>
                    <a:p>
                      <a:pPr algn="just"/>
                      <a:r>
                        <a:rPr lang="ru-RU" sz="1600" dirty="0" smtClean="0">
                          <a:latin typeface="Times New Roman" pitchFamily="18" charset="0"/>
                          <a:cs typeface="Times New Roman" pitchFamily="18" charset="0"/>
                        </a:rPr>
                        <a:t>Снижение активности рядовых работников, претендующих на должность руководителя в связи с тем, что автоматически преемником становится заместитель руководителя. Количественно перевод на новую должность не удовлетворяет потребности в кадрах.</a:t>
                      </a:r>
                    </a:p>
                    <a:p>
                      <a:pPr algn="just"/>
                      <a:endParaRPr lang="ru-RU" sz="1600" dirty="0" smtClean="0">
                        <a:latin typeface="Times New Roman" pitchFamily="18" charset="0"/>
                        <a:cs typeface="Times New Roman" pitchFamily="18" charset="0"/>
                      </a:endParaRPr>
                    </a:p>
                    <a:p>
                      <a:pPr algn="just"/>
                      <a:endParaRPr lang="ru-RU" sz="1600" baseline="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Номер слайда 4"/>
          <p:cNvSpPr>
            <a:spLocks noGrp="1"/>
          </p:cNvSpPr>
          <p:nvPr>
            <p:ph type="sldNum" sz="quarter" idx="12"/>
          </p:nvPr>
        </p:nvSpPr>
        <p:spPr/>
        <p:txBody>
          <a:bodyPr/>
          <a:lstStyle/>
          <a:p>
            <a:fld id="{725C68B6-61C2-468F-89AB-4B9F7531AA68}" type="slidenum">
              <a:rPr lang="ru-RU" smtClean="0"/>
              <a:pPr/>
              <a:t>30</a:t>
            </a:fld>
            <a:endParaRPr 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Технология подбора персонала</a:t>
            </a:r>
            <a:endParaRPr lang="ru-RU" dirty="0"/>
          </a:p>
        </p:txBody>
      </p:sp>
      <p:sp>
        <p:nvSpPr>
          <p:cNvPr id="3" name="Прямоугольник 2"/>
          <p:cNvSpPr/>
          <p:nvPr/>
        </p:nvSpPr>
        <p:spPr>
          <a:xfrm>
            <a:off x="0" y="214290"/>
            <a:ext cx="9144000" cy="646331"/>
          </a:xfrm>
          <a:prstGeom prst="rect">
            <a:avLst/>
          </a:prstGeom>
        </p:spPr>
        <p:txBody>
          <a:bodyPr wrap="square">
            <a:spAutoFit/>
          </a:bodyPr>
          <a:lstStyle/>
          <a:p>
            <a:pPr algn="ctr"/>
            <a:r>
              <a:rPr lang="ru-RU" dirty="0" smtClean="0">
                <a:latin typeface="Times New Roman" pitchFamily="18" charset="0"/>
                <a:cs typeface="Times New Roman" pitchFamily="18" charset="0"/>
              </a:rPr>
              <a:t>ПРЕИМУЩЕСТВА И НЕДОСТАТКИ ВНУТРЕННИХ И ВНЕШНИХ ИСТОЧНИКОВ ПРИВЛЕЧЕНИЯ ПЕРСОНАЛА</a:t>
            </a:r>
            <a:endParaRPr lang="ru-RU"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357158" y="785794"/>
          <a:ext cx="8501122" cy="5821680"/>
        </p:xfrm>
        <a:graphic>
          <a:graphicData uri="http://schemas.openxmlformats.org/drawingml/2006/table">
            <a:tbl>
              <a:tblPr firstRow="1" bandRow="1">
                <a:tableStyleId>{5C22544A-7EE6-4342-B048-85BDC9FD1C3A}</a:tableStyleId>
              </a:tblPr>
              <a:tblGrid>
                <a:gridCol w="4250561">
                  <a:extLst>
                    <a:ext uri="{9D8B030D-6E8A-4147-A177-3AD203B41FA5}">
                      <a16:colId xmlns:a16="http://schemas.microsoft.com/office/drawing/2014/main" val="20000"/>
                    </a:ext>
                  </a:extLst>
                </a:gridCol>
                <a:gridCol w="4250561">
                  <a:extLst>
                    <a:ext uri="{9D8B030D-6E8A-4147-A177-3AD203B41FA5}">
                      <a16:colId xmlns:a16="http://schemas.microsoft.com/office/drawing/2014/main" val="20001"/>
                    </a:ext>
                  </a:extLst>
                </a:gridCol>
              </a:tblGrid>
              <a:tr h="285752">
                <a:tc>
                  <a:txBody>
                    <a:bodyPr/>
                    <a:lstStyle/>
                    <a:p>
                      <a:pPr algn="ctr"/>
                      <a:r>
                        <a:rPr lang="ru-RU" dirty="0" smtClean="0">
                          <a:solidFill>
                            <a:schemeClr val="tx1"/>
                          </a:solidFill>
                          <a:latin typeface="Times New Roman" pitchFamily="18" charset="0"/>
                          <a:cs typeface="Times New Roman" pitchFamily="18" charset="0"/>
                        </a:rPr>
                        <a:t>Преимущества привлечения</a:t>
                      </a:r>
                      <a:endParaRPr lang="ru-RU" baseline="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dirty="0" smtClean="0">
                          <a:solidFill>
                            <a:schemeClr val="tx1"/>
                          </a:solidFill>
                          <a:latin typeface="Times New Roman" pitchFamily="18" charset="0"/>
                          <a:cs typeface="Times New Roman" pitchFamily="18" charset="0"/>
                        </a:rPr>
                        <a:t>Недостатки привлечения</a:t>
                      </a:r>
                      <a:endParaRPr lang="ru-RU" baseline="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77182">
                <a:tc gridSpan="2">
                  <a:txBody>
                    <a:bodyPr/>
                    <a:lstStyle/>
                    <a:p>
                      <a:pPr algn="ctr"/>
                      <a:r>
                        <a:rPr lang="ru-RU" dirty="0" smtClean="0">
                          <a:latin typeface="Times New Roman" pitchFamily="18" charset="0"/>
                          <a:cs typeface="Times New Roman" pitchFamily="18" charset="0"/>
                        </a:rPr>
                        <a:t>ВНУТРЕННИЕ ИСТОЧНИКИ ПРИВЛЕЧЕНИЯ ПЕРСОНАЛА</a:t>
                      </a:r>
                      <a:endParaRPr lang="ru-RU" baseline="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87372">
                <a:tc>
                  <a:txBody>
                    <a:bodyPr/>
                    <a:lstStyle/>
                    <a:p>
                      <a:pPr algn="just"/>
                      <a:r>
                        <a:rPr lang="ru-RU" sz="1600" dirty="0" smtClean="0">
                          <a:latin typeface="Times New Roman" pitchFamily="18" charset="0"/>
                          <a:cs typeface="Times New Roman" pitchFamily="18" charset="0"/>
                        </a:rPr>
                        <a:t>Высокая степень управляемости сложившейся кадровой ситуацией. </a:t>
                      </a:r>
                    </a:p>
                    <a:p>
                      <a:pPr algn="just"/>
                      <a:r>
                        <a:rPr lang="ru-RU" sz="1600" dirty="0" smtClean="0">
                          <a:latin typeface="Times New Roman" pitchFamily="18" charset="0"/>
                          <a:cs typeface="Times New Roman" pitchFamily="18" charset="0"/>
                        </a:rPr>
                        <a:t>Возможность целенаправленного повышения квалификации персонала. </a:t>
                      </a:r>
                    </a:p>
                    <a:p>
                      <a:pPr algn="just"/>
                      <a:r>
                        <a:rPr lang="ru-RU" sz="1600" dirty="0" smtClean="0">
                          <a:latin typeface="Times New Roman" pitchFamily="18" charset="0"/>
                          <a:cs typeface="Times New Roman" pitchFamily="18" charset="0"/>
                        </a:rPr>
                        <a:t>Появление возможности избежать всегда убыточной текучести кадров. </a:t>
                      </a:r>
                    </a:p>
                    <a:p>
                      <a:pPr algn="just"/>
                      <a:r>
                        <a:rPr lang="ru-RU" sz="1600" dirty="0" smtClean="0">
                          <a:latin typeface="Times New Roman" pitchFamily="18" charset="0"/>
                          <a:cs typeface="Times New Roman" pitchFamily="18" charset="0"/>
                        </a:rPr>
                        <a:t>Рост производительности труда (если переход на новую должность совпадает с желанием претендента) </a:t>
                      </a:r>
                    </a:p>
                    <a:p>
                      <a:pPr algn="just"/>
                      <a:r>
                        <a:rPr lang="ru-RU" sz="1600" dirty="0" smtClean="0">
                          <a:latin typeface="Times New Roman" pitchFamily="18" charset="0"/>
                          <a:cs typeface="Times New Roman" pitchFamily="18" charset="0"/>
                        </a:rPr>
                        <a:t>Решение проблемы занятости собственных кадров </a:t>
                      </a:r>
                    </a:p>
                    <a:p>
                      <a:pPr algn="just"/>
                      <a:r>
                        <a:rPr lang="ru-RU" sz="1600" dirty="0" smtClean="0">
                          <a:latin typeface="Times New Roman" pitchFamily="18" charset="0"/>
                          <a:cs typeface="Times New Roman" pitchFamily="18" charset="0"/>
                        </a:rPr>
                        <a:t>Повышение мотивации, степени удовлетворенности трудом</a:t>
                      </a:r>
                      <a:endParaRPr lang="ru-RU" sz="1600" baseline="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ru-RU" sz="1600" dirty="0" smtClean="0">
                          <a:latin typeface="Times New Roman" pitchFamily="18" charset="0"/>
                          <a:cs typeface="Times New Roman" pitchFamily="18" charset="0"/>
                        </a:rPr>
                        <a:t> Удовлетворяется потребность только качественно, через переподготовку или повышение квалификации, что связано с дополнительными затратами</a:t>
                      </a:r>
                      <a:endParaRPr lang="ru-RU" sz="1600" baseline="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93400">
                <a:tc gridSpan="2">
                  <a:txBody>
                    <a:bodyPr/>
                    <a:lstStyle/>
                    <a:p>
                      <a:pPr algn="ctr"/>
                      <a:r>
                        <a:rPr lang="ru-RU" dirty="0" smtClean="0">
                          <a:latin typeface="Times New Roman" pitchFamily="18" charset="0"/>
                          <a:cs typeface="Times New Roman" pitchFamily="18" charset="0"/>
                        </a:rPr>
                        <a:t>ВНЕШНИЕ ИСТОЧНИКИ ПРИВЛЕЧЕНИЯ ПЕРСОНАЛА</a:t>
                      </a:r>
                      <a:endParaRPr lang="ru-RU" baseline="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72281">
                <a:tc>
                  <a:txBody>
                    <a:bodyPr/>
                    <a:lstStyle/>
                    <a:p>
                      <a:pPr algn="just"/>
                      <a:r>
                        <a:rPr lang="ru-RU" dirty="0" smtClean="0">
                          <a:latin typeface="Times New Roman" pitchFamily="18" charset="0"/>
                          <a:cs typeface="Times New Roman" pitchFamily="18" charset="0"/>
                        </a:rPr>
                        <a:t>Более широкие возможности выбора. Появление новых импульсов для развития организации. </a:t>
                      </a:r>
                    </a:p>
                    <a:p>
                      <a:pPr algn="just"/>
                      <a:r>
                        <a:rPr lang="ru-RU" dirty="0" smtClean="0">
                          <a:latin typeface="Times New Roman" pitchFamily="18" charset="0"/>
                          <a:cs typeface="Times New Roman" pitchFamily="18" charset="0"/>
                        </a:rPr>
                        <a:t>Новый человек, как правило, легко добивается признания в коллективе.</a:t>
                      </a:r>
                      <a:endParaRPr lang="ru-RU" baseline="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ru-RU" dirty="0" smtClean="0">
                          <a:latin typeface="Times New Roman" pitchFamily="18" charset="0"/>
                          <a:cs typeface="Times New Roman" pitchFamily="18" charset="0"/>
                        </a:rPr>
                        <a:t>Более высокие затраты на привлечение кадров.</a:t>
                      </a:r>
                    </a:p>
                    <a:p>
                      <a:pPr algn="just"/>
                      <a:r>
                        <a:rPr lang="ru-RU" dirty="0" smtClean="0">
                          <a:latin typeface="Times New Roman" pitchFamily="18" charset="0"/>
                          <a:cs typeface="Times New Roman" pitchFamily="18" charset="0"/>
                        </a:rPr>
                        <a:t> Высокий удельный вес работников, принимаемых со стороны, способствует росту текучести кадров. </a:t>
                      </a:r>
                      <a:endParaRPr lang="ru-RU" baseline="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5" name="Номер слайда 4"/>
          <p:cNvSpPr>
            <a:spLocks noGrp="1"/>
          </p:cNvSpPr>
          <p:nvPr>
            <p:ph type="sldNum" sz="quarter" idx="12"/>
          </p:nvPr>
        </p:nvSpPr>
        <p:spPr/>
        <p:txBody>
          <a:bodyPr/>
          <a:lstStyle/>
          <a:p>
            <a:fld id="{725C68B6-61C2-468F-89AB-4B9F7531AA68}" type="slidenum">
              <a:rPr lang="ru-RU" smtClean="0"/>
              <a:pPr/>
              <a:t>31</a:t>
            </a:fld>
            <a:endParaRPr lang="ru-R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Технология подбора персонала</a:t>
            </a:r>
            <a:endParaRPr lang="ru-RU" dirty="0"/>
          </a:p>
        </p:txBody>
      </p:sp>
      <p:sp>
        <p:nvSpPr>
          <p:cNvPr id="3" name="Прямоугольник 2"/>
          <p:cNvSpPr/>
          <p:nvPr/>
        </p:nvSpPr>
        <p:spPr>
          <a:xfrm>
            <a:off x="0" y="214290"/>
            <a:ext cx="9144000" cy="646331"/>
          </a:xfrm>
          <a:prstGeom prst="rect">
            <a:avLst/>
          </a:prstGeom>
        </p:spPr>
        <p:txBody>
          <a:bodyPr wrap="square">
            <a:spAutoFit/>
          </a:bodyPr>
          <a:lstStyle/>
          <a:p>
            <a:pPr algn="ctr"/>
            <a:r>
              <a:rPr lang="ru-RU" dirty="0" smtClean="0">
                <a:latin typeface="Times New Roman" pitchFamily="18" charset="0"/>
                <a:cs typeface="Times New Roman" pitchFamily="18" charset="0"/>
              </a:rPr>
              <a:t>ПРЕИМУЩЕСТВА И НЕДОСТАТКИ ВНУТРЕННИХ И ВНЕШНИХ ИСТОЧНИКОВ ПРИВЛЕЧЕНИЯ ПЕРСОНАЛА</a:t>
            </a:r>
            <a:endParaRPr lang="ru-RU"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357158" y="1142984"/>
          <a:ext cx="8501122" cy="3017520"/>
        </p:xfrm>
        <a:graphic>
          <a:graphicData uri="http://schemas.openxmlformats.org/drawingml/2006/table">
            <a:tbl>
              <a:tblPr firstRow="1" bandRow="1">
                <a:tableStyleId>{5C22544A-7EE6-4342-B048-85BDC9FD1C3A}</a:tableStyleId>
              </a:tblPr>
              <a:tblGrid>
                <a:gridCol w="4250561">
                  <a:extLst>
                    <a:ext uri="{9D8B030D-6E8A-4147-A177-3AD203B41FA5}">
                      <a16:colId xmlns:a16="http://schemas.microsoft.com/office/drawing/2014/main" val="20000"/>
                    </a:ext>
                  </a:extLst>
                </a:gridCol>
                <a:gridCol w="4250561">
                  <a:extLst>
                    <a:ext uri="{9D8B030D-6E8A-4147-A177-3AD203B41FA5}">
                      <a16:colId xmlns:a16="http://schemas.microsoft.com/office/drawing/2014/main" val="20001"/>
                    </a:ext>
                  </a:extLst>
                </a:gridCol>
              </a:tblGrid>
              <a:tr h="285752">
                <a:tc>
                  <a:txBody>
                    <a:bodyPr/>
                    <a:lstStyle/>
                    <a:p>
                      <a:pPr algn="ctr"/>
                      <a:r>
                        <a:rPr lang="ru-RU" dirty="0" smtClean="0">
                          <a:solidFill>
                            <a:schemeClr val="tx1"/>
                          </a:solidFill>
                          <a:latin typeface="Times New Roman" pitchFamily="18" charset="0"/>
                          <a:cs typeface="Times New Roman" pitchFamily="18" charset="0"/>
                        </a:rPr>
                        <a:t>Преимущества привлечения</a:t>
                      </a:r>
                      <a:endParaRPr lang="ru-RU" baseline="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dirty="0" smtClean="0">
                          <a:solidFill>
                            <a:schemeClr val="tx1"/>
                          </a:solidFill>
                          <a:latin typeface="Times New Roman" pitchFamily="18" charset="0"/>
                          <a:cs typeface="Times New Roman" pitchFamily="18" charset="0"/>
                        </a:rPr>
                        <a:t>Недостатки привлечения</a:t>
                      </a:r>
                      <a:endParaRPr lang="ru-RU" baseline="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48620">
                <a:tc gridSpan="2">
                  <a:txBody>
                    <a:bodyPr/>
                    <a:lstStyle/>
                    <a:p>
                      <a:pPr algn="ctr"/>
                      <a:r>
                        <a:rPr lang="ru-RU" dirty="0" smtClean="0">
                          <a:latin typeface="Times New Roman" pitchFamily="18" charset="0"/>
                          <a:cs typeface="Times New Roman" pitchFamily="18" charset="0"/>
                        </a:rPr>
                        <a:t>ВНЕШНИЕ ИСТОЧНИКИ ПРИВЛЕЧЕНИЯ ПЕРСОНАЛА</a:t>
                      </a:r>
                      <a:endParaRPr lang="ru-RU" baseline="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72281">
                <a:tc>
                  <a:txBody>
                    <a:bodyPr/>
                    <a:lstStyle/>
                    <a:p>
                      <a:pPr algn="just"/>
                      <a:r>
                        <a:rPr lang="ru-RU" dirty="0" smtClean="0">
                          <a:latin typeface="Times New Roman" pitchFamily="18" charset="0"/>
                          <a:cs typeface="Times New Roman" pitchFamily="18" charset="0"/>
                        </a:rPr>
                        <a:t> Прием на работу покрывает абсолютную потребность в кадрах. </a:t>
                      </a:r>
                    </a:p>
                    <a:p>
                      <a:pPr algn="just"/>
                      <a:r>
                        <a:rPr lang="ru-RU" dirty="0" smtClean="0">
                          <a:latin typeface="Times New Roman" pitchFamily="18" charset="0"/>
                          <a:cs typeface="Times New Roman" pitchFamily="18" charset="0"/>
                        </a:rPr>
                        <a:t>Меньшая угроза возникновения интриг внутри организации</a:t>
                      </a:r>
                      <a:endParaRPr lang="ru-RU" baseline="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ru-RU" dirty="0" smtClean="0">
                          <a:latin typeface="Times New Roman" pitchFamily="18" charset="0"/>
                          <a:cs typeface="Times New Roman" pitchFamily="18" charset="0"/>
                        </a:rPr>
                        <a:t>Ухудшается социально-психологический климат в организации среди давно работающих. </a:t>
                      </a:r>
                    </a:p>
                    <a:p>
                      <a:pPr algn="just"/>
                      <a:r>
                        <a:rPr lang="ru-RU" dirty="0" smtClean="0">
                          <a:latin typeface="Times New Roman" pitchFamily="18" charset="0"/>
                          <a:cs typeface="Times New Roman" pitchFamily="18" charset="0"/>
                        </a:rPr>
                        <a:t>Нового работника плохо знают в организации. </a:t>
                      </a:r>
                    </a:p>
                    <a:p>
                      <a:pPr algn="just"/>
                      <a:r>
                        <a:rPr lang="ru-RU" dirty="0" smtClean="0">
                          <a:latin typeface="Times New Roman" pitchFamily="18" charset="0"/>
                          <a:cs typeface="Times New Roman" pitchFamily="18" charset="0"/>
                        </a:rPr>
                        <a:t>Длительный период адаптации.</a:t>
                      </a:r>
                    </a:p>
                    <a:p>
                      <a:pPr algn="just"/>
                      <a:r>
                        <a:rPr lang="ru-RU" dirty="0" smtClean="0">
                          <a:latin typeface="Times New Roman" pitchFamily="18" charset="0"/>
                          <a:cs typeface="Times New Roman" pitchFamily="18" charset="0"/>
                        </a:rPr>
                        <a:t> Блокирование возможностей служебного роста для работников организации</a:t>
                      </a:r>
                      <a:endParaRPr lang="ru-RU" baseline="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Номер слайда 4"/>
          <p:cNvSpPr>
            <a:spLocks noGrp="1"/>
          </p:cNvSpPr>
          <p:nvPr>
            <p:ph type="sldNum" sz="quarter" idx="12"/>
          </p:nvPr>
        </p:nvSpPr>
        <p:spPr/>
        <p:txBody>
          <a:bodyPr/>
          <a:lstStyle/>
          <a:p>
            <a:fld id="{725C68B6-61C2-468F-89AB-4B9F7531AA68}" type="slidenum">
              <a:rPr lang="ru-RU" smtClean="0"/>
              <a:pPr/>
              <a:t>32</a:t>
            </a:fld>
            <a:endParaRPr lang="ru-RU"/>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Планирование потребности в персонале</a:t>
            </a:r>
            <a:endParaRPr lang="ru-RU" dirty="0"/>
          </a:p>
        </p:txBody>
      </p:sp>
      <p:sp>
        <p:nvSpPr>
          <p:cNvPr id="5" name="Прямоугольник 4"/>
          <p:cNvSpPr/>
          <p:nvPr/>
        </p:nvSpPr>
        <p:spPr>
          <a:xfrm>
            <a:off x="285720" y="571480"/>
            <a:ext cx="8572560" cy="5632311"/>
          </a:xfrm>
          <a:prstGeom prst="rect">
            <a:avLst/>
          </a:prstGeom>
        </p:spPr>
        <p:txBody>
          <a:bodyPr wrap="square">
            <a:spAutoFit/>
          </a:bodyPr>
          <a:lstStyle/>
          <a:p>
            <a:pPr indent="457200" algn="just"/>
            <a:r>
              <a:rPr lang="ru-RU" b="1" dirty="0" smtClean="0">
                <a:latin typeface="Times New Roman" pitchFamily="18" charset="0"/>
                <a:cs typeface="Times New Roman" pitchFamily="18" charset="0"/>
              </a:rPr>
              <a:t>Планирование потребности в персонале - направление кадрового планирования, позволяющее в течение заданного периода времени обеспечивать эффективное выполнение основной деятельности организации посредством предоставления трудовых ресурсов необходимого количественного и качественного состава. </a:t>
            </a:r>
          </a:p>
          <a:p>
            <a:pPr indent="457200" algn="just"/>
            <a:r>
              <a:rPr lang="ru-RU" dirty="0" smtClean="0">
                <a:latin typeface="Times New Roman" pitchFamily="18" charset="0"/>
                <a:cs typeface="Times New Roman" pitchFamily="18" charset="0"/>
              </a:rPr>
              <a:t>В зависимости от характера потребности в персонале различают следующие </a:t>
            </a:r>
            <a:r>
              <a:rPr lang="ru-RU" b="1" dirty="0" smtClean="0">
                <a:latin typeface="Times New Roman" pitchFamily="18" charset="0"/>
                <a:cs typeface="Times New Roman" pitchFamily="18" charset="0"/>
              </a:rPr>
              <a:t>виды планирования:</a:t>
            </a:r>
          </a:p>
          <a:p>
            <a:pPr indent="457200" algn="just">
              <a:buFontTx/>
              <a:buChar char="-"/>
            </a:pPr>
            <a:r>
              <a:rPr lang="ru-RU" b="1" dirty="0" smtClean="0">
                <a:latin typeface="Times New Roman" pitchFamily="18" charset="0"/>
                <a:cs typeface="Times New Roman" pitchFamily="18" charset="0"/>
              </a:rPr>
              <a:t>планирование количественной потребности в персонале. </a:t>
            </a:r>
            <a:r>
              <a:rPr lang="ru-RU" dirty="0" smtClean="0">
                <a:latin typeface="Times New Roman" pitchFamily="18" charset="0"/>
                <a:cs typeface="Times New Roman" pitchFamily="18" charset="0"/>
              </a:rPr>
              <a:t>В процессе такого планирования определяется объем рабочей силы, необходимый для достижения установленных целей в конкретный плановый период времени. Необходимый количественный объем рабочей силы определяется исходя из поставленных предпринимательских целей и штатной структуры организации;</a:t>
            </a:r>
          </a:p>
          <a:p>
            <a:pPr indent="457200" algn="just">
              <a:buFontTx/>
              <a:buChar char="-"/>
            </a:pPr>
            <a:r>
              <a:rPr lang="ru-RU" b="1" dirty="0" smtClean="0">
                <a:latin typeface="Times New Roman" pitchFamily="18" charset="0"/>
                <a:cs typeface="Times New Roman" pitchFamily="18" charset="0"/>
              </a:rPr>
              <a:t>планирование качественной потребности в персонале. </a:t>
            </a:r>
            <a:r>
              <a:rPr lang="ru-RU" dirty="0" smtClean="0">
                <a:latin typeface="Times New Roman" pitchFamily="18" charset="0"/>
                <a:cs typeface="Times New Roman" pitchFamily="18" charset="0"/>
              </a:rPr>
              <a:t>Целью такого планирования является определение необходимого профессионально-квалификационного потенциала рабочей силы, который бы позволил достигнуть установленных целей в плановые сроки;</a:t>
            </a:r>
          </a:p>
          <a:p>
            <a:pPr indent="457200" algn="just">
              <a:buFontTx/>
              <a:buChar char="-"/>
            </a:pPr>
            <a:r>
              <a:rPr lang="ru-RU" b="1" dirty="0" smtClean="0">
                <a:latin typeface="Times New Roman" pitchFamily="18" charset="0"/>
                <a:cs typeface="Times New Roman" pitchFamily="18" charset="0"/>
              </a:rPr>
              <a:t>планирование временного спроса на трудовые ресурсы. </a:t>
            </a:r>
            <a:r>
              <a:rPr lang="ru-RU" dirty="0" smtClean="0">
                <a:latin typeface="Times New Roman" pitchFamily="18" charset="0"/>
                <a:cs typeface="Times New Roman" pitchFamily="18" charset="0"/>
              </a:rPr>
              <a:t>Этот вид планирования осуществляется с учетом изменения потребности в персонале с течением времени, причиной которого могут быть изменения экономических, технических и организационных условий.</a:t>
            </a:r>
            <a:endParaRPr lang="ru-RU" b="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33</a:t>
            </a:fld>
            <a:endParaRPr lang="ru-R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Планирование потребности в персонале</a:t>
            </a:r>
            <a:endParaRPr lang="ru-RU" dirty="0"/>
          </a:p>
        </p:txBody>
      </p:sp>
      <p:sp>
        <p:nvSpPr>
          <p:cNvPr id="3" name="Прямоугольник 2"/>
          <p:cNvSpPr/>
          <p:nvPr/>
        </p:nvSpPr>
        <p:spPr>
          <a:xfrm>
            <a:off x="142844" y="500042"/>
            <a:ext cx="8786874" cy="4593565"/>
          </a:xfrm>
          <a:prstGeom prst="rect">
            <a:avLst/>
          </a:prstGeom>
        </p:spPr>
        <p:txBody>
          <a:bodyPr wrap="square">
            <a:spAutoFit/>
          </a:bodyPr>
          <a:lstStyle/>
          <a:p>
            <a:pPr indent="457200" algn="ctr">
              <a:lnSpc>
                <a:spcPct val="125000"/>
              </a:lnSpc>
            </a:pPr>
            <a:r>
              <a:rPr lang="ru-RU" b="1" i="1" u="sng" dirty="0" smtClean="0">
                <a:latin typeface="Times New Roman" pitchFamily="18" charset="0"/>
                <a:cs typeface="Times New Roman" pitchFamily="18" charset="0"/>
              </a:rPr>
              <a:t>Основные методы определения количественной потребности в персонале</a:t>
            </a:r>
            <a:r>
              <a:rPr lang="ru-RU" dirty="0" smtClean="0">
                <a:latin typeface="Times New Roman" pitchFamily="18" charset="0"/>
                <a:cs typeface="Times New Roman" pitchFamily="18" charset="0"/>
              </a:rPr>
              <a:t>: </a:t>
            </a:r>
          </a:p>
          <a:p>
            <a:pPr indent="457200" algn="just">
              <a:lnSpc>
                <a:spcPct val="125000"/>
              </a:lnSpc>
              <a:buFontTx/>
              <a:buChar char="-"/>
            </a:pPr>
            <a:r>
              <a:rPr lang="ru-RU" b="1" dirty="0" smtClean="0">
                <a:latin typeface="Times New Roman" pitchFamily="18" charset="0"/>
                <a:cs typeface="Times New Roman" pitchFamily="18" charset="0"/>
              </a:rPr>
              <a:t>метод, основанный на использовании данных о времени трудового процесса</a:t>
            </a:r>
            <a:r>
              <a:rPr lang="ru-RU" dirty="0" smtClean="0">
                <a:latin typeface="Times New Roman" pitchFamily="18" charset="0"/>
                <a:cs typeface="Times New Roman" pitchFamily="18" charset="0"/>
              </a:rPr>
              <a:t>. Его суть заключается в определении численности работников, работающих сдельно или повременно, исходя из данных о трудоемкости трудового процесса и полезного фонда времени одного работника; </a:t>
            </a:r>
          </a:p>
          <a:p>
            <a:pPr indent="457200" algn="just">
              <a:lnSpc>
                <a:spcPct val="125000"/>
              </a:lnSpc>
              <a:buFontTx/>
              <a:buChar char="-"/>
            </a:pP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метод расчета по нормам обслуживания (агрегат-метод). </a:t>
            </a:r>
            <a:r>
              <a:rPr lang="ru-RU" dirty="0" smtClean="0">
                <a:latin typeface="Times New Roman" pitchFamily="18" charset="0"/>
                <a:cs typeface="Times New Roman" pitchFamily="18" charset="0"/>
              </a:rPr>
              <a:t>Позволяет рассчитать численность работников, основываясь на данных о количестве обслуживаемых этими работниками машин, агрегатов и других объектов; </a:t>
            </a:r>
          </a:p>
          <a:p>
            <a:pPr indent="457200" algn="just">
              <a:lnSpc>
                <a:spcPct val="125000"/>
              </a:lnSpc>
              <a:buFontTx/>
              <a:buChar char="-"/>
            </a:pPr>
            <a:r>
              <a:rPr lang="ru-RU" b="1" dirty="0" smtClean="0">
                <a:latin typeface="Times New Roman" pitchFamily="18" charset="0"/>
                <a:cs typeface="Times New Roman" pitchFamily="18" charset="0"/>
              </a:rPr>
              <a:t> метод расчета по рабочим местам и нормативам численности. </a:t>
            </a:r>
            <a:r>
              <a:rPr lang="ru-RU" dirty="0" smtClean="0">
                <a:latin typeface="Times New Roman" pitchFamily="18" charset="0"/>
                <a:cs typeface="Times New Roman" pitchFamily="18" charset="0"/>
              </a:rPr>
              <a:t>Позволяет определить необходимое число работников исходя из установленного количества рабочих мест и нормативов численности (т. е. соотношения объема работы и нормы обслуживания); </a:t>
            </a:r>
          </a:p>
          <a:p>
            <a:pPr indent="457200" algn="just">
              <a:lnSpc>
                <a:spcPct val="125000"/>
              </a:lnSpc>
              <a:buFontTx/>
              <a:buChar char="-"/>
            </a:pP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статистические методы.</a:t>
            </a:r>
            <a:endParaRPr lang="ru-RU" b="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34</a:t>
            </a:fld>
            <a:endParaRPr lang="ru-RU"/>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Планирование потребности в персонале</a:t>
            </a:r>
            <a:endParaRPr lang="ru-RU" dirty="0"/>
          </a:p>
        </p:txBody>
      </p:sp>
      <p:sp>
        <p:nvSpPr>
          <p:cNvPr id="3" name="Прямоугольник 2"/>
          <p:cNvSpPr/>
          <p:nvPr/>
        </p:nvSpPr>
        <p:spPr>
          <a:xfrm>
            <a:off x="714348" y="857232"/>
            <a:ext cx="8001056" cy="5599866"/>
          </a:xfrm>
          <a:prstGeom prst="rect">
            <a:avLst/>
          </a:prstGeom>
        </p:spPr>
        <p:txBody>
          <a:bodyPr wrap="square">
            <a:spAutoFit/>
          </a:bodyPr>
          <a:lstStyle/>
          <a:p>
            <a:pPr indent="457200" algn="just">
              <a:lnSpc>
                <a:spcPct val="125000"/>
              </a:lnSpc>
            </a:pPr>
            <a:r>
              <a:rPr lang="ru-RU" dirty="0" smtClean="0">
                <a:latin typeface="Times New Roman" pitchFamily="18" charset="0"/>
                <a:cs typeface="Times New Roman" pitchFamily="18" charset="0"/>
              </a:rPr>
              <a:t>Основой правильного подбора кадров является наличие объективной информации о работнике и формальных требований к вакантной должности с тем, чтобы обоснованно произвести их соединение. Подбор и оценка работников составляют важный раздел системы работы с персоналом и должны производиться на научной основе. При поиске и отборе персонала применяются следующие подходы. </a:t>
            </a:r>
          </a:p>
          <a:p>
            <a:pPr indent="457200" algn="just">
              <a:lnSpc>
                <a:spcPct val="125000"/>
              </a:lnSpc>
            </a:pPr>
            <a:r>
              <a:rPr lang="ru-RU" b="1" dirty="0" smtClean="0">
                <a:latin typeface="Times New Roman" pitchFamily="18" charset="0"/>
                <a:cs typeface="Times New Roman" pitchFamily="18" charset="0"/>
              </a:rPr>
              <a:t>Американский, </a:t>
            </a:r>
            <a:r>
              <a:rPr lang="ru-RU" dirty="0" smtClean="0">
                <a:latin typeface="Times New Roman" pitchFamily="18" charset="0"/>
                <a:cs typeface="Times New Roman" pitchFamily="18" charset="0"/>
              </a:rPr>
              <a:t>(с ориентацией на текущие оперативные задачи) исходя из конкретных особенностей предприятия и его подразделений подбираются работники, которые могут решать стоящие задачи. Чаще этот подбор ведется на основе качественных методов, поскольку производится руководителем или специалистом кадровой службы, как правило, из его личных оценок объема работ по конкретной профессии, в условиях отсутствия полной информации о деловых качествах и профессиональной компетентности работника. Недостаток данного способа заключается в ограничении всестороннего развития личности способного работника, который должен приспосабливаться под конкретное рабочее место (должность).</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35</a:t>
            </a:fld>
            <a:endParaRPr 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Планирование потребности в персонале</a:t>
            </a:r>
            <a:endParaRPr lang="ru-RU" dirty="0"/>
          </a:p>
        </p:txBody>
      </p:sp>
      <p:sp>
        <p:nvSpPr>
          <p:cNvPr id="3" name="Прямоугольник 2"/>
          <p:cNvSpPr/>
          <p:nvPr/>
        </p:nvSpPr>
        <p:spPr>
          <a:xfrm>
            <a:off x="642910" y="474345"/>
            <a:ext cx="7858180" cy="5606663"/>
          </a:xfrm>
          <a:prstGeom prst="rect">
            <a:avLst/>
          </a:prstGeom>
        </p:spPr>
        <p:txBody>
          <a:bodyPr wrap="square">
            <a:spAutoFit/>
          </a:bodyPr>
          <a:lstStyle/>
          <a:p>
            <a:pPr indent="457200" algn="just">
              <a:lnSpc>
                <a:spcPct val="125000"/>
              </a:lnSpc>
            </a:pPr>
            <a:r>
              <a:rPr lang="ru-RU" b="1" dirty="0" smtClean="0">
                <a:latin typeface="Times New Roman" pitchFamily="18" charset="0"/>
                <a:cs typeface="Times New Roman" pitchFamily="18" charset="0"/>
              </a:rPr>
              <a:t>Японский,</a:t>
            </a:r>
            <a:r>
              <a:rPr lang="ru-RU" dirty="0" smtClean="0">
                <a:latin typeface="Times New Roman" pitchFamily="18" charset="0"/>
                <a:cs typeface="Times New Roman" pitchFamily="18" charset="0"/>
              </a:rPr>
              <a:t> (с ориентацией на длительную перспективу) подбор персонала осуществляется исходя из профессиональной подготовки, производственного опыта и качеств работника. Состав функциональных обязанностей и трудоемкость работы определяются на основе организационных документов или опыта руководителя под конкретного работника. Недостатком этого способа является возможность занятия вакантных рабочих мест по мере заполнения штатного расписания предприятия менее способными рабочими и служащими из-за того, что они поступили на работу раньше. Когда появляется высококвалифицированный работник, то вакантное место может быть занято другим человеком, имеющим более низкие квалификацию, производственный опыт или творческие способности.</a:t>
            </a:r>
          </a:p>
          <a:p>
            <a:pPr indent="457200" algn="just">
              <a:lnSpc>
                <a:spcPct val="125000"/>
              </a:lnSpc>
            </a:pPr>
            <a:r>
              <a:rPr lang="ru-RU" b="1" dirty="0" smtClean="0">
                <a:latin typeface="Times New Roman" pitchFamily="18" charset="0"/>
                <a:cs typeface="Times New Roman" pitchFamily="18" charset="0"/>
              </a:rPr>
              <a:t>Комбинированный, </a:t>
            </a:r>
            <a:r>
              <a:rPr lang="ru-RU" dirty="0" smtClean="0">
                <a:latin typeface="Times New Roman" pitchFamily="18" charset="0"/>
                <a:cs typeface="Times New Roman" pitchFamily="18" charset="0"/>
              </a:rPr>
              <a:t>базирующийся на внутреннем (при ротации кадров, их целевом развитии и обучение, рекомендациях непосредственного начальника и сослуживцев, использовании резерва) и внешнем (вербовкой, объявлениями, лизингом персонала в т.ч. на бирже труда.</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36</a:t>
            </a:fld>
            <a:endParaRPr lang="ru-RU"/>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Планирование потребности в персонале</a:t>
            </a:r>
            <a:endParaRPr lang="ru-RU" dirty="0"/>
          </a:p>
        </p:txBody>
      </p:sp>
      <p:sp>
        <p:nvSpPr>
          <p:cNvPr id="3" name="Прямоугольник 2"/>
          <p:cNvSpPr/>
          <p:nvPr/>
        </p:nvSpPr>
        <p:spPr>
          <a:xfrm>
            <a:off x="428596" y="500042"/>
            <a:ext cx="8215370" cy="5632311"/>
          </a:xfrm>
          <a:prstGeom prst="rect">
            <a:avLst/>
          </a:prstGeom>
        </p:spPr>
        <p:txBody>
          <a:bodyPr wrap="square">
            <a:spAutoFit/>
          </a:bodyPr>
          <a:lstStyle/>
          <a:p>
            <a:pPr indent="457200" algn="just">
              <a:lnSpc>
                <a:spcPct val="125000"/>
              </a:lnSpc>
            </a:pPr>
            <a:r>
              <a:rPr lang="ru-RU" dirty="0" smtClean="0">
                <a:latin typeface="Times New Roman" pitchFamily="18" charset="0"/>
                <a:cs typeface="Times New Roman" pitchFamily="18" charset="0"/>
              </a:rPr>
              <a:t>Во всех перечисленных случаях основой правильного подбора является наличие объективной информации о работнике и рабочем месте с тем, чтобы обоснованно произвести анализ их соответствия. Всесторонняя комплексная оценка персонала может быть произведена на основе исследования различных аспектов личности, объективных кадровых данных, деловых и нравственных качеств, жизненного опыта, профессиональных знаний и умений, здоровья и работоспособности, служебной карьеры и других аспектов. Очевидно, что набор конкретных элементов для построения моделей рабочих мест рабочих и служащих должен быть одинаковым для каждой из этих категорий, иначе будут несопоставимыми комплексные оценки. В частности, для руководителей и специалистов состав элементов должен быть идентичным. </a:t>
            </a:r>
          </a:p>
          <a:p>
            <a:pPr indent="457200" algn="just">
              <a:lnSpc>
                <a:spcPct val="125000"/>
              </a:lnSpc>
            </a:pPr>
            <a:r>
              <a:rPr lang="ru-RU" b="1" dirty="0" smtClean="0">
                <a:latin typeface="Times New Roman" pitchFamily="18" charset="0"/>
                <a:cs typeface="Times New Roman" pitchFamily="18" charset="0"/>
              </a:rPr>
              <a:t>Подбор персонала представляет собой </a:t>
            </a:r>
            <a:r>
              <a:rPr lang="ru-RU" dirty="0" smtClean="0">
                <a:latin typeface="Times New Roman" pitchFamily="18" charset="0"/>
                <a:cs typeface="Times New Roman" pitchFamily="18" charset="0"/>
              </a:rPr>
              <a:t>процесс отбора подходящих кандидатур на вакантные рабочие места исходя из имеющегося резерва кадров на бирже труда и на предприятии. Целесообразно использовать и совмещение должностей самими работниками предприятия (если исполнитель требуется на короткое время, для выполнения небольшого объема работы.</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37</a:t>
            </a:fld>
            <a:endParaRPr lang="ru-RU"/>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Планирование потребности в персонале</a:t>
            </a:r>
            <a:endParaRPr lang="ru-RU" dirty="0"/>
          </a:p>
        </p:txBody>
      </p:sp>
      <p:sp>
        <p:nvSpPr>
          <p:cNvPr id="3" name="Прямоугольник 2"/>
          <p:cNvSpPr/>
          <p:nvPr/>
        </p:nvSpPr>
        <p:spPr>
          <a:xfrm>
            <a:off x="500034" y="889844"/>
            <a:ext cx="8215370" cy="5286062"/>
          </a:xfrm>
          <a:prstGeom prst="rect">
            <a:avLst/>
          </a:prstGeom>
        </p:spPr>
        <p:txBody>
          <a:bodyPr wrap="square">
            <a:spAutoFit/>
          </a:bodyPr>
          <a:lstStyle/>
          <a:p>
            <a:pPr indent="457200" algn="just">
              <a:lnSpc>
                <a:spcPct val="125000"/>
              </a:lnSpc>
            </a:pPr>
            <a:r>
              <a:rPr lang="ru-RU" dirty="0" smtClean="0">
                <a:latin typeface="Times New Roman" pitchFamily="18" charset="0"/>
                <a:cs typeface="Times New Roman" pitchFamily="18" charset="0"/>
              </a:rPr>
              <a:t>При оценке способностей претендентов анализируются и используются следующие категории способностей и методы их оценки: </a:t>
            </a:r>
          </a:p>
          <a:p>
            <a:pPr indent="457200" algn="just">
              <a:lnSpc>
                <a:spcPct val="125000"/>
              </a:lnSpc>
              <a:buFontTx/>
              <a:buChar char="-"/>
            </a:pPr>
            <a:r>
              <a:rPr lang="ru-RU" dirty="0" smtClean="0">
                <a:latin typeface="Times New Roman" pitchFamily="18" charset="0"/>
                <a:cs typeface="Times New Roman" pitchFamily="18" charset="0"/>
              </a:rPr>
              <a:t>одаренность (интеллект, острота зрения, реакция и др.), т.е. тесты на интеллектуальный уровень, специальные тесты на двигательные (моторные), сенсорные и иные способности; </a:t>
            </a:r>
          </a:p>
          <a:p>
            <a:pPr indent="457200" algn="just">
              <a:lnSpc>
                <a:spcPct val="125000"/>
              </a:lnSpc>
              <a:buFontTx/>
              <a:buChar char="-"/>
            </a:pPr>
            <a:r>
              <a:rPr lang="ru-RU" dirty="0" smtClean="0">
                <a:latin typeface="Times New Roman" pitchFamily="18" charset="0"/>
                <a:cs typeface="Times New Roman" pitchFamily="18" charset="0"/>
              </a:rPr>
              <a:t> социальные способности (контакты и коммуникации, управление конфликтами, эмоциональная устойчивость и др.) — интерактивные методы (собеседование, дискуссии в группах, </a:t>
            </a:r>
            <a:r>
              <a:rPr lang="ru-RU" dirty="0" err="1" smtClean="0">
                <a:latin typeface="Times New Roman" pitchFamily="18" charset="0"/>
                <a:cs typeface="Times New Roman" pitchFamily="18" charset="0"/>
              </a:rPr>
              <a:t>тесты-опросники</a:t>
            </a:r>
            <a:r>
              <a:rPr lang="ru-RU" dirty="0" smtClean="0">
                <a:latin typeface="Times New Roman" pitchFamily="18" charset="0"/>
                <a:cs typeface="Times New Roman" pitchFamily="18" charset="0"/>
              </a:rPr>
              <a:t>, стресс-интервью); </a:t>
            </a:r>
          </a:p>
          <a:p>
            <a:pPr indent="457200" algn="just">
              <a:lnSpc>
                <a:spcPct val="125000"/>
              </a:lnSpc>
              <a:buFontTx/>
              <a:buChar char="-"/>
            </a:pPr>
            <a:r>
              <a:rPr lang="ru-RU" dirty="0" smtClean="0">
                <a:latin typeface="Times New Roman" pitchFamily="18" charset="0"/>
                <a:cs typeface="Times New Roman" pitchFamily="18" charset="0"/>
              </a:rPr>
              <a:t>мотивация (готовность идти на риск и технологический прорыв) - это тесты в целях определения мотивации по достижению результата; документы соискателей; интервью и т.д.;</a:t>
            </a:r>
          </a:p>
          <a:p>
            <a:pPr indent="457200" algn="just">
              <a:lnSpc>
                <a:spcPct val="125000"/>
              </a:lnSpc>
              <a:buFontTx/>
              <a:buChar char="-"/>
            </a:pPr>
            <a:r>
              <a:rPr lang="ru-RU" dirty="0" smtClean="0">
                <a:latin typeface="Times New Roman" pitchFamily="18" charset="0"/>
                <a:cs typeface="Times New Roman" pitchFamily="18" charset="0"/>
              </a:rPr>
              <a:t>- профессиональные способности и знания - тесты (пробная работа), документы соискателей, дипломы с выписками об оценках;  профессиональный опыт - документы соискателя, трудовая биография, оценка отзывов и рекомендаций, собеседование. </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38</a:t>
            </a:fld>
            <a:endParaRPr lang="ru-RU"/>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Планирование потребности в персонале</a:t>
            </a:r>
            <a:endParaRPr lang="ru-RU" dirty="0"/>
          </a:p>
        </p:txBody>
      </p:sp>
      <p:sp>
        <p:nvSpPr>
          <p:cNvPr id="3" name="Прямоугольник 2"/>
          <p:cNvSpPr/>
          <p:nvPr/>
        </p:nvSpPr>
        <p:spPr>
          <a:xfrm>
            <a:off x="428596" y="612844"/>
            <a:ext cx="8358246" cy="5363007"/>
          </a:xfrm>
          <a:prstGeom prst="rect">
            <a:avLst/>
          </a:prstGeom>
        </p:spPr>
        <p:txBody>
          <a:bodyPr wrap="square">
            <a:spAutoFit/>
          </a:bodyPr>
          <a:lstStyle/>
          <a:p>
            <a:pPr indent="457200" algn="just">
              <a:lnSpc>
                <a:spcPct val="125000"/>
              </a:lnSpc>
            </a:pPr>
            <a:r>
              <a:rPr lang="ru-RU" b="1" dirty="0" smtClean="0">
                <a:latin typeface="Times New Roman" pitchFamily="18" charset="0"/>
                <a:cs typeface="Times New Roman" pitchFamily="18" charset="0"/>
              </a:rPr>
              <a:t>Расчет потребности в персонале. </a:t>
            </a:r>
            <a:r>
              <a:rPr lang="ru-RU" dirty="0" smtClean="0">
                <a:latin typeface="Times New Roman" pitchFamily="18" charset="0"/>
                <a:cs typeface="Times New Roman" pitchFamily="18" charset="0"/>
              </a:rPr>
              <a:t>Определить необходимую численность рабочих и их профессиональный и квалификационный состав позволяют: производственная программа, нормы выработки, планируемый рост повышения производительности труда и структура работ. </a:t>
            </a:r>
          </a:p>
          <a:p>
            <a:pPr indent="457200" algn="just">
              <a:lnSpc>
                <a:spcPct val="125000"/>
              </a:lnSpc>
            </a:pPr>
            <a:r>
              <a:rPr lang="ru-RU" dirty="0" smtClean="0">
                <a:latin typeface="Times New Roman" pitchFamily="18" charset="0"/>
                <a:cs typeface="Times New Roman" pitchFamily="18" charset="0"/>
              </a:rPr>
              <a:t>Расчет численности персонала может быть текущим или оперативным и долговременным или перспективным. </a:t>
            </a:r>
          </a:p>
          <a:p>
            <a:pPr indent="457200" algn="just">
              <a:lnSpc>
                <a:spcPct val="125000"/>
              </a:lnSpc>
            </a:pPr>
            <a:r>
              <a:rPr lang="ru-RU" b="1" dirty="0" smtClean="0">
                <a:latin typeface="Times New Roman" pitchFamily="18" charset="0"/>
                <a:cs typeface="Times New Roman" pitchFamily="18" charset="0"/>
              </a:rPr>
              <a:t>Текущая потребность: </a:t>
            </a:r>
          </a:p>
          <a:p>
            <a:pPr indent="457200" algn="just">
              <a:lnSpc>
                <a:spcPct val="125000"/>
              </a:lnSpc>
            </a:pPr>
            <a:r>
              <a:rPr lang="ru-RU"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rPr>
              <a:t>Общая потребность </a:t>
            </a:r>
            <a:r>
              <a:rPr lang="ru-RU" dirty="0" smtClean="0">
                <a:latin typeface="Times New Roman" pitchFamily="18" charset="0"/>
                <a:cs typeface="Times New Roman" pitchFamily="18" charset="0"/>
              </a:rPr>
              <a:t>предприятия в кадрах (А) определяется как сумма:</a:t>
            </a:r>
          </a:p>
          <a:p>
            <a:pPr indent="457200" algn="ctr">
              <a:lnSpc>
                <a:spcPct val="125000"/>
              </a:lnSpc>
            </a:pPr>
            <a:r>
              <a:rPr lang="ru-RU" sz="2000" b="1" dirty="0" smtClean="0">
                <a:latin typeface="Times New Roman" pitchFamily="18" charset="0"/>
                <a:cs typeface="Times New Roman" pitchFamily="18" charset="0"/>
              </a:rPr>
              <a:t> А= Ч+ДП, </a:t>
            </a:r>
          </a:p>
          <a:p>
            <a:pPr indent="457200" algn="just">
              <a:lnSpc>
                <a:spcPct val="125000"/>
              </a:lnSpc>
            </a:pPr>
            <a:r>
              <a:rPr lang="ru-RU" dirty="0" smtClean="0">
                <a:latin typeface="Times New Roman" pitchFamily="18" charset="0"/>
                <a:cs typeface="Times New Roman" pitchFamily="18" charset="0"/>
              </a:rPr>
              <a:t>где Ч - базовая потребность в кадрах, определяемая объемом производства; </a:t>
            </a:r>
          </a:p>
          <a:p>
            <a:pPr indent="457200" algn="just">
              <a:lnSpc>
                <a:spcPct val="125000"/>
              </a:lnSpc>
            </a:pPr>
            <a:r>
              <a:rPr lang="ru-RU" dirty="0" smtClean="0">
                <a:latin typeface="Times New Roman" pitchFamily="18" charset="0"/>
                <a:cs typeface="Times New Roman" pitchFamily="18" charset="0"/>
              </a:rPr>
              <a:t>ДП - дополнительная потребность в кадрах. </a:t>
            </a:r>
          </a:p>
          <a:p>
            <a:pPr indent="457200" algn="just">
              <a:lnSpc>
                <a:spcPct val="125000"/>
              </a:lnSpc>
            </a:pPr>
            <a:r>
              <a:rPr lang="ru-RU"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rPr>
              <a:t>Базовая потребность </a:t>
            </a:r>
            <a:r>
              <a:rPr lang="ru-RU" dirty="0" smtClean="0">
                <a:latin typeface="Times New Roman" pitchFamily="18" charset="0"/>
                <a:cs typeface="Times New Roman" pitchFamily="18" charset="0"/>
              </a:rPr>
              <a:t>предприятия в кадрах (Ч) определяется по формуле:</a:t>
            </a:r>
          </a:p>
          <a:p>
            <a:pPr indent="457200" algn="ctr">
              <a:lnSpc>
                <a:spcPct val="125000"/>
              </a:lnSpc>
            </a:pPr>
            <a:r>
              <a:rPr lang="ru-RU" sz="2000" b="1" dirty="0" smtClean="0">
                <a:latin typeface="Times New Roman" pitchFamily="18" charset="0"/>
                <a:cs typeface="Times New Roman" pitchFamily="18" charset="0"/>
              </a:rPr>
              <a:t> Ч = ОП/В, </a:t>
            </a:r>
          </a:p>
          <a:p>
            <a:pPr indent="457200" algn="just">
              <a:lnSpc>
                <a:spcPct val="125000"/>
              </a:lnSpc>
            </a:pPr>
            <a:r>
              <a:rPr lang="ru-RU" dirty="0" smtClean="0">
                <a:latin typeface="Times New Roman" pitchFamily="18" charset="0"/>
                <a:cs typeface="Times New Roman" pitchFamily="18" charset="0"/>
              </a:rPr>
              <a:t>где ОП - объем производства; </a:t>
            </a:r>
          </a:p>
          <a:p>
            <a:pPr indent="457200" algn="just">
              <a:lnSpc>
                <a:spcPct val="125000"/>
              </a:lnSpc>
            </a:pPr>
            <a:r>
              <a:rPr lang="ru-RU" dirty="0" smtClean="0">
                <a:latin typeface="Times New Roman" pitchFamily="18" charset="0"/>
                <a:cs typeface="Times New Roman" pitchFamily="18" charset="0"/>
              </a:rPr>
              <a:t>В - выработка на одного работающего. </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39</a:t>
            </a:fld>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46331"/>
          </a:xfrm>
          <a:prstGeom prst="rect">
            <a:avLst/>
          </a:prstGeom>
        </p:spPr>
        <p:txBody>
          <a:bodyPr wrap="square">
            <a:spAutoFit/>
          </a:bodyPr>
          <a:lstStyle/>
          <a:p>
            <a:pPr algn="ctr"/>
            <a:r>
              <a:rPr lang="ru-RU" b="1" dirty="0" smtClean="0">
                <a:latin typeface="Times New Roman" pitchFamily="18" charset="0"/>
                <a:cs typeface="Times New Roman" pitchFamily="18" charset="0"/>
              </a:rPr>
              <a:t>1. Кадровая политика организации –основа формирования стратегии управления организации</a:t>
            </a:r>
            <a:endParaRPr lang="ru-RU" dirty="0"/>
          </a:p>
        </p:txBody>
      </p:sp>
      <p:sp>
        <p:nvSpPr>
          <p:cNvPr id="3" name="Прямоугольник 2"/>
          <p:cNvSpPr/>
          <p:nvPr/>
        </p:nvSpPr>
        <p:spPr>
          <a:xfrm>
            <a:off x="500034" y="1166843"/>
            <a:ext cx="8286808" cy="3831818"/>
          </a:xfrm>
          <a:prstGeom prst="rect">
            <a:avLst/>
          </a:prstGeom>
        </p:spPr>
        <p:txBody>
          <a:bodyPr wrap="square">
            <a:spAutoFit/>
          </a:bodyPr>
          <a:lstStyle/>
          <a:p>
            <a:pPr indent="457200" algn="just">
              <a:lnSpc>
                <a:spcPct val="150000"/>
              </a:lnSpc>
            </a:pPr>
            <a:r>
              <a:rPr lang="ru-RU" b="1" dirty="0" smtClean="0">
                <a:latin typeface="Times New Roman" pitchFamily="18" charset="0"/>
                <a:cs typeface="Times New Roman" pitchFamily="18" charset="0"/>
              </a:rPr>
              <a:t>Под кадровой политикой государства понимают формирование стратегии кадровой работы, установление целей и задач, определение научных принципов подбора, расстановки и развития персонала, совершенствование форм и методов работы с персоналом в конкретных условиях того или иного периода развития страны. </a:t>
            </a:r>
          </a:p>
          <a:p>
            <a:pPr indent="457200" algn="just">
              <a:lnSpc>
                <a:spcPct val="150000"/>
              </a:lnSpc>
            </a:pPr>
            <a:r>
              <a:rPr lang="ru-RU" dirty="0" smtClean="0">
                <a:latin typeface="Times New Roman" pitchFamily="18" charset="0"/>
                <a:cs typeface="Times New Roman" pitchFamily="18" charset="0"/>
              </a:rPr>
              <a:t>Кадровая политика нашей страны должна опираться на стратегию и принципы рыночных отношений, демократизацию общества и осуществляться на федеральном, региональном, местном уровнях с учетом форм развития организаций- основного звена управления народным хозяйством. </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4</a:t>
            </a:fld>
            <a:endParaRPr lang="ru-RU"/>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Планирование потребности в персонале</a:t>
            </a:r>
            <a:endParaRPr lang="ru-RU" dirty="0"/>
          </a:p>
        </p:txBody>
      </p:sp>
      <p:sp>
        <p:nvSpPr>
          <p:cNvPr id="3" name="Прямоугольник 2"/>
          <p:cNvSpPr/>
          <p:nvPr/>
        </p:nvSpPr>
        <p:spPr>
          <a:xfrm>
            <a:off x="357158" y="1166842"/>
            <a:ext cx="8429684" cy="4214872"/>
          </a:xfrm>
          <a:prstGeom prst="rect">
            <a:avLst/>
          </a:prstGeom>
        </p:spPr>
        <p:txBody>
          <a:bodyPr wrap="square">
            <a:spAutoFit/>
          </a:bodyPr>
          <a:lstStyle/>
          <a:p>
            <a:pPr indent="457200" algn="just">
              <a:lnSpc>
                <a:spcPct val="125000"/>
              </a:lnSpc>
            </a:pPr>
            <a:r>
              <a:rPr lang="ru-RU" dirty="0" smtClean="0">
                <a:latin typeface="Times New Roman" pitchFamily="18" charset="0"/>
                <a:cs typeface="Times New Roman" pitchFamily="18" charset="0"/>
              </a:rPr>
              <a:t>Более конкретные расчеты, как правило, производятся отдельно по следующим категориям: </a:t>
            </a:r>
          </a:p>
          <a:p>
            <a:pPr indent="457200" algn="just">
              <a:lnSpc>
                <a:spcPct val="125000"/>
              </a:lnSpc>
              <a:buFontTx/>
              <a:buChar char="-"/>
            </a:pPr>
            <a:r>
              <a:rPr lang="ru-RU" dirty="0" smtClean="0">
                <a:latin typeface="Times New Roman" pitchFamily="18" charset="0"/>
                <a:cs typeface="Times New Roman" pitchFamily="18" charset="0"/>
              </a:rPr>
              <a:t>рабочие-сдельщики (с учетом трудоемкости продукции, фонда рабочего времени, уровня выполнения норм); </a:t>
            </a:r>
          </a:p>
          <a:p>
            <a:pPr indent="457200" algn="just">
              <a:lnSpc>
                <a:spcPct val="125000"/>
              </a:lnSpc>
              <a:buFontTx/>
              <a:buChar char="-"/>
            </a:pPr>
            <a:r>
              <a:rPr lang="ru-RU" dirty="0" smtClean="0">
                <a:latin typeface="Times New Roman" pitchFamily="18" charset="0"/>
                <a:cs typeface="Times New Roman" pitchFamily="18" charset="0"/>
              </a:rPr>
              <a:t> рабочие-повременщики (с учетом закрепленных зон и трудоемкости работы, норм численности персонала, трудоемкости нормированных заданий, фонда рабочего времени); </a:t>
            </a:r>
          </a:p>
          <a:p>
            <a:pPr indent="457200" algn="just">
              <a:lnSpc>
                <a:spcPct val="125000"/>
              </a:lnSpc>
              <a:buFontTx/>
              <a:buChar char="-"/>
            </a:pPr>
            <a:r>
              <a:rPr lang="ru-RU" dirty="0" smtClean="0">
                <a:latin typeface="Times New Roman" pitchFamily="18" charset="0"/>
                <a:cs typeface="Times New Roman" pitchFamily="18" charset="0"/>
              </a:rPr>
              <a:t>- ученики (с учетом потребности в подготовке новых рабочих и плановых сроков обучения); </a:t>
            </a:r>
          </a:p>
          <a:p>
            <a:pPr indent="457200" algn="just">
              <a:lnSpc>
                <a:spcPct val="125000"/>
              </a:lnSpc>
              <a:buFontTx/>
              <a:buChar char="-"/>
            </a:pPr>
            <a:r>
              <a:rPr lang="ru-RU" dirty="0" smtClean="0">
                <a:latin typeface="Times New Roman" pitchFamily="18" charset="0"/>
                <a:cs typeface="Times New Roman" pitchFamily="18" charset="0"/>
              </a:rPr>
              <a:t>- обслуживающий персонал (ориентируясь на типовые нормы и штатное расписание); </a:t>
            </a:r>
          </a:p>
          <a:p>
            <a:pPr indent="457200" algn="just">
              <a:lnSpc>
                <a:spcPct val="125000"/>
              </a:lnSpc>
              <a:buFontTx/>
              <a:buChar char="-"/>
            </a:pPr>
            <a:r>
              <a:rPr lang="ru-RU" dirty="0" smtClean="0">
                <a:latin typeface="Times New Roman" pitchFamily="18" charset="0"/>
                <a:cs typeface="Times New Roman" pitchFamily="18" charset="0"/>
              </a:rPr>
              <a:t>- руководящий персонал (определяется исходя из норм управляемости).</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40</a:t>
            </a:fld>
            <a:endParaRPr lang="ru-RU"/>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Планирование потребности в персонале</a:t>
            </a:r>
            <a:endParaRPr lang="ru-RU" dirty="0"/>
          </a:p>
        </p:txBody>
      </p:sp>
      <p:sp>
        <p:nvSpPr>
          <p:cNvPr id="4" name="Прямоугольник 3"/>
          <p:cNvSpPr/>
          <p:nvPr/>
        </p:nvSpPr>
        <p:spPr>
          <a:xfrm>
            <a:off x="428596" y="428604"/>
            <a:ext cx="7786742" cy="6401753"/>
          </a:xfrm>
          <a:prstGeom prst="rect">
            <a:avLst/>
          </a:prstGeom>
        </p:spPr>
        <p:txBody>
          <a:bodyPr wrap="square">
            <a:spAutoFit/>
          </a:bodyPr>
          <a:lstStyle/>
          <a:p>
            <a:pPr indent="457200" algn="just">
              <a:lnSpc>
                <a:spcPct val="125000"/>
              </a:lnSpc>
            </a:pPr>
            <a:r>
              <a:rPr lang="ru-RU" dirty="0" smtClean="0">
                <a:latin typeface="Times New Roman" pitchFamily="18" charset="0"/>
                <a:cs typeface="Times New Roman" pitchFamily="18" charset="0"/>
              </a:rPr>
              <a:t>Дополнительная потребность в кадрах ДП - это различие между общей потребностью и наличием персонала на начало расчетного периода. При расчете дополнительной потребности учитываются: </a:t>
            </a:r>
          </a:p>
          <a:p>
            <a:pPr indent="457200" algn="just">
              <a:lnSpc>
                <a:spcPct val="125000"/>
              </a:lnSpc>
            </a:pPr>
            <a:r>
              <a:rPr lang="ru-RU" dirty="0" smtClean="0">
                <a:latin typeface="Times New Roman" pitchFamily="18" charset="0"/>
                <a:cs typeface="Times New Roman" pitchFamily="18" charset="0"/>
              </a:rPr>
              <a:t>• развитие предприятия (научно обоснованное определение прироста должностей в связи с увеличением производства) </a:t>
            </a:r>
          </a:p>
          <a:p>
            <a:pPr indent="457200" algn="ctr">
              <a:lnSpc>
                <a:spcPct val="125000"/>
              </a:lnSpc>
            </a:pPr>
            <a:r>
              <a:rPr lang="ru-RU" sz="2000" b="1" dirty="0" err="1" smtClean="0">
                <a:latin typeface="Times New Roman" pitchFamily="18" charset="0"/>
                <a:cs typeface="Times New Roman" pitchFamily="18" charset="0"/>
              </a:rPr>
              <a:t>ДП=Апл-Аб</a:t>
            </a:r>
            <a:r>
              <a:rPr lang="ru-RU" sz="2000" b="1" dirty="0" smtClean="0">
                <a:latin typeface="Times New Roman" pitchFamily="18" charset="0"/>
                <a:cs typeface="Times New Roman" pitchFamily="18" charset="0"/>
              </a:rPr>
              <a:t>, </a:t>
            </a:r>
          </a:p>
          <a:p>
            <a:pPr indent="457200" algn="just">
              <a:lnSpc>
                <a:spcPct val="125000"/>
              </a:lnSpc>
            </a:pPr>
            <a:r>
              <a:rPr lang="ru-RU" dirty="0" smtClean="0">
                <a:latin typeface="Times New Roman" pitchFamily="18" charset="0"/>
                <a:cs typeface="Times New Roman" pitchFamily="18" charset="0"/>
              </a:rPr>
              <a:t>где </a:t>
            </a:r>
            <a:r>
              <a:rPr lang="ru-RU" dirty="0" err="1" smtClean="0">
                <a:latin typeface="Times New Roman" pitchFamily="18" charset="0"/>
                <a:cs typeface="Times New Roman" pitchFamily="18" charset="0"/>
              </a:rPr>
              <a:t>Апл</a:t>
            </a:r>
            <a:r>
              <a:rPr lang="ru-RU" dirty="0" smtClean="0">
                <a:latin typeface="Times New Roman" pitchFamily="18" charset="0"/>
                <a:cs typeface="Times New Roman" pitchFamily="18" charset="0"/>
              </a:rPr>
              <a:t> и Аб — общая потребность в специалистах в планируемый и базовый периоды; </a:t>
            </a:r>
          </a:p>
          <a:p>
            <a:pPr indent="457200" algn="just">
              <a:lnSpc>
                <a:spcPct val="125000"/>
              </a:lnSpc>
            </a:pPr>
            <a:r>
              <a:rPr lang="ru-RU" dirty="0" smtClean="0">
                <a:latin typeface="Times New Roman" pitchFamily="18" charset="0"/>
                <a:cs typeface="Times New Roman" pitchFamily="18" charset="0"/>
              </a:rPr>
              <a:t>• частичная замена практиков, временно занимающих должности специалистов </a:t>
            </a:r>
          </a:p>
          <a:p>
            <a:pPr indent="457200" algn="ctr">
              <a:lnSpc>
                <a:spcPct val="125000"/>
              </a:lnSpc>
            </a:pPr>
            <a:r>
              <a:rPr lang="ru-RU" sz="2000" b="1" dirty="0" err="1" smtClean="0">
                <a:latin typeface="Times New Roman" pitchFamily="18" charset="0"/>
                <a:cs typeface="Times New Roman" pitchFamily="18" charset="0"/>
              </a:rPr>
              <a:t>ДП=Апл</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х</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Кв</a:t>
            </a:r>
            <a:r>
              <a:rPr lang="ru-RU" sz="2000" b="1" dirty="0" smtClean="0">
                <a:latin typeface="Times New Roman" pitchFamily="18" charset="0"/>
                <a:cs typeface="Times New Roman" pitchFamily="18" charset="0"/>
              </a:rPr>
              <a:t> , </a:t>
            </a:r>
          </a:p>
          <a:p>
            <a:pPr indent="457200" algn="just">
              <a:lnSpc>
                <a:spcPct val="125000"/>
              </a:lnSpc>
            </a:pPr>
            <a:r>
              <a:rPr lang="ru-RU" dirty="0" smtClean="0">
                <a:latin typeface="Times New Roman" pitchFamily="18" charset="0"/>
                <a:cs typeface="Times New Roman" pitchFamily="18" charset="0"/>
              </a:rPr>
              <a:t>где </a:t>
            </a:r>
            <a:r>
              <a:rPr lang="ru-RU" dirty="0" err="1" smtClean="0">
                <a:latin typeface="Times New Roman" pitchFamily="18" charset="0"/>
                <a:cs typeface="Times New Roman" pitchFamily="18" charset="0"/>
              </a:rPr>
              <a:t>Кв</a:t>
            </a:r>
            <a:r>
              <a:rPr lang="ru-RU" dirty="0" smtClean="0">
                <a:latin typeface="Times New Roman" pitchFamily="18" charset="0"/>
                <a:cs typeface="Times New Roman" pitchFamily="18" charset="0"/>
              </a:rPr>
              <a:t> — коэффициент выбытия специалистов (практика показывает, что это 2 — 4 % от общей численности в год);</a:t>
            </a:r>
          </a:p>
          <a:p>
            <a:pPr indent="457200" algn="just">
              <a:lnSpc>
                <a:spcPct val="125000"/>
              </a:lnSpc>
              <a:buFont typeface="Arial" pitchFamily="34" charset="0"/>
              <a:buChar char="•"/>
            </a:pPr>
            <a:r>
              <a:rPr lang="ru-RU" dirty="0" smtClean="0">
                <a:latin typeface="Times New Roman" pitchFamily="18" charset="0"/>
                <a:cs typeface="Times New Roman" pitchFamily="18" charset="0"/>
              </a:rPr>
              <a:t>возмещение естественного выбытия работников, занимающих должности специалистов и руководителей (оценка демографических показателей кадрового состава, учет смертности...); </a:t>
            </a:r>
          </a:p>
          <a:p>
            <a:pPr indent="457200" algn="just">
              <a:lnSpc>
                <a:spcPct val="125000"/>
              </a:lnSpc>
            </a:pPr>
            <a:r>
              <a:rPr lang="ru-RU" dirty="0" smtClean="0">
                <a:latin typeface="Times New Roman" pitchFamily="18" charset="0"/>
                <a:cs typeface="Times New Roman" pitchFamily="18" charset="0"/>
              </a:rPr>
              <a:t>• вакантные должности, исходя из утвержденных штатов, ожидаемого выбытия работников.</a:t>
            </a:r>
            <a:endParaRPr lang="ru-RU" dirty="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41</a:t>
            </a:fld>
            <a:endParaRPr lang="ru-RU"/>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Планирование потребности в персонале</a:t>
            </a:r>
            <a:endParaRPr lang="ru-RU" dirty="0"/>
          </a:p>
        </p:txBody>
      </p:sp>
      <p:sp>
        <p:nvSpPr>
          <p:cNvPr id="3" name="Прямоугольник 2"/>
          <p:cNvSpPr/>
          <p:nvPr/>
        </p:nvSpPr>
        <p:spPr>
          <a:xfrm>
            <a:off x="785786" y="785794"/>
            <a:ext cx="7643866" cy="3939540"/>
          </a:xfrm>
          <a:prstGeom prst="rect">
            <a:avLst/>
          </a:prstGeom>
        </p:spPr>
        <p:txBody>
          <a:bodyPr wrap="square">
            <a:spAutoFit/>
          </a:bodyPr>
          <a:lstStyle/>
          <a:p>
            <a:pPr indent="457200" algn="just">
              <a:lnSpc>
                <a:spcPct val="125000"/>
              </a:lnSpc>
            </a:pPr>
            <a:r>
              <a:rPr lang="ru-RU" b="1" dirty="0" smtClean="0">
                <a:latin typeface="Times New Roman" pitchFamily="18" charset="0"/>
                <a:cs typeface="Times New Roman" pitchFamily="18" charset="0"/>
              </a:rPr>
              <a:t>Долговременная потребность в специалистах.</a:t>
            </a:r>
            <a:r>
              <a:rPr lang="ru-RU" dirty="0" smtClean="0">
                <a:latin typeface="Times New Roman" pitchFamily="18" charset="0"/>
                <a:cs typeface="Times New Roman" pitchFamily="18" charset="0"/>
              </a:rPr>
              <a:t> Этот расчет осуществляется при глубине планирования на период более трех лет. </a:t>
            </a:r>
          </a:p>
          <a:p>
            <a:pPr indent="457200" algn="just">
              <a:lnSpc>
                <a:spcPct val="125000"/>
              </a:lnSpc>
            </a:pPr>
            <a:r>
              <a:rPr lang="ru-RU" dirty="0" smtClean="0">
                <a:latin typeface="Times New Roman" pitchFamily="18" charset="0"/>
                <a:cs typeface="Times New Roman" pitchFamily="18" charset="0"/>
              </a:rPr>
              <a:t>При определении потребности в специалистах на перспективу и отсутствии детальных планов развития отрасли и производства применяют метод расчета исходя из коэффициента насыщенности специалистами, который исчисляется отношением числа специалистов к объему производства. С учетом этого показателя (А) потребность в специалистах будет выглядеть следующим образом </a:t>
            </a:r>
          </a:p>
          <a:p>
            <a:pPr indent="457200" algn="ctr">
              <a:lnSpc>
                <a:spcPct val="125000"/>
              </a:lnSpc>
            </a:pPr>
            <a:r>
              <a:rPr lang="ru-RU" sz="2000" b="1" dirty="0" smtClean="0">
                <a:latin typeface="Times New Roman" pitchFamily="18" charset="0"/>
                <a:cs typeface="Times New Roman" pitchFamily="18" charset="0"/>
              </a:rPr>
              <a:t>А= </a:t>
            </a:r>
            <a:r>
              <a:rPr lang="ru-RU" sz="2000" b="1" dirty="0" err="1" smtClean="0">
                <a:latin typeface="Times New Roman" pitchFamily="18" charset="0"/>
                <a:cs typeface="Times New Roman" pitchFamily="18" charset="0"/>
              </a:rPr>
              <a:t>Чр</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х</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Кн</a:t>
            </a:r>
            <a:r>
              <a:rPr lang="ru-RU" sz="2000" b="1" dirty="0" smtClean="0">
                <a:latin typeface="Times New Roman" pitchFamily="18" charset="0"/>
                <a:cs typeface="Times New Roman" pitchFamily="18" charset="0"/>
              </a:rPr>
              <a:t>, </a:t>
            </a:r>
          </a:p>
          <a:p>
            <a:pPr indent="457200" algn="just">
              <a:lnSpc>
                <a:spcPct val="125000"/>
              </a:lnSpc>
            </a:pPr>
            <a:r>
              <a:rPr lang="ru-RU" dirty="0" smtClean="0">
                <a:latin typeface="Times New Roman" pitchFamily="18" charset="0"/>
                <a:cs typeface="Times New Roman" pitchFamily="18" charset="0"/>
              </a:rPr>
              <a:t>где </a:t>
            </a:r>
            <a:r>
              <a:rPr lang="ru-RU" dirty="0" err="1" smtClean="0">
                <a:latin typeface="Times New Roman" pitchFamily="18" charset="0"/>
                <a:cs typeface="Times New Roman" pitchFamily="18" charset="0"/>
              </a:rPr>
              <a:t>Чр</a:t>
            </a:r>
            <a:r>
              <a:rPr lang="ru-RU" dirty="0" smtClean="0">
                <a:latin typeface="Times New Roman" pitchFamily="18" charset="0"/>
                <a:cs typeface="Times New Roman" pitchFamily="18" charset="0"/>
              </a:rPr>
              <a:t> – среднесписочная численность работающих </a:t>
            </a:r>
          </a:p>
          <a:p>
            <a:pPr indent="457200" algn="just">
              <a:lnSpc>
                <a:spcPct val="125000"/>
              </a:lnSpc>
            </a:pPr>
            <a:r>
              <a:rPr lang="ru-RU" dirty="0" err="1" smtClean="0">
                <a:latin typeface="Times New Roman" pitchFamily="18" charset="0"/>
                <a:cs typeface="Times New Roman" pitchFamily="18" charset="0"/>
              </a:rPr>
              <a:t>Кн</a:t>
            </a:r>
            <a:r>
              <a:rPr lang="ru-RU" dirty="0" smtClean="0">
                <a:latin typeface="Times New Roman" pitchFamily="18" charset="0"/>
                <a:cs typeface="Times New Roman" pitchFamily="18" charset="0"/>
              </a:rPr>
              <a:t>- нормативный коэффициент насыщенности специалистами</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42</a:t>
            </a:fld>
            <a:endParaRPr lang="ru-RU"/>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3. Модели рабочих мест</a:t>
            </a:r>
            <a:endParaRPr lang="ru-RU" dirty="0"/>
          </a:p>
        </p:txBody>
      </p:sp>
      <p:sp>
        <p:nvSpPr>
          <p:cNvPr id="3" name="Прямоугольник 2"/>
          <p:cNvSpPr/>
          <p:nvPr/>
        </p:nvSpPr>
        <p:spPr>
          <a:xfrm>
            <a:off x="214282" y="571480"/>
            <a:ext cx="8572560" cy="5632311"/>
          </a:xfrm>
          <a:prstGeom prst="rect">
            <a:avLst/>
          </a:prstGeom>
        </p:spPr>
        <p:txBody>
          <a:bodyPr wrap="square">
            <a:spAutoFit/>
          </a:bodyPr>
          <a:lstStyle/>
          <a:p>
            <a:pPr indent="457200" algn="just">
              <a:lnSpc>
                <a:spcPct val="125000"/>
              </a:lnSpc>
            </a:pPr>
            <a:r>
              <a:rPr lang="ru-RU" dirty="0" smtClean="0">
                <a:latin typeface="Times New Roman" pitchFamily="18" charset="0"/>
                <a:cs typeface="Times New Roman" pitchFamily="18" charset="0"/>
              </a:rPr>
              <a:t>Научно обоснованный подбор персонала может быть произведен на основе моделей рабочих мест. В практической деятельности кадровых служб предприятий часто используются упрощенные модели подбора персонала:</a:t>
            </a:r>
          </a:p>
          <a:p>
            <a:pPr indent="457200" algn="just">
              <a:lnSpc>
                <a:spcPct val="125000"/>
              </a:lnSpc>
            </a:pPr>
            <a:r>
              <a:rPr lang="ru-RU" dirty="0" smtClean="0">
                <a:latin typeface="Times New Roman" pitchFamily="18" charset="0"/>
                <a:cs typeface="Times New Roman" pitchFamily="18" charset="0"/>
              </a:rPr>
              <a:t> "требуется слесарь 5-го разряда, мужчина до 50 лет", </a:t>
            </a:r>
          </a:p>
          <a:p>
            <a:pPr indent="457200" algn="just">
              <a:lnSpc>
                <a:spcPct val="125000"/>
              </a:lnSpc>
            </a:pPr>
            <a:r>
              <a:rPr lang="ru-RU" dirty="0" smtClean="0">
                <a:latin typeface="Times New Roman" pitchFamily="18" charset="0"/>
                <a:cs typeface="Times New Roman" pitchFamily="18" charset="0"/>
              </a:rPr>
              <a:t>"нужен начальник участка, мужчина с высшим техническим образованием в возрасте до 40 лет", </a:t>
            </a:r>
          </a:p>
          <a:p>
            <a:pPr indent="457200" algn="just">
              <a:lnSpc>
                <a:spcPct val="125000"/>
              </a:lnSpc>
            </a:pPr>
            <a:r>
              <a:rPr lang="ru-RU" dirty="0" smtClean="0">
                <a:latin typeface="Times New Roman" pitchFamily="18" charset="0"/>
                <a:cs typeface="Times New Roman" pitchFamily="18" charset="0"/>
              </a:rPr>
              <a:t>"требуется женщина - экономист со средним экономическим образованием и опытом работы в бухгалтерии". </a:t>
            </a:r>
          </a:p>
          <a:p>
            <a:pPr indent="457200" algn="just">
              <a:lnSpc>
                <a:spcPct val="125000"/>
              </a:lnSpc>
            </a:pPr>
            <a:r>
              <a:rPr lang="ru-RU" dirty="0" smtClean="0">
                <a:latin typeface="Times New Roman" pitchFamily="18" charset="0"/>
                <a:cs typeface="Times New Roman" pitchFamily="18" charset="0"/>
              </a:rPr>
              <a:t>При подборе используются и другие характеристики (опыт работы, семейное положение, знания и умения, вредные привычки, уровень квалификации), иногда проводится психологическое тестирование.</a:t>
            </a:r>
          </a:p>
          <a:p>
            <a:pPr indent="457200" algn="just">
              <a:lnSpc>
                <a:spcPct val="125000"/>
              </a:lnSpc>
            </a:pPr>
            <a:r>
              <a:rPr lang="ru-RU" dirty="0" smtClean="0">
                <a:latin typeface="Times New Roman" pitchFamily="18" charset="0"/>
                <a:cs typeface="Times New Roman" pitchFamily="18" charset="0"/>
              </a:rPr>
              <a:t> Эффективное решение проблемы подбора персонала требует разработки научно обоснованных моделей рабочих мест рабочих и служащих, которые обеспечивают подбор, оценку и расстановку кадров на единой методологической основе. Модель включает 15 элементов, представляющих собой качественные и количественные характеристики рабочего места.</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43</a:t>
            </a:fld>
            <a:endParaRPr lang="ru-RU"/>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3. Модели рабочих мест</a:t>
            </a:r>
            <a:endParaRPr lang="ru-RU" dirty="0"/>
          </a:p>
        </p:txBody>
      </p:sp>
      <p:pic>
        <p:nvPicPr>
          <p:cNvPr id="3" name="Рисунок 2"/>
          <p:cNvPicPr/>
          <p:nvPr/>
        </p:nvPicPr>
        <p:blipFill>
          <a:blip r:embed="rId2"/>
          <a:srcRect l="33030" t="14245" r="28648" b="7692"/>
          <a:stretch>
            <a:fillRect/>
          </a:stretch>
        </p:blipFill>
        <p:spPr bwMode="auto">
          <a:xfrm>
            <a:off x="1000100" y="285728"/>
            <a:ext cx="6143668" cy="6572272"/>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fld id="{725C68B6-61C2-468F-89AB-4B9F7531AA68}" type="slidenum">
              <a:rPr lang="ru-RU" smtClean="0"/>
              <a:pPr/>
              <a:t>44</a:t>
            </a:fld>
            <a:endParaRPr lang="ru-RU"/>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3. Модели рабочих мест</a:t>
            </a:r>
            <a:endParaRPr lang="ru-RU" dirty="0"/>
          </a:p>
        </p:txBody>
      </p:sp>
      <p:sp>
        <p:nvSpPr>
          <p:cNvPr id="3" name="Прямоугольник 2"/>
          <p:cNvSpPr/>
          <p:nvPr/>
        </p:nvSpPr>
        <p:spPr>
          <a:xfrm>
            <a:off x="642910" y="751344"/>
            <a:ext cx="8215370" cy="5355312"/>
          </a:xfrm>
          <a:prstGeom prst="rect">
            <a:avLst/>
          </a:prstGeom>
        </p:spPr>
        <p:txBody>
          <a:bodyPr wrap="square">
            <a:spAutoFit/>
          </a:bodyPr>
          <a:lstStyle/>
          <a:p>
            <a:pPr algn="ctr"/>
            <a:r>
              <a:rPr lang="ru-RU" b="1" dirty="0" smtClean="0">
                <a:latin typeface="Times New Roman" pitchFamily="18" charset="0"/>
                <a:cs typeface="Times New Roman" pitchFamily="18" charset="0"/>
              </a:rPr>
              <a:t>МОДЕЛЬ РАБОЧЕГО МЕСТА:</a:t>
            </a:r>
          </a:p>
          <a:p>
            <a:pPr marL="342900" indent="-342900" algn="just">
              <a:buAutoNum type="arabicPeriod"/>
            </a:pPr>
            <a:r>
              <a:rPr lang="ru-RU" b="1" dirty="0" smtClean="0">
                <a:latin typeface="Times New Roman" pitchFamily="18" charset="0"/>
                <a:cs typeface="Times New Roman" pitchFamily="18" charset="0"/>
              </a:rPr>
              <a:t>Кадровые данные: </a:t>
            </a:r>
            <a:r>
              <a:rPr lang="ru-RU" dirty="0" smtClean="0">
                <a:latin typeface="Times New Roman" pitchFamily="18" charset="0"/>
                <a:cs typeface="Times New Roman" pitchFamily="18" charset="0"/>
              </a:rPr>
              <a:t>листок по учету кадров, трудовая книжка, характеристика, автобиография, копия документа об образовании. </a:t>
            </a:r>
          </a:p>
          <a:p>
            <a:pPr marL="342900" indent="-342900" algn="just">
              <a:buAutoNum type="arabicPeriod"/>
            </a:pPr>
            <a:r>
              <a:rPr lang="ru-RU" b="1" dirty="0" smtClean="0">
                <a:latin typeface="Times New Roman" pitchFamily="18" charset="0"/>
                <a:cs typeface="Times New Roman" pitchFamily="18" charset="0"/>
              </a:rPr>
              <a:t>Опыт работника: </a:t>
            </a:r>
            <a:r>
              <a:rPr lang="ru-RU" dirty="0" smtClean="0">
                <a:latin typeface="Times New Roman" pitchFamily="18" charset="0"/>
                <a:cs typeface="Times New Roman" pitchFamily="18" charset="0"/>
              </a:rPr>
              <a:t>жизненный, производственный, государственный, общественный. Определяется путем интервью и анкетирования. </a:t>
            </a:r>
          </a:p>
          <a:p>
            <a:pPr marL="342900" indent="-342900" algn="just">
              <a:buAutoNum type="arabicPeriod"/>
            </a:pPr>
            <a:r>
              <a:rPr lang="ru-RU" b="1" dirty="0" smtClean="0">
                <a:latin typeface="Times New Roman" pitchFamily="18" charset="0"/>
                <a:cs typeface="Times New Roman" pitchFamily="18" charset="0"/>
              </a:rPr>
              <a:t>Профессиональные знания</a:t>
            </a:r>
            <a:r>
              <a:rPr lang="ru-RU" dirty="0" smtClean="0">
                <a:latin typeface="Times New Roman" pitchFamily="18" charset="0"/>
                <a:cs typeface="Times New Roman" pitchFamily="18" charset="0"/>
              </a:rPr>
              <a:t> по конкретным учебным дисциплинам. Выявляются путем программированного контроля знаний и в результате деловых игр. </a:t>
            </a:r>
          </a:p>
          <a:p>
            <a:pPr marL="342900" indent="-342900" algn="just">
              <a:buAutoNum type="arabicPeriod"/>
            </a:pPr>
            <a:r>
              <a:rPr lang="ru-RU" b="1" dirty="0" smtClean="0">
                <a:latin typeface="Times New Roman" pitchFamily="18" charset="0"/>
                <a:cs typeface="Times New Roman" pitchFamily="18" charset="0"/>
              </a:rPr>
              <a:t>Профессиональные умения:</a:t>
            </a:r>
            <a:r>
              <a:rPr lang="ru-RU" dirty="0" smtClean="0">
                <a:latin typeface="Times New Roman" pitchFamily="18" charset="0"/>
                <a:cs typeface="Times New Roman" pitchFamily="18" charset="0"/>
              </a:rPr>
              <a:t> совокупность управленческих работ, которые может выполнять работник. Выявляются путем программируемого контроля, собеседования и в процессе деловых игр и практических занятий.</a:t>
            </a:r>
          </a:p>
          <a:p>
            <a:pPr marL="342900" indent="-342900" algn="just">
              <a:buAutoNum type="arabicPeriod"/>
            </a:pPr>
            <a:r>
              <a:rPr lang="ru-RU" b="1" dirty="0" smtClean="0">
                <a:latin typeface="Times New Roman" pitchFamily="18" charset="0"/>
                <a:cs typeface="Times New Roman" pitchFamily="18" charset="0"/>
              </a:rPr>
              <a:t>Личностные качества:</a:t>
            </a:r>
            <a:r>
              <a:rPr lang="ru-RU" dirty="0" smtClean="0">
                <a:latin typeface="Times New Roman" pitchFamily="18" charset="0"/>
                <a:cs typeface="Times New Roman" pitchFamily="18" charset="0"/>
              </a:rPr>
              <a:t> совокупность деловых качеств и недостатков работника, определяемых путем социологического опроса. </a:t>
            </a:r>
          </a:p>
          <a:p>
            <a:pPr marL="342900" indent="-342900" algn="just">
              <a:buAutoNum type="arabicPeriod"/>
            </a:pPr>
            <a:r>
              <a:rPr lang="ru-RU" b="1" dirty="0" smtClean="0">
                <a:latin typeface="Times New Roman" pitchFamily="18" charset="0"/>
                <a:cs typeface="Times New Roman" pitchFamily="18" charset="0"/>
              </a:rPr>
              <a:t>Психология личности:</a:t>
            </a:r>
            <a:r>
              <a:rPr lang="ru-RU" dirty="0" smtClean="0">
                <a:latin typeface="Times New Roman" pitchFamily="18" charset="0"/>
                <a:cs typeface="Times New Roman" pitchFamily="18" charset="0"/>
              </a:rPr>
              <a:t> тип личности, темперамент, интеллект, мотивация - определяются путем психологического тестирования работника. </a:t>
            </a:r>
          </a:p>
          <a:p>
            <a:pPr marL="342900" indent="-342900" algn="just">
              <a:buAutoNum type="arabicPeriod"/>
            </a:pPr>
            <a:r>
              <a:rPr lang="ru-RU" b="1" dirty="0" smtClean="0">
                <a:latin typeface="Times New Roman" pitchFamily="18" charset="0"/>
                <a:cs typeface="Times New Roman" pitchFamily="18" charset="0"/>
              </a:rPr>
              <a:t> Здоровье и работоспособность</a:t>
            </a:r>
            <a:r>
              <a:rPr lang="ru-RU" dirty="0" smtClean="0">
                <a:latin typeface="Times New Roman" pitchFamily="18" charset="0"/>
                <a:cs typeface="Times New Roman" pitchFamily="18" charset="0"/>
              </a:rPr>
              <a:t> с медицинской диагностикой состояния: здоров, практически здоров, болен. </a:t>
            </a:r>
          </a:p>
          <a:p>
            <a:pPr marL="342900" indent="-342900" algn="just">
              <a:buAutoNum type="arabicPeriod"/>
            </a:pPr>
            <a:r>
              <a:rPr lang="ru-RU" b="1" dirty="0" smtClean="0">
                <a:latin typeface="Times New Roman" pitchFamily="18" charset="0"/>
                <a:cs typeface="Times New Roman" pitchFamily="18" charset="0"/>
              </a:rPr>
              <a:t>Уровень квалификации:</a:t>
            </a:r>
            <a:r>
              <a:rPr lang="ru-RU" dirty="0" smtClean="0">
                <a:latin typeface="Times New Roman" pitchFamily="18" charset="0"/>
                <a:cs typeface="Times New Roman" pitchFamily="18" charset="0"/>
              </a:rPr>
              <a:t> определяется приобретенной специальностью, образованием и повышением квалификации</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45</a:t>
            </a:fld>
            <a:endParaRPr lang="ru-RU"/>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3. Модели рабочих мест</a:t>
            </a:r>
            <a:endParaRPr lang="ru-RU" dirty="0"/>
          </a:p>
        </p:txBody>
      </p:sp>
      <p:sp>
        <p:nvSpPr>
          <p:cNvPr id="4" name="Прямоугольник 3"/>
          <p:cNvSpPr/>
          <p:nvPr/>
        </p:nvSpPr>
        <p:spPr>
          <a:xfrm>
            <a:off x="285720" y="428604"/>
            <a:ext cx="8429684" cy="4801314"/>
          </a:xfrm>
          <a:prstGeom prst="rect">
            <a:avLst/>
          </a:prstGeom>
        </p:spPr>
        <p:txBody>
          <a:bodyPr wrap="square">
            <a:spAutoFit/>
          </a:bodyPr>
          <a:lstStyle/>
          <a:p>
            <a:pPr algn="just"/>
            <a:r>
              <a:rPr lang="ru-RU" dirty="0" smtClean="0">
                <a:latin typeface="Times New Roman" pitchFamily="18" charset="0"/>
                <a:cs typeface="Times New Roman" pitchFamily="18" charset="0"/>
              </a:rPr>
              <a:t>9. </a:t>
            </a:r>
            <a:r>
              <a:rPr lang="ru-RU" b="1" dirty="0" smtClean="0">
                <a:latin typeface="Times New Roman" pitchFamily="18" charset="0"/>
                <a:cs typeface="Times New Roman" pitchFamily="18" charset="0"/>
              </a:rPr>
              <a:t>Служебная карьера </a:t>
            </a:r>
            <a:r>
              <a:rPr lang="ru-RU" dirty="0" smtClean="0">
                <a:latin typeface="Times New Roman" pitchFamily="18" charset="0"/>
                <a:cs typeface="Times New Roman" pitchFamily="18" charset="0"/>
              </a:rPr>
              <a:t>формируется на основе оценки потенциала работника и его заинтересованности в служебном росте. </a:t>
            </a:r>
          </a:p>
          <a:p>
            <a:pPr algn="just"/>
            <a:r>
              <a:rPr lang="ru-RU" dirty="0" smtClean="0">
                <a:latin typeface="Times New Roman" pitchFamily="18" charset="0"/>
                <a:cs typeface="Times New Roman" pitchFamily="18" charset="0"/>
              </a:rPr>
              <a:t>10. </a:t>
            </a:r>
            <a:r>
              <a:rPr lang="ru-RU" b="1" dirty="0" smtClean="0">
                <a:latin typeface="Times New Roman" pitchFamily="18" charset="0"/>
                <a:cs typeface="Times New Roman" pitchFamily="18" charset="0"/>
              </a:rPr>
              <a:t>Хобби (увлечения): </a:t>
            </a:r>
            <a:r>
              <a:rPr lang="ru-RU" dirty="0" smtClean="0">
                <a:latin typeface="Times New Roman" pitchFamily="18" charset="0"/>
                <a:cs typeface="Times New Roman" pitchFamily="18" charset="0"/>
              </a:rPr>
              <a:t>выявляются методом интервью, наблюдений и анкетирования. </a:t>
            </a:r>
          </a:p>
          <a:p>
            <a:pPr algn="just"/>
            <a:r>
              <a:rPr lang="ru-RU" dirty="0" smtClean="0">
                <a:latin typeface="Times New Roman" pitchFamily="18" charset="0"/>
                <a:cs typeface="Times New Roman" pitchFamily="18" charset="0"/>
              </a:rPr>
              <a:t>11. </a:t>
            </a:r>
            <a:r>
              <a:rPr lang="ru-RU" b="1" dirty="0" smtClean="0">
                <a:latin typeface="Times New Roman" pitchFamily="18" charset="0"/>
                <a:cs typeface="Times New Roman" pitchFamily="18" charset="0"/>
              </a:rPr>
              <a:t>Вредные привычки и недостатки: </a:t>
            </a:r>
            <a:r>
              <a:rPr lang="ru-RU" dirty="0" smtClean="0">
                <a:latin typeface="Times New Roman" pitchFamily="18" charset="0"/>
                <a:cs typeface="Times New Roman" pitchFamily="18" charset="0"/>
              </a:rPr>
              <a:t>пристрастие к алкоголю и курению и пр. Выявляются путем анкетирования, наблюдений и социологического опроса. </a:t>
            </a:r>
          </a:p>
          <a:p>
            <a:pPr algn="just"/>
            <a:r>
              <a:rPr lang="ru-RU" dirty="0" smtClean="0">
                <a:latin typeface="Times New Roman" pitchFamily="18" charset="0"/>
                <a:cs typeface="Times New Roman" pitchFamily="18" charset="0"/>
              </a:rPr>
              <a:t>12. </a:t>
            </a:r>
            <a:r>
              <a:rPr lang="ru-RU" b="1" dirty="0" smtClean="0">
                <a:latin typeface="Times New Roman" pitchFamily="18" charset="0"/>
                <a:cs typeface="Times New Roman" pitchFamily="18" charset="0"/>
              </a:rPr>
              <a:t>Организация труда: </a:t>
            </a:r>
            <a:r>
              <a:rPr lang="ru-RU" dirty="0" smtClean="0">
                <a:latin typeface="Times New Roman" pitchFamily="18" charset="0"/>
                <a:cs typeface="Times New Roman" pitchFamily="18" charset="0"/>
              </a:rPr>
              <a:t>помещения, технические средства, транспорт. Устанавливаются по нормативам организации рабочего места и путем опроса сотрудника. </a:t>
            </a:r>
          </a:p>
          <a:p>
            <a:pPr algn="just"/>
            <a:r>
              <a:rPr lang="ru-RU" dirty="0" smtClean="0">
                <a:latin typeface="Times New Roman" pitchFamily="18" charset="0"/>
                <a:cs typeface="Times New Roman" pitchFamily="18" charset="0"/>
              </a:rPr>
              <a:t>13. </a:t>
            </a:r>
            <a:r>
              <a:rPr lang="ru-RU" b="1" dirty="0" smtClean="0">
                <a:latin typeface="Times New Roman" pitchFamily="18" charset="0"/>
                <a:cs typeface="Times New Roman" pitchFamily="18" charset="0"/>
              </a:rPr>
              <a:t>Оплата труда:</a:t>
            </a:r>
            <a:r>
              <a:rPr lang="ru-RU" dirty="0" smtClean="0">
                <a:latin typeface="Times New Roman" pitchFamily="18" charset="0"/>
                <a:cs typeface="Times New Roman" pitchFamily="18" charset="0"/>
              </a:rPr>
              <a:t> зарплата, премии, вознаграждения определяются по штатному расписанию и среднему доходу работающих в данном регионе. </a:t>
            </a:r>
          </a:p>
          <a:p>
            <a:pPr algn="just"/>
            <a:r>
              <a:rPr lang="ru-RU" dirty="0" smtClean="0">
                <a:latin typeface="Times New Roman" pitchFamily="18" charset="0"/>
                <a:cs typeface="Times New Roman" pitchFamily="18" charset="0"/>
              </a:rPr>
              <a:t>14. </a:t>
            </a:r>
            <a:r>
              <a:rPr lang="ru-RU" b="1" dirty="0" smtClean="0">
                <a:latin typeface="Times New Roman" pitchFamily="18" charset="0"/>
                <a:cs typeface="Times New Roman" pitchFamily="18" charset="0"/>
              </a:rPr>
              <a:t>Социальные блага: </a:t>
            </a:r>
            <a:r>
              <a:rPr lang="ru-RU" dirty="0" smtClean="0">
                <a:latin typeface="Times New Roman" pitchFamily="18" charset="0"/>
                <a:cs typeface="Times New Roman" pitchFamily="18" charset="0"/>
              </a:rPr>
              <a:t>путевки, фирменная одежда, питание и др. выявляются путем опроса работника и на основе устанавливаемых на предприятии средних выплат из фонда социального развития. </a:t>
            </a:r>
          </a:p>
          <a:p>
            <a:pPr algn="just"/>
            <a:r>
              <a:rPr lang="ru-RU" dirty="0" smtClean="0">
                <a:latin typeface="Times New Roman" pitchFamily="18" charset="0"/>
                <a:cs typeface="Times New Roman" pitchFamily="18" charset="0"/>
              </a:rPr>
              <a:t>15. </a:t>
            </a:r>
            <a:r>
              <a:rPr lang="ru-RU" b="1" dirty="0" smtClean="0">
                <a:latin typeface="Times New Roman" pitchFamily="18" charset="0"/>
                <a:cs typeface="Times New Roman" pitchFamily="18" charset="0"/>
              </a:rPr>
              <a:t>Социальные гарантии: </a:t>
            </a:r>
            <a:r>
              <a:rPr lang="ru-RU" dirty="0" smtClean="0">
                <a:latin typeface="Times New Roman" pitchFamily="18" charset="0"/>
                <a:cs typeface="Times New Roman" pitchFamily="18" charset="0"/>
              </a:rPr>
              <a:t>пособие по нетрудоспособности, страхование жизни, пенсия, пособие в случае увольнения. Определяются на основе государственных стандартов.</a:t>
            </a:r>
            <a:endParaRPr lang="ru-RU" dirty="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46</a:t>
            </a:fld>
            <a:endParaRPr lang="ru-RU"/>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4. Профессиональный отбор персонала</a:t>
            </a:r>
            <a:endParaRPr lang="ru-RU" dirty="0"/>
          </a:p>
        </p:txBody>
      </p:sp>
      <p:sp>
        <p:nvSpPr>
          <p:cNvPr id="3" name="Прямоугольник 2"/>
          <p:cNvSpPr/>
          <p:nvPr/>
        </p:nvSpPr>
        <p:spPr>
          <a:xfrm>
            <a:off x="214282" y="428604"/>
            <a:ext cx="8643998" cy="6186309"/>
          </a:xfrm>
          <a:prstGeom prst="rect">
            <a:avLst/>
          </a:prstGeom>
        </p:spPr>
        <p:txBody>
          <a:bodyPr wrap="square">
            <a:spAutoFit/>
          </a:bodyPr>
          <a:lstStyle/>
          <a:p>
            <a:pPr indent="457200" algn="just"/>
            <a:r>
              <a:rPr lang="ru-RU" b="1" dirty="0" smtClean="0">
                <a:latin typeface="Times New Roman" pitchFamily="18" charset="0"/>
                <a:cs typeface="Times New Roman" pitchFamily="18" charset="0"/>
              </a:rPr>
              <a:t>Отбор кандидатов на вакантную должность руководителя или специалиста управления производится из числа претендентов на эту должность с помощью оценки деловых качеств кандидатов. </a:t>
            </a:r>
            <a:r>
              <a:rPr lang="ru-RU" dirty="0" smtClean="0">
                <a:latin typeface="Times New Roman" pitchFamily="18" charset="0"/>
                <a:cs typeface="Times New Roman" pitchFamily="18" charset="0"/>
              </a:rPr>
              <a:t>При этом используются специальные методики, которые учитывают систему деловых и личностных характеристик, охватывающих следующие группы качеств: </a:t>
            </a:r>
          </a:p>
          <a:p>
            <a:pPr marL="342900" indent="457200" algn="just">
              <a:buAutoNum type="arabicParenR"/>
            </a:pPr>
            <a:r>
              <a:rPr lang="ru-RU" b="1" dirty="0" smtClean="0">
                <a:latin typeface="Times New Roman" pitchFamily="18" charset="0"/>
                <a:cs typeface="Times New Roman" pitchFamily="18" charset="0"/>
              </a:rPr>
              <a:t>общественно-гражданская зрелость </a:t>
            </a:r>
            <a:r>
              <a:rPr lang="ru-RU" dirty="0" smtClean="0">
                <a:latin typeface="Times New Roman" pitchFamily="18" charset="0"/>
                <a:cs typeface="Times New Roman" pitchFamily="18" charset="0"/>
              </a:rPr>
              <a:t>(способность подчинять личные интересы общественным, умение прислушиваться к критике, обладать высоким уровнем политической грамотности); </a:t>
            </a:r>
          </a:p>
          <a:p>
            <a:pPr marL="342900" indent="457200" algn="just">
              <a:buAutoNum type="arabicParenR"/>
            </a:pPr>
            <a:r>
              <a:rPr lang="ru-RU" b="1" dirty="0" smtClean="0">
                <a:latin typeface="Times New Roman" pitchFamily="18" charset="0"/>
                <a:cs typeface="Times New Roman" pitchFamily="18" charset="0"/>
              </a:rPr>
              <a:t>отношение к труду (</a:t>
            </a:r>
            <a:r>
              <a:rPr lang="ru-RU" dirty="0" smtClean="0">
                <a:latin typeface="Times New Roman" pitchFamily="18" charset="0"/>
                <a:cs typeface="Times New Roman" pitchFamily="18" charset="0"/>
              </a:rPr>
              <a:t>чувство личной ответственности за порученное дело, трудолюбие, требовательность); </a:t>
            </a:r>
          </a:p>
          <a:p>
            <a:pPr marL="342900" indent="457200" algn="just">
              <a:buAutoNum type="arabicParenR"/>
            </a:pPr>
            <a:r>
              <a:rPr lang="ru-RU" b="1" dirty="0" smtClean="0">
                <a:latin typeface="Times New Roman" pitchFamily="18" charset="0"/>
                <a:cs typeface="Times New Roman" pitchFamily="18" charset="0"/>
              </a:rPr>
              <a:t>уровень знаний и опыт работы </a:t>
            </a:r>
            <a:r>
              <a:rPr lang="ru-RU" dirty="0" smtClean="0">
                <a:latin typeface="Times New Roman" pitchFamily="18" charset="0"/>
                <a:cs typeface="Times New Roman" pitchFamily="18" charset="0"/>
              </a:rPr>
              <a:t>(наличие квалификации, соответствующей занимаемой должности, знание основ управления, стаж работы); </a:t>
            </a:r>
          </a:p>
          <a:p>
            <a:pPr marL="342900" indent="457200" algn="just">
              <a:buAutoNum type="arabicParenR"/>
            </a:pPr>
            <a:r>
              <a:rPr lang="ru-RU" b="1" dirty="0" smtClean="0">
                <a:latin typeface="Times New Roman" pitchFamily="18" charset="0"/>
                <a:cs typeface="Times New Roman" pitchFamily="18" charset="0"/>
              </a:rPr>
              <a:t> организаторские способности </a:t>
            </a:r>
            <a:r>
              <a:rPr lang="ru-RU" dirty="0" smtClean="0">
                <a:latin typeface="Times New Roman" pitchFamily="18" charset="0"/>
                <a:cs typeface="Times New Roman" pitchFamily="18" charset="0"/>
              </a:rPr>
              <a:t>(владение передовыми методами руководства, способность к оценке возможностей и труда и других); </a:t>
            </a:r>
          </a:p>
          <a:p>
            <a:pPr marL="342900" indent="457200" algn="just">
              <a:buAutoNum type="arabicParenR"/>
            </a:pPr>
            <a:r>
              <a:rPr lang="ru-RU" b="1" dirty="0" smtClean="0">
                <a:latin typeface="Times New Roman" pitchFamily="18" charset="0"/>
                <a:cs typeface="Times New Roman" pitchFamily="18" charset="0"/>
              </a:rPr>
              <a:t>умение работать с людьми </a:t>
            </a:r>
            <a:r>
              <a:rPr lang="ru-RU" dirty="0" smtClean="0">
                <a:latin typeface="Times New Roman" pitchFamily="18" charset="0"/>
                <a:cs typeface="Times New Roman" pitchFamily="18" charset="0"/>
              </a:rPr>
              <a:t>(умение работать с подчиненными, с руководителями разных уровней, умение подобрать, расставить и закрепить кадры); </a:t>
            </a:r>
          </a:p>
          <a:p>
            <a:pPr marL="342900" indent="457200" algn="just">
              <a:buAutoNum type="arabicParenR"/>
            </a:pPr>
            <a:r>
              <a:rPr lang="ru-RU" b="1" dirty="0" smtClean="0">
                <a:latin typeface="Times New Roman" pitchFamily="18" charset="0"/>
                <a:cs typeface="Times New Roman" pitchFamily="18" charset="0"/>
              </a:rPr>
              <a:t>умение работать с документами и информацией </a:t>
            </a:r>
            <a:r>
              <a:rPr lang="ru-RU" dirty="0" smtClean="0">
                <a:latin typeface="Times New Roman" pitchFamily="18" charset="0"/>
                <a:cs typeface="Times New Roman" pitchFamily="18" charset="0"/>
              </a:rPr>
              <a:t>(умение составлять деловые письма, приказы, и т.п. умение четко формулировать поручения,); </a:t>
            </a:r>
          </a:p>
          <a:p>
            <a:pPr marL="342900" indent="457200" algn="just">
              <a:buAutoNum type="arabicParenR"/>
            </a:pPr>
            <a:r>
              <a:rPr lang="ru-RU" b="1" dirty="0" smtClean="0">
                <a:latin typeface="Times New Roman" pitchFamily="18" charset="0"/>
                <a:cs typeface="Times New Roman" pitchFamily="18" charset="0"/>
              </a:rPr>
              <a:t>умение своевременно принимать и реализовать решения </a:t>
            </a:r>
            <a:r>
              <a:rPr lang="ru-RU" dirty="0" smtClean="0">
                <a:latin typeface="Times New Roman" pitchFamily="18" charset="0"/>
                <a:cs typeface="Times New Roman" pitchFamily="18" charset="0"/>
              </a:rPr>
              <a:t>(умение быстро ориентироваться в сложной обстановке, умение разрешать конфликтные ситуации, умение владеть собой);</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47</a:t>
            </a:fld>
            <a:endParaRPr lang="ru-RU"/>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4. Профессиональный отбор персонала</a:t>
            </a:r>
            <a:endParaRPr lang="ru-RU" dirty="0"/>
          </a:p>
        </p:txBody>
      </p:sp>
      <p:sp>
        <p:nvSpPr>
          <p:cNvPr id="5" name="Прямоугольник 4"/>
          <p:cNvSpPr/>
          <p:nvPr/>
        </p:nvSpPr>
        <p:spPr>
          <a:xfrm>
            <a:off x="357158" y="500042"/>
            <a:ext cx="8501122" cy="5978560"/>
          </a:xfrm>
          <a:prstGeom prst="rect">
            <a:avLst/>
          </a:prstGeom>
        </p:spPr>
        <p:txBody>
          <a:bodyPr wrap="square">
            <a:spAutoFit/>
          </a:bodyPr>
          <a:lstStyle/>
          <a:p>
            <a:pPr indent="457200" algn="just">
              <a:lnSpc>
                <a:spcPct val="125000"/>
              </a:lnSpc>
            </a:pPr>
            <a:r>
              <a:rPr lang="ru-RU" dirty="0" smtClean="0">
                <a:latin typeface="Times New Roman" pitchFamily="18" charset="0"/>
                <a:cs typeface="Times New Roman" pitchFamily="18" charset="0"/>
              </a:rPr>
              <a:t>8) способность увидеть и поддержать передовое (умение видеть новое, умение распознавать и поддерживать новаторов, способность идти на обоснованный риск); </a:t>
            </a:r>
          </a:p>
          <a:p>
            <a:pPr indent="457200" algn="just">
              <a:lnSpc>
                <a:spcPct val="125000"/>
              </a:lnSpc>
            </a:pPr>
            <a:r>
              <a:rPr lang="ru-RU" dirty="0" smtClean="0">
                <a:latin typeface="Times New Roman" pitchFamily="18" charset="0"/>
                <a:cs typeface="Times New Roman" pitchFamily="18" charset="0"/>
              </a:rPr>
              <a:t>9) морально-этические черты характера (добросовестность, честность, уравновешенность, простота, принципиальность). </a:t>
            </a:r>
          </a:p>
          <a:p>
            <a:pPr indent="457200" algn="just">
              <a:lnSpc>
                <a:spcPct val="125000"/>
              </a:lnSpc>
            </a:pPr>
            <a:r>
              <a:rPr lang="ru-RU" dirty="0" smtClean="0">
                <a:latin typeface="Times New Roman" pitchFamily="18" charset="0"/>
                <a:cs typeface="Times New Roman" pitchFamily="18" charset="0"/>
              </a:rPr>
              <a:t>При отборе кандидатов на вакантную должность менеджера по управлению персоналом используются специальные методы. Чтобы правильно определить критерии отбора, следует ясно сформулировать качества работника, необходимые для соответствующего вида деятельности.</a:t>
            </a:r>
          </a:p>
          <a:p>
            <a:pPr indent="457200" algn="just">
              <a:lnSpc>
                <a:spcPct val="125000"/>
              </a:lnSpc>
            </a:pPr>
            <a:r>
              <a:rPr lang="ru-RU" dirty="0" smtClean="0">
                <a:latin typeface="Times New Roman" pitchFamily="18" charset="0"/>
                <a:cs typeface="Times New Roman" pitchFamily="18" charset="0"/>
              </a:rPr>
              <a:t>Большинство нанимателей отбирают работников, оценивая их по полученному ими образованию. При равных показателях работодатели предпочитают большее образование меньшему. Однако эти характеристики должны быть увязаны с успехами на работе, и критерии образованности должны непременно сравниваться с требованиями выполняемой работы. Работодатель должен изучить продолжительность и содержание образования, его соответствие рассматриваемой работе. Практический опыт является важнейшим критерием уровня квалификации работника. Поэтому большинство работодателей предпочитают наем работников с опытом</a:t>
            </a:r>
            <a:r>
              <a:rPr lang="ru-RU" dirty="0" smtClean="0"/>
              <a:t>.</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48</a:t>
            </a:fld>
            <a:endParaRPr lang="ru-RU"/>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4. Профессиональный отбор персонала</a:t>
            </a:r>
            <a:endParaRPr lang="ru-RU" dirty="0"/>
          </a:p>
        </p:txBody>
      </p:sp>
      <p:pic>
        <p:nvPicPr>
          <p:cNvPr id="3" name="Рисунок 2"/>
          <p:cNvPicPr/>
          <p:nvPr/>
        </p:nvPicPr>
        <p:blipFill>
          <a:blip r:embed="rId2"/>
          <a:srcRect l="23731" t="11966" r="24960" b="6268"/>
          <a:stretch>
            <a:fillRect/>
          </a:stretch>
        </p:blipFill>
        <p:spPr bwMode="auto">
          <a:xfrm>
            <a:off x="1571604" y="357166"/>
            <a:ext cx="5786478" cy="6072230"/>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fld id="{725C68B6-61C2-468F-89AB-4B9F7531AA68}" type="slidenum">
              <a:rPr lang="ru-RU" smtClean="0"/>
              <a:pPr/>
              <a:t>49</a:t>
            </a:fld>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46331"/>
          </a:xfrm>
          <a:prstGeom prst="rect">
            <a:avLst/>
          </a:prstGeom>
        </p:spPr>
        <p:txBody>
          <a:bodyPr wrap="square">
            <a:spAutoFit/>
          </a:bodyPr>
          <a:lstStyle/>
          <a:p>
            <a:pPr algn="ctr"/>
            <a:r>
              <a:rPr lang="ru-RU" b="1" dirty="0" smtClean="0">
                <a:latin typeface="Times New Roman" pitchFamily="18" charset="0"/>
                <a:cs typeface="Times New Roman" pitchFamily="18" charset="0"/>
              </a:rPr>
              <a:t>1. Кадровая политика организации –основа формирования стратегии управления организации</a:t>
            </a:r>
            <a:endParaRPr lang="ru-RU" dirty="0"/>
          </a:p>
        </p:txBody>
      </p:sp>
      <p:sp>
        <p:nvSpPr>
          <p:cNvPr id="3" name="Прямоугольник 2"/>
          <p:cNvSpPr/>
          <p:nvPr/>
        </p:nvSpPr>
        <p:spPr>
          <a:xfrm>
            <a:off x="714348" y="642918"/>
            <a:ext cx="7800392" cy="369332"/>
          </a:xfrm>
          <a:prstGeom prst="rect">
            <a:avLst/>
          </a:prstGeom>
        </p:spPr>
        <p:txBody>
          <a:bodyPr wrap="square">
            <a:spAutoFit/>
          </a:bodyPr>
          <a:lstStyle/>
          <a:p>
            <a:pPr algn="ctr"/>
            <a:r>
              <a:rPr lang="ru-RU" b="1" u="sng" dirty="0" smtClean="0">
                <a:latin typeface="Times New Roman" pitchFamily="18" charset="0"/>
                <a:cs typeface="Times New Roman" pitchFamily="18" charset="0"/>
              </a:rPr>
              <a:t>ВИДЫ ГОСУДАРСТВЕННОЙ КАДРОВОЙ ПОЛИТИКИ</a:t>
            </a:r>
            <a:endParaRPr lang="ru-RU" b="1" u="sng" dirty="0">
              <a:latin typeface="Times New Roman" pitchFamily="18" charset="0"/>
              <a:cs typeface="Times New Roman" pitchFamily="18" charset="0"/>
            </a:endParaRPr>
          </a:p>
        </p:txBody>
      </p:sp>
      <p:graphicFrame>
        <p:nvGraphicFramePr>
          <p:cNvPr id="5" name="Схема 4"/>
          <p:cNvGraphicFramePr/>
          <p:nvPr/>
        </p:nvGraphicFramePr>
        <p:xfrm>
          <a:off x="0" y="1142984"/>
          <a:ext cx="9144000" cy="5715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Номер слайда 5"/>
          <p:cNvSpPr>
            <a:spLocks noGrp="1"/>
          </p:cNvSpPr>
          <p:nvPr>
            <p:ph type="sldNum" sz="quarter" idx="12"/>
          </p:nvPr>
        </p:nvSpPr>
        <p:spPr/>
        <p:txBody>
          <a:bodyPr/>
          <a:lstStyle/>
          <a:p>
            <a:fld id="{725C68B6-61C2-468F-89AB-4B9F7531AA68}" type="slidenum">
              <a:rPr lang="ru-RU" smtClean="0"/>
              <a:pPr/>
              <a:t>5</a:t>
            </a:fld>
            <a:endParaRPr lang="ru-RU"/>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4. Профессиональный отбор персонала</a:t>
            </a:r>
            <a:endParaRPr lang="ru-RU" dirty="0"/>
          </a:p>
        </p:txBody>
      </p:sp>
      <p:sp>
        <p:nvSpPr>
          <p:cNvPr id="3" name="Прямоугольник 2"/>
          <p:cNvSpPr/>
          <p:nvPr/>
        </p:nvSpPr>
        <p:spPr>
          <a:xfrm>
            <a:off x="428596" y="357166"/>
            <a:ext cx="8215370" cy="923330"/>
          </a:xfrm>
          <a:prstGeom prst="rect">
            <a:avLst/>
          </a:prstGeom>
        </p:spPr>
        <p:txBody>
          <a:bodyPr wrap="square">
            <a:spAutoFit/>
          </a:bodyPr>
          <a:lstStyle/>
          <a:p>
            <a:pPr indent="457200" algn="just"/>
            <a:r>
              <a:rPr lang="ru-RU" dirty="0" smtClean="0">
                <a:latin typeface="Times New Roman" pitchFamily="18" charset="0"/>
                <a:cs typeface="Times New Roman" pitchFamily="18" charset="0"/>
              </a:rPr>
              <a:t>Конечное решение при отборе обычно формируется на нескольких этапах, которые следует пройти претендентами. На каждом этапе отсеивается часть претендентов. </a:t>
            </a:r>
            <a:endParaRPr lang="ru-RU" dirty="0">
              <a:latin typeface="Times New Roman" pitchFamily="18" charset="0"/>
              <a:cs typeface="Times New Roman" pitchFamily="18" charset="0"/>
            </a:endParaRPr>
          </a:p>
        </p:txBody>
      </p:sp>
      <p:graphicFrame>
        <p:nvGraphicFramePr>
          <p:cNvPr id="4" name="Схема 3"/>
          <p:cNvGraphicFramePr/>
          <p:nvPr/>
        </p:nvGraphicFramePr>
        <p:xfrm>
          <a:off x="357158" y="1285860"/>
          <a:ext cx="8286808"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642910" y="6143644"/>
            <a:ext cx="75707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ПРОЦЕДУРА ПРОЦЕССА ОТБОРА ПЕРСОНАЛА</a:t>
            </a:r>
            <a:endParaRPr lang="ru-RU" b="1"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fld id="{725C68B6-61C2-468F-89AB-4B9F7531AA68}" type="slidenum">
              <a:rPr lang="ru-RU" smtClean="0"/>
              <a:pPr/>
              <a:t>50</a:t>
            </a:fld>
            <a:endParaRPr lang="ru-RU"/>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4. Профессиональный отбор персонала</a:t>
            </a:r>
            <a:endParaRPr lang="ru-RU" dirty="0"/>
          </a:p>
        </p:txBody>
      </p:sp>
      <p:sp>
        <p:nvSpPr>
          <p:cNvPr id="3" name="Прямоугольник 2"/>
          <p:cNvSpPr/>
          <p:nvPr/>
        </p:nvSpPr>
        <p:spPr>
          <a:xfrm>
            <a:off x="285720" y="500042"/>
            <a:ext cx="8286808" cy="6186309"/>
          </a:xfrm>
          <a:prstGeom prst="rect">
            <a:avLst/>
          </a:prstGeom>
        </p:spPr>
        <p:txBody>
          <a:bodyPr wrap="square">
            <a:spAutoFit/>
          </a:bodyPr>
          <a:lstStyle/>
          <a:p>
            <a:pPr algn="just"/>
            <a:r>
              <a:rPr lang="ru-RU" dirty="0" smtClean="0">
                <a:latin typeface="Times New Roman" pitchFamily="18" charset="0"/>
                <a:cs typeface="Times New Roman" pitchFamily="18" charset="0"/>
              </a:rPr>
              <a:t>Некоторые организации требуют, чтобы наиболее подходящие им заявители заполняли им медицинские </a:t>
            </a:r>
            <a:r>
              <a:rPr lang="ru-RU" dirty="0" err="1" smtClean="0">
                <a:latin typeface="Times New Roman" pitchFamily="18" charset="0"/>
                <a:cs typeface="Times New Roman" pitchFamily="18" charset="0"/>
              </a:rPr>
              <a:t>опросники</a:t>
            </a:r>
            <a:r>
              <a:rPr lang="ru-RU" dirty="0" smtClean="0">
                <a:latin typeface="Times New Roman" pitchFamily="18" charset="0"/>
                <a:cs typeface="Times New Roman" pitchFamily="18" charset="0"/>
              </a:rPr>
              <a:t> или проходили медицинский осмотр. Прием на работу заканчивается подписанием двумя сторонами трудового контракта. </a:t>
            </a:r>
          </a:p>
          <a:p>
            <a:pPr algn="just"/>
            <a:r>
              <a:rPr lang="ru-RU" dirty="0" smtClean="0">
                <a:latin typeface="Times New Roman" pitchFamily="18" charset="0"/>
                <a:cs typeface="Times New Roman" pitchFamily="18" charset="0"/>
              </a:rPr>
              <a:t>Перечень типовых документов для приема и оформления на работу на предприятие: </a:t>
            </a:r>
          </a:p>
          <a:p>
            <a:pPr marL="342900" indent="-342900" algn="just">
              <a:buAutoNum type="arabicPeriod"/>
            </a:pPr>
            <a:r>
              <a:rPr lang="ru-RU" dirty="0" smtClean="0">
                <a:latin typeface="Times New Roman" pitchFamily="18" charset="0"/>
                <a:cs typeface="Times New Roman" pitchFamily="18" charset="0"/>
              </a:rPr>
              <a:t>Листок по учету кадров(резюме) </a:t>
            </a:r>
          </a:p>
          <a:p>
            <a:pPr marL="342900" indent="-342900" algn="just">
              <a:buAutoNum type="arabicPeriod"/>
            </a:pPr>
            <a:r>
              <a:rPr lang="ru-RU" dirty="0" smtClean="0">
                <a:latin typeface="Times New Roman" pitchFamily="18" charset="0"/>
                <a:cs typeface="Times New Roman" pitchFamily="18" charset="0"/>
              </a:rPr>
              <a:t>Личное заявление о приеме на работу. </a:t>
            </a:r>
          </a:p>
          <a:p>
            <a:pPr marL="342900" indent="-342900" algn="just">
              <a:buAutoNum type="arabicPeriod"/>
            </a:pPr>
            <a:r>
              <a:rPr lang="ru-RU" dirty="0" smtClean="0">
                <a:latin typeface="Times New Roman" pitchFamily="18" charset="0"/>
                <a:cs typeface="Times New Roman" pitchFamily="18" charset="0"/>
              </a:rPr>
              <a:t>Трудовая книжка. </a:t>
            </a:r>
          </a:p>
          <a:p>
            <a:pPr marL="342900" indent="-342900" algn="just">
              <a:buAutoNum type="arabicPeriod"/>
            </a:pPr>
            <a:r>
              <a:rPr lang="ru-RU" dirty="0" smtClean="0">
                <a:latin typeface="Times New Roman" pitchFamily="18" charset="0"/>
                <a:cs typeface="Times New Roman" pitchFamily="18" charset="0"/>
              </a:rPr>
              <a:t>Рекомендательное письмо (характеристика). </a:t>
            </a:r>
          </a:p>
          <a:p>
            <a:pPr marL="342900" indent="-342900" algn="just">
              <a:buAutoNum type="arabicPeriod"/>
            </a:pPr>
            <a:r>
              <a:rPr lang="ru-RU" dirty="0" smtClean="0">
                <a:latin typeface="Times New Roman" pitchFamily="18" charset="0"/>
                <a:cs typeface="Times New Roman" pitchFamily="18" charset="0"/>
              </a:rPr>
              <a:t>Копия документа об образовании. </a:t>
            </a:r>
          </a:p>
          <a:p>
            <a:pPr marL="342900" indent="-342900" algn="just">
              <a:buAutoNum type="arabicPeriod"/>
            </a:pPr>
            <a:r>
              <a:rPr lang="ru-RU" dirty="0" smtClean="0">
                <a:latin typeface="Times New Roman" pitchFamily="18" charset="0"/>
                <a:cs typeface="Times New Roman" pitchFamily="18" charset="0"/>
              </a:rPr>
              <a:t>Фотографии сотрудника. </a:t>
            </a:r>
          </a:p>
          <a:p>
            <a:pPr marL="342900" indent="-342900" algn="just">
              <a:buAutoNum type="arabicPeriod"/>
            </a:pPr>
            <a:r>
              <a:rPr lang="ru-RU" dirty="0" smtClean="0">
                <a:latin typeface="Times New Roman" pitchFamily="18" charset="0"/>
                <a:cs typeface="Times New Roman" pitchFamily="18" charset="0"/>
              </a:rPr>
              <a:t>ИНН </a:t>
            </a:r>
          </a:p>
          <a:p>
            <a:pPr marL="342900" indent="-342900" algn="just">
              <a:buAutoNum type="arabicPeriod"/>
            </a:pPr>
            <a:r>
              <a:rPr lang="ru-RU" dirty="0" smtClean="0">
                <a:latin typeface="Times New Roman" pitchFamily="18" charset="0"/>
                <a:cs typeface="Times New Roman" pitchFamily="18" charset="0"/>
              </a:rPr>
              <a:t>Страховое свидетельство государственного пенсионного страхования</a:t>
            </a:r>
          </a:p>
          <a:p>
            <a:pPr marL="342900" indent="-342900" algn="just">
              <a:buAutoNum type="arabicPeriod"/>
            </a:pPr>
            <a:endParaRPr lang="ru-RU" dirty="0" smtClean="0">
              <a:latin typeface="Times New Roman" pitchFamily="18" charset="0"/>
              <a:cs typeface="Times New Roman" pitchFamily="18" charset="0"/>
            </a:endParaRPr>
          </a:p>
          <a:p>
            <a:pPr indent="432000" algn="just"/>
            <a:r>
              <a:rPr lang="ru-RU" dirty="0" smtClean="0">
                <a:latin typeface="Times New Roman" pitchFamily="18" charset="0"/>
                <a:cs typeface="Times New Roman" pitchFamily="18" charset="0"/>
              </a:rPr>
              <a:t>После оформления перечисленных выше кадровых документов и сдачи их на предприятие необходимо провести комплексную оценку потенциала и качеств кандидатов. Объем и степень детализации оценки зависят от категории работника и важности его рабочего места. Чем выше уровень управления, тем больше должна быть детализация и достоверность оценки. На это обычно уходит 2-3 недели.</a:t>
            </a:r>
          </a:p>
          <a:p>
            <a:pPr marL="342900" indent="-342900" algn="just"/>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51</a:t>
            </a:fld>
            <a:endParaRPr lang="ru-RU"/>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4. Профессиональный отбор персонала</a:t>
            </a:r>
            <a:endParaRPr lang="ru-RU" dirty="0"/>
          </a:p>
        </p:txBody>
      </p:sp>
      <p:sp>
        <p:nvSpPr>
          <p:cNvPr id="3" name="Прямоугольник 2"/>
          <p:cNvSpPr/>
          <p:nvPr/>
        </p:nvSpPr>
        <p:spPr>
          <a:xfrm>
            <a:off x="642910" y="785794"/>
            <a:ext cx="7858180" cy="5078313"/>
          </a:xfrm>
          <a:prstGeom prst="rect">
            <a:avLst/>
          </a:prstGeom>
        </p:spPr>
        <p:txBody>
          <a:bodyPr wrap="square">
            <a:spAutoFit/>
          </a:bodyPr>
          <a:lstStyle/>
          <a:p>
            <a:pPr indent="457200" algn="just"/>
            <a:r>
              <a:rPr lang="ru-RU" dirty="0" smtClean="0">
                <a:latin typeface="Times New Roman" pitchFamily="18" charset="0"/>
                <a:cs typeface="Times New Roman" pitchFamily="18" charset="0"/>
              </a:rPr>
              <a:t>После анализа оценки и положительного решения вопроса о приеме на работу руководителем предприятия в отделе кадров оформляются остальные документы:</a:t>
            </a:r>
          </a:p>
          <a:p>
            <a:pPr indent="457200" algn="just"/>
            <a:r>
              <a:rPr lang="ru-RU" dirty="0" smtClean="0">
                <a:latin typeface="Times New Roman" pitchFamily="18" charset="0"/>
                <a:cs typeface="Times New Roman" pitchFamily="18" charset="0"/>
              </a:rPr>
              <a:t> 1. Приказ о приеме на работу.</a:t>
            </a:r>
          </a:p>
          <a:p>
            <a:pPr indent="457200" algn="just"/>
            <a:r>
              <a:rPr lang="ru-RU" dirty="0" smtClean="0">
                <a:latin typeface="Times New Roman" pitchFamily="18" charset="0"/>
                <a:cs typeface="Times New Roman" pitchFamily="18" charset="0"/>
              </a:rPr>
              <a:t> 2. Контракт сотрудника. </a:t>
            </a:r>
          </a:p>
          <a:p>
            <a:pPr indent="457200" algn="just"/>
            <a:r>
              <a:rPr lang="ru-RU" dirty="0" smtClean="0">
                <a:latin typeface="Times New Roman" pitchFamily="18" charset="0"/>
                <a:cs typeface="Times New Roman" pitchFamily="18" charset="0"/>
              </a:rPr>
              <a:t>3. Должностная инструкция. </a:t>
            </a:r>
          </a:p>
          <a:p>
            <a:pPr indent="457200" algn="just"/>
            <a:r>
              <a:rPr lang="ru-RU" dirty="0" smtClean="0">
                <a:latin typeface="Times New Roman" pitchFamily="18" charset="0"/>
                <a:cs typeface="Times New Roman" pitchFamily="18" charset="0"/>
              </a:rPr>
              <a:t>4. Договор о полной материальной ответственности (для материально-ответственных лиц). </a:t>
            </a:r>
          </a:p>
          <a:p>
            <a:pPr indent="457200" algn="just"/>
            <a:r>
              <a:rPr lang="ru-RU" dirty="0" smtClean="0">
                <a:latin typeface="Times New Roman" pitchFamily="18" charset="0"/>
                <a:cs typeface="Times New Roman" pitchFamily="18" charset="0"/>
              </a:rPr>
              <a:t>5. Акт приемки-передачи рабочего места (материальных ценностей). </a:t>
            </a:r>
          </a:p>
          <a:p>
            <a:pPr indent="457200" algn="just"/>
            <a:r>
              <a:rPr lang="ru-RU" b="1" dirty="0" smtClean="0">
                <a:latin typeface="Times New Roman" pitchFamily="18" charset="0"/>
                <a:cs typeface="Times New Roman" pitchFamily="18" charset="0"/>
              </a:rPr>
              <a:t>Собеседование</a:t>
            </a:r>
            <a:r>
              <a:rPr lang="ru-RU" dirty="0" smtClean="0">
                <a:latin typeface="Times New Roman" pitchFamily="18" charset="0"/>
                <a:cs typeface="Times New Roman" pitchFamily="18" charset="0"/>
              </a:rPr>
              <a:t> со вновь принимаемым работником до сих пор имеет решающее значение при приеме на работу. Важно к нему серьезно подготовиться и знать известные методы: </a:t>
            </a:r>
          </a:p>
          <a:p>
            <a:pPr indent="457200" algn="just"/>
            <a:r>
              <a:rPr lang="ru-RU" dirty="0" smtClean="0">
                <a:latin typeface="Times New Roman" pitchFamily="18" charset="0"/>
                <a:cs typeface="Times New Roman" pitchFamily="18" charset="0"/>
              </a:rPr>
              <a:t>Каждый человек хотя бы один раз в жизни трудоустраивается на предприятие или в организацию. Некоторым людям приходится менять работу несколько раз в жизни в связи с изменением места жительства, получением новой специальности, реорганизацией предприятия. Для кого-то частая смена мест работы и профессий - своеобразная попытка найти "синюю птицу". </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52</a:t>
            </a:fld>
            <a:endParaRPr lang="ru-RU"/>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458074"/>
          </a:xfrm>
          <a:prstGeom prst="rect">
            <a:avLst/>
          </a:prstGeom>
        </p:spPr>
        <p:txBody>
          <a:bodyPr wrap="square">
            <a:spAutoFit/>
          </a:bodyPr>
          <a:lstStyle/>
          <a:p>
            <a:pPr marL="342900" indent="-342900" algn="ctr">
              <a:lnSpc>
                <a:spcPct val="150000"/>
              </a:lnSpc>
            </a:pPr>
            <a:r>
              <a:rPr lang="ru-RU" b="1" dirty="0" smtClean="0">
                <a:latin typeface="Times New Roman" pitchFamily="18" charset="0"/>
                <a:cs typeface="Times New Roman" pitchFamily="18" charset="0"/>
              </a:rPr>
              <a:t>5. Формирование резерва кадров</a:t>
            </a:r>
            <a:endParaRPr lang="ru-RU" b="1" dirty="0">
              <a:latin typeface="Times New Roman" pitchFamily="18" charset="0"/>
              <a:cs typeface="Times New Roman" pitchFamily="18" charset="0"/>
            </a:endParaRPr>
          </a:p>
        </p:txBody>
      </p:sp>
      <p:sp>
        <p:nvSpPr>
          <p:cNvPr id="3" name="Прямоугольник 2"/>
          <p:cNvSpPr/>
          <p:nvPr/>
        </p:nvSpPr>
        <p:spPr>
          <a:xfrm>
            <a:off x="500034" y="785794"/>
            <a:ext cx="7929618" cy="5355312"/>
          </a:xfrm>
          <a:prstGeom prst="rect">
            <a:avLst/>
          </a:prstGeom>
        </p:spPr>
        <p:txBody>
          <a:bodyPr wrap="square">
            <a:spAutoFit/>
          </a:bodyPr>
          <a:lstStyle/>
          <a:p>
            <a:pPr indent="457200" algn="just"/>
            <a:r>
              <a:rPr lang="ru-RU" dirty="0" smtClean="0">
                <a:latin typeface="Times New Roman" pitchFamily="18" charset="0"/>
                <a:cs typeface="Times New Roman" pitchFamily="18" charset="0"/>
              </a:rPr>
              <a:t>Складывающаяся политическая и экономическая структура в России требует создания новой системы государственного управления, что, в свою очередь, оказывает непосредственное влияние и на политику в области подготовки и использования руководящих кадров федерального, территориального и местного уровней, в том числе и для организаций. </a:t>
            </a:r>
          </a:p>
          <a:p>
            <a:pPr indent="457200" algn="just"/>
            <a:r>
              <a:rPr lang="ru-RU" dirty="0" smtClean="0">
                <a:latin typeface="Times New Roman" pitchFamily="18" charset="0"/>
                <a:cs typeface="Times New Roman" pitchFamily="18" charset="0"/>
              </a:rPr>
              <a:t>В связи с этим основные усилия в кадровой политике сосредоточиваются на создании хорошо подготовленного резерва кандидатов на должности руководителей новой формации, способных в сжатые сроки освоить новый участок работы и обеспечить эффективное решение стоящих перед ними задач. При этом упор делается на создание резерва не «вообще» подготовленных кандидатов, а на руководителей вполне определенного типа и уровня управления с учетом новых подходов к организации работы государственных структур и аппарата управления экономикой. </a:t>
            </a:r>
          </a:p>
          <a:p>
            <a:pPr indent="457200" algn="just"/>
            <a:r>
              <a:rPr lang="ru-RU" dirty="0" smtClean="0">
                <a:latin typeface="Times New Roman" pitchFamily="18" charset="0"/>
                <a:cs typeface="Times New Roman" pitchFamily="18" charset="0"/>
              </a:rPr>
              <a:t>Наличие кадрового резерва позволяет заранее на плановой основе, по научно и практически обоснованной программе готовить кандидатов на вновь создаваемые и подлежащие замещению вакантные должности, эффективно организовать обучение и стажировку специалистов, включенных в резерв, рационально их использовать на различных направлениях и уровнях в системе управления. </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53</a:t>
            </a:fld>
            <a:endParaRPr lang="ru-RU"/>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458074"/>
          </a:xfrm>
          <a:prstGeom prst="rect">
            <a:avLst/>
          </a:prstGeom>
        </p:spPr>
        <p:txBody>
          <a:bodyPr wrap="square">
            <a:spAutoFit/>
          </a:bodyPr>
          <a:lstStyle/>
          <a:p>
            <a:pPr marL="342900" indent="-342900" algn="ctr">
              <a:lnSpc>
                <a:spcPct val="150000"/>
              </a:lnSpc>
            </a:pPr>
            <a:r>
              <a:rPr lang="ru-RU" b="1" dirty="0" smtClean="0">
                <a:latin typeface="Times New Roman" pitchFamily="18" charset="0"/>
                <a:cs typeface="Times New Roman" pitchFamily="18" charset="0"/>
              </a:rPr>
              <a:t>5. Формирование резерва кадров</a:t>
            </a:r>
            <a:endParaRPr lang="ru-RU" b="1" dirty="0">
              <a:latin typeface="Times New Roman" pitchFamily="18" charset="0"/>
              <a:cs typeface="Times New Roman" pitchFamily="18" charset="0"/>
            </a:endParaRPr>
          </a:p>
        </p:txBody>
      </p:sp>
      <p:sp>
        <p:nvSpPr>
          <p:cNvPr id="3" name="Прямоугольник 2"/>
          <p:cNvSpPr/>
          <p:nvPr/>
        </p:nvSpPr>
        <p:spPr>
          <a:xfrm>
            <a:off x="428596" y="571480"/>
            <a:ext cx="8358246" cy="2031325"/>
          </a:xfrm>
          <a:prstGeom prst="rect">
            <a:avLst/>
          </a:prstGeom>
        </p:spPr>
        <p:txBody>
          <a:bodyPr wrap="square">
            <a:spAutoFit/>
          </a:bodyPr>
          <a:lstStyle/>
          <a:p>
            <a:pPr algn="just"/>
            <a:r>
              <a:rPr lang="ru-RU" dirty="0" smtClean="0">
                <a:latin typeface="Times New Roman" pitchFamily="18" charset="0"/>
                <a:cs typeface="Times New Roman" pitchFamily="18" charset="0"/>
              </a:rPr>
              <a:t>Формирование резерва проводится на основе выводов аттестационных комиссий, базирующихся на объективной всесторонней оценке информации о деловых и личностных качествах кандидатов на руководящие должности. Кадровый резерв — это группа руководителей и специалистов, обладающих способностью к управленческой деятельности, отвечающих требованиям, предъявляемым должностью того или иного ранга, подвергшихся отбору и прошедших систематическую целевую квалификационную подготовку</a:t>
            </a:r>
            <a:endParaRPr lang="ru-RU" dirty="0">
              <a:latin typeface="Times New Roman" pitchFamily="18" charset="0"/>
              <a:cs typeface="Times New Roman" pitchFamily="18" charset="0"/>
            </a:endParaRPr>
          </a:p>
        </p:txBody>
      </p:sp>
      <p:pic>
        <p:nvPicPr>
          <p:cNvPr id="4" name="Рисунок 3"/>
          <p:cNvPicPr/>
          <p:nvPr/>
        </p:nvPicPr>
        <p:blipFill>
          <a:blip r:embed="rId2"/>
          <a:srcRect l="13629" t="18234" r="20297" b="19592"/>
          <a:stretch>
            <a:fillRect/>
          </a:stretch>
        </p:blipFill>
        <p:spPr bwMode="auto">
          <a:xfrm>
            <a:off x="1500166" y="2746836"/>
            <a:ext cx="6143668" cy="4111164"/>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fld id="{725C68B6-61C2-468F-89AB-4B9F7531AA68}" type="slidenum">
              <a:rPr lang="ru-RU" smtClean="0"/>
              <a:pPr/>
              <a:t>54</a:t>
            </a:fld>
            <a:endParaRPr lang="ru-RU"/>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9144000" cy="458074"/>
          </a:xfrm>
          <a:prstGeom prst="rect">
            <a:avLst/>
          </a:prstGeom>
        </p:spPr>
        <p:txBody>
          <a:bodyPr wrap="square">
            <a:spAutoFit/>
          </a:bodyPr>
          <a:lstStyle/>
          <a:p>
            <a:pPr marL="342900" indent="-342900" algn="ctr">
              <a:lnSpc>
                <a:spcPct val="150000"/>
              </a:lnSpc>
            </a:pPr>
            <a:r>
              <a:rPr lang="ru-RU" b="1" dirty="0" smtClean="0">
                <a:latin typeface="Times New Roman" pitchFamily="18" charset="0"/>
                <a:cs typeface="Times New Roman" pitchFamily="18" charset="0"/>
              </a:rPr>
              <a:t>5. Формирование резерва кадров</a:t>
            </a:r>
            <a:endParaRPr lang="ru-RU" b="1" dirty="0">
              <a:latin typeface="Times New Roman" pitchFamily="18" charset="0"/>
              <a:cs typeface="Times New Roman" pitchFamily="18" charset="0"/>
            </a:endParaRPr>
          </a:p>
        </p:txBody>
      </p:sp>
      <p:sp>
        <p:nvSpPr>
          <p:cNvPr id="3" name="Прямоугольник 2"/>
          <p:cNvSpPr/>
          <p:nvPr/>
        </p:nvSpPr>
        <p:spPr>
          <a:xfrm>
            <a:off x="357158" y="714356"/>
            <a:ext cx="8358246" cy="5743111"/>
          </a:xfrm>
          <a:prstGeom prst="rect">
            <a:avLst/>
          </a:prstGeom>
        </p:spPr>
        <p:txBody>
          <a:bodyPr wrap="square">
            <a:spAutoFit/>
          </a:bodyPr>
          <a:lstStyle/>
          <a:p>
            <a:pPr indent="457200" algn="just">
              <a:lnSpc>
                <a:spcPct val="120000"/>
              </a:lnSpc>
            </a:pPr>
            <a:r>
              <a:rPr lang="ru-RU" b="1" dirty="0" smtClean="0">
                <a:latin typeface="Times New Roman" pitchFamily="18" charset="0"/>
                <a:cs typeface="Times New Roman" pitchFamily="18" charset="0"/>
              </a:rPr>
              <a:t>ТИПЫ РЕЗЕРВА. </a:t>
            </a:r>
            <a:r>
              <a:rPr lang="ru-RU" dirty="0" smtClean="0">
                <a:latin typeface="Times New Roman" pitchFamily="18" charset="0"/>
                <a:cs typeface="Times New Roman" pitchFamily="18" charset="0"/>
              </a:rPr>
              <a:t>Можно выделить несколько типологий кадрового резерва (по виду деятельности, скорости замещения должностей, уровню подготовленности и т.д.). В зависимости от целей кадровой работы можно использовать либо одну, либо другую типологию. </a:t>
            </a:r>
          </a:p>
          <a:p>
            <a:pPr indent="457200" algn="just">
              <a:lnSpc>
                <a:spcPct val="120000"/>
              </a:lnSpc>
            </a:pPr>
            <a:r>
              <a:rPr lang="ru-RU" b="1" dirty="0" smtClean="0">
                <a:latin typeface="Times New Roman" pitchFamily="18" charset="0"/>
                <a:cs typeface="Times New Roman" pitchFamily="18" charset="0"/>
              </a:rPr>
              <a:t>По виду деятельности. </a:t>
            </a:r>
          </a:p>
          <a:p>
            <a:pPr indent="457200" algn="just">
              <a:lnSpc>
                <a:spcPct val="120000"/>
              </a:lnSpc>
            </a:pPr>
            <a:r>
              <a:rPr lang="ru-RU" i="1" dirty="0" smtClean="0">
                <a:latin typeface="Times New Roman" pitchFamily="18" charset="0"/>
                <a:cs typeface="Times New Roman" pitchFamily="18" charset="0"/>
              </a:rPr>
              <a:t>Резерв развития</a:t>
            </a:r>
            <a:r>
              <a:rPr lang="ru-RU" dirty="0" smtClean="0">
                <a:latin typeface="Times New Roman" pitchFamily="18" charset="0"/>
                <a:cs typeface="Times New Roman" pitchFamily="18" charset="0"/>
              </a:rPr>
              <a:t> - группа специалистов и руководителей, готовящихся к работе в рамках новых направлений (при диверсификации производства, разработке новых товаров и технологий). Они могут выбрать одно из двух направлений карьеры профессиональную либо руководящую карьеру. </a:t>
            </a:r>
          </a:p>
          <a:p>
            <a:pPr indent="457200" algn="just">
              <a:lnSpc>
                <a:spcPct val="120000"/>
              </a:lnSpc>
            </a:pPr>
            <a:r>
              <a:rPr lang="ru-RU" i="1" dirty="0" smtClean="0">
                <a:latin typeface="Times New Roman" pitchFamily="18" charset="0"/>
                <a:cs typeface="Times New Roman" pitchFamily="18" charset="0"/>
              </a:rPr>
              <a:t>Резерв функционирования </a:t>
            </a:r>
            <a:r>
              <a:rPr lang="ru-RU" dirty="0" smtClean="0">
                <a:latin typeface="Times New Roman" pitchFamily="18" charset="0"/>
                <a:cs typeface="Times New Roman" pitchFamily="18" charset="0"/>
              </a:rPr>
              <a:t>- группа специалистов и руководителей, которые должны в будущем обеспечить эффективное функционирование организации. Эти сотрудники ориентированы на руководящую карьеру. </a:t>
            </a:r>
          </a:p>
          <a:p>
            <a:pPr indent="457200" algn="just">
              <a:lnSpc>
                <a:spcPct val="120000"/>
              </a:lnSpc>
            </a:pPr>
            <a:r>
              <a:rPr lang="ru-RU" b="1" dirty="0" smtClean="0">
                <a:latin typeface="Times New Roman" pitchFamily="18" charset="0"/>
                <a:cs typeface="Times New Roman" pitchFamily="18" charset="0"/>
              </a:rPr>
              <a:t>По времени назначения: </a:t>
            </a:r>
          </a:p>
          <a:p>
            <a:pPr indent="457200" algn="just">
              <a:lnSpc>
                <a:spcPct val="120000"/>
              </a:lnSpc>
            </a:pPr>
            <a:r>
              <a:rPr lang="ru-RU" i="1" dirty="0" smtClean="0">
                <a:latin typeface="Times New Roman" pitchFamily="18" charset="0"/>
                <a:cs typeface="Times New Roman" pitchFamily="18" charset="0"/>
              </a:rPr>
              <a:t>группа А</a:t>
            </a:r>
            <a:r>
              <a:rPr lang="ru-RU" dirty="0" smtClean="0">
                <a:latin typeface="Times New Roman" pitchFamily="18" charset="0"/>
                <a:cs typeface="Times New Roman" pitchFamily="18" charset="0"/>
              </a:rPr>
              <a:t> - кандидаты, которые могут быть выдвинуты на вышестоящие должности в настоящее время; </a:t>
            </a:r>
          </a:p>
          <a:p>
            <a:pPr indent="457200" algn="just">
              <a:lnSpc>
                <a:spcPct val="120000"/>
              </a:lnSpc>
            </a:pPr>
            <a:r>
              <a:rPr lang="ru-RU" i="1" dirty="0" smtClean="0">
                <a:latin typeface="Times New Roman" pitchFamily="18" charset="0"/>
                <a:cs typeface="Times New Roman" pitchFamily="18" charset="0"/>
              </a:rPr>
              <a:t>группа В </a:t>
            </a:r>
            <a:r>
              <a:rPr lang="ru-RU" dirty="0" smtClean="0">
                <a:latin typeface="Times New Roman" pitchFamily="18" charset="0"/>
                <a:cs typeface="Times New Roman" pitchFamily="18" charset="0"/>
              </a:rPr>
              <a:t>- кандидаты, выдвижение которых планируется ближайшие один-три года.</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55</a:t>
            </a:fld>
            <a:endParaRPr lang="ru-RU"/>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9144000" cy="458074"/>
          </a:xfrm>
          <a:prstGeom prst="rect">
            <a:avLst/>
          </a:prstGeom>
        </p:spPr>
        <p:txBody>
          <a:bodyPr wrap="square">
            <a:spAutoFit/>
          </a:bodyPr>
          <a:lstStyle/>
          <a:p>
            <a:pPr marL="342900" indent="-342900" algn="ctr">
              <a:lnSpc>
                <a:spcPct val="150000"/>
              </a:lnSpc>
            </a:pPr>
            <a:r>
              <a:rPr lang="ru-RU" b="1" dirty="0" smtClean="0">
                <a:latin typeface="Times New Roman" pitchFamily="18" charset="0"/>
                <a:cs typeface="Times New Roman" pitchFamily="18" charset="0"/>
              </a:rPr>
              <a:t>5. Формирование резерва кадров</a:t>
            </a:r>
            <a:endParaRPr lang="ru-RU" b="1" dirty="0">
              <a:latin typeface="Times New Roman" pitchFamily="18" charset="0"/>
              <a:cs typeface="Times New Roman" pitchFamily="18" charset="0"/>
            </a:endParaRPr>
          </a:p>
        </p:txBody>
      </p:sp>
      <p:sp>
        <p:nvSpPr>
          <p:cNvPr id="3" name="Прямоугольник 2"/>
          <p:cNvSpPr/>
          <p:nvPr/>
        </p:nvSpPr>
        <p:spPr>
          <a:xfrm>
            <a:off x="357158" y="1071546"/>
            <a:ext cx="8572560" cy="4745915"/>
          </a:xfrm>
          <a:prstGeom prst="rect">
            <a:avLst/>
          </a:prstGeom>
        </p:spPr>
        <p:txBody>
          <a:bodyPr wrap="square">
            <a:spAutoFit/>
          </a:bodyPr>
          <a:lstStyle/>
          <a:p>
            <a:pPr indent="457200" algn="ctr">
              <a:lnSpc>
                <a:spcPct val="120000"/>
              </a:lnSpc>
            </a:pPr>
            <a:r>
              <a:rPr lang="ru-RU" b="1" dirty="0" smtClean="0">
                <a:latin typeface="Times New Roman" pitchFamily="18" charset="0"/>
                <a:cs typeface="Times New Roman" pitchFamily="18" charset="0"/>
              </a:rPr>
              <a:t>Принципы формирования кадрового резерва </a:t>
            </a:r>
          </a:p>
          <a:p>
            <a:pPr indent="457200" algn="just">
              <a:lnSpc>
                <a:spcPct val="120000"/>
              </a:lnSpc>
            </a:pPr>
            <a:r>
              <a:rPr lang="ru-RU" b="1" dirty="0" smtClean="0">
                <a:latin typeface="Times New Roman" pitchFamily="18" charset="0"/>
                <a:cs typeface="Times New Roman" pitchFamily="18" charset="0"/>
              </a:rPr>
              <a:t>Принцип актуальности резерва</a:t>
            </a:r>
            <a:r>
              <a:rPr lang="ru-RU" dirty="0" smtClean="0">
                <a:latin typeface="Times New Roman" pitchFamily="18" charset="0"/>
                <a:cs typeface="Times New Roman" pitchFamily="18" charset="0"/>
              </a:rPr>
              <a:t> - потребность в замещении должностей должна быть реальной. </a:t>
            </a:r>
          </a:p>
          <a:p>
            <a:pPr indent="457200" algn="just">
              <a:lnSpc>
                <a:spcPct val="120000"/>
              </a:lnSpc>
            </a:pPr>
            <a:r>
              <a:rPr lang="ru-RU" b="1" dirty="0" smtClean="0">
                <a:latin typeface="Times New Roman" pitchFamily="18" charset="0"/>
                <a:cs typeface="Times New Roman" pitchFamily="18" charset="0"/>
              </a:rPr>
              <a:t>Принцип соответствия кандидата должности и типу резерва</a:t>
            </a:r>
            <a:r>
              <a:rPr lang="ru-RU" dirty="0" smtClean="0">
                <a:latin typeface="Times New Roman" pitchFamily="18" charset="0"/>
                <a:cs typeface="Times New Roman" pitchFamily="18" charset="0"/>
              </a:rPr>
              <a:t> — требования к квалификации кандидата при работе в определенной должности. </a:t>
            </a:r>
          </a:p>
          <a:p>
            <a:pPr indent="457200" algn="just">
              <a:lnSpc>
                <a:spcPct val="120000"/>
              </a:lnSpc>
            </a:pPr>
            <a:r>
              <a:rPr lang="ru-RU" b="1" dirty="0" smtClean="0">
                <a:latin typeface="Times New Roman" pitchFamily="18" charset="0"/>
                <a:cs typeface="Times New Roman" pitchFamily="18" charset="0"/>
              </a:rPr>
              <a:t>Принцип перспективности кандидата</a:t>
            </a:r>
            <a:r>
              <a:rPr lang="ru-RU" dirty="0" smtClean="0">
                <a:latin typeface="Times New Roman" pitchFamily="18" charset="0"/>
                <a:cs typeface="Times New Roman" pitchFamily="18" charset="0"/>
              </a:rPr>
              <a:t> - ориентация на профессиональный рост, требования к образованию, возрастной ценз, стаж работы в должности и динамичность карьеры в целом, состояние здоровья. </a:t>
            </a:r>
          </a:p>
          <a:p>
            <a:pPr indent="457200" algn="just">
              <a:lnSpc>
                <a:spcPct val="120000"/>
              </a:lnSpc>
            </a:pPr>
            <a:endParaRPr lang="ru-RU" dirty="0" smtClean="0">
              <a:latin typeface="Times New Roman" pitchFamily="18" charset="0"/>
              <a:cs typeface="Times New Roman" pitchFamily="18" charset="0"/>
            </a:endParaRPr>
          </a:p>
          <a:p>
            <a:pPr indent="457200" algn="just">
              <a:lnSpc>
                <a:spcPct val="120000"/>
              </a:lnSpc>
            </a:pPr>
            <a:r>
              <a:rPr lang="ru-RU" dirty="0" smtClean="0">
                <a:latin typeface="Times New Roman" pitchFamily="18" charset="0"/>
                <a:cs typeface="Times New Roman" pitchFamily="18" charset="0"/>
              </a:rPr>
              <a:t>При отборе кандидатов в резерв для конкретных должностей надо учитывать не только общие требования, но и профессиональные требования, которым должен отвечать руководитель того или иного отдела, службы, цеха, участка и т. д., а также особенности требований к личности кандидата, основанные на анализе ситуации в подразделении, типе организационной культуры и т. д.</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56</a:t>
            </a:fld>
            <a:endParaRPr lang="ru-RU"/>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9144000" cy="458074"/>
          </a:xfrm>
          <a:prstGeom prst="rect">
            <a:avLst/>
          </a:prstGeom>
        </p:spPr>
        <p:txBody>
          <a:bodyPr wrap="square">
            <a:spAutoFit/>
          </a:bodyPr>
          <a:lstStyle/>
          <a:p>
            <a:pPr marL="342900" indent="-342900" algn="ctr">
              <a:lnSpc>
                <a:spcPct val="150000"/>
              </a:lnSpc>
            </a:pPr>
            <a:r>
              <a:rPr lang="ru-RU" b="1" dirty="0" smtClean="0">
                <a:latin typeface="Times New Roman" pitchFamily="18" charset="0"/>
                <a:cs typeface="Times New Roman" pitchFamily="18" charset="0"/>
              </a:rPr>
              <a:t>5. Формирование резерва кадров</a:t>
            </a:r>
            <a:endParaRPr lang="ru-RU" b="1" dirty="0">
              <a:latin typeface="Times New Roman" pitchFamily="18" charset="0"/>
              <a:cs typeface="Times New Roman" pitchFamily="18" charset="0"/>
            </a:endParaRPr>
          </a:p>
        </p:txBody>
      </p:sp>
      <p:sp>
        <p:nvSpPr>
          <p:cNvPr id="4" name="Прямоугольник 3"/>
          <p:cNvSpPr/>
          <p:nvPr/>
        </p:nvSpPr>
        <p:spPr>
          <a:xfrm>
            <a:off x="500034" y="500043"/>
            <a:ext cx="8429684" cy="6075509"/>
          </a:xfrm>
          <a:prstGeom prst="rect">
            <a:avLst/>
          </a:prstGeom>
        </p:spPr>
        <p:txBody>
          <a:bodyPr wrap="square">
            <a:spAutoFit/>
          </a:bodyPr>
          <a:lstStyle/>
          <a:p>
            <a:pPr indent="457200">
              <a:lnSpc>
                <a:spcPct val="120000"/>
              </a:lnSpc>
            </a:pPr>
            <a:r>
              <a:rPr lang="ru-RU" b="1" dirty="0" smtClean="0">
                <a:latin typeface="Times New Roman" pitchFamily="18" charset="0"/>
                <a:cs typeface="Times New Roman" pitchFamily="18" charset="0"/>
              </a:rPr>
              <a:t>Источниками резерва кадров</a:t>
            </a:r>
            <a:r>
              <a:rPr lang="ru-RU" dirty="0" smtClean="0">
                <a:latin typeface="Times New Roman" pitchFamily="18" charset="0"/>
                <a:cs typeface="Times New Roman" pitchFamily="18" charset="0"/>
              </a:rPr>
              <a:t> на руководящие должности могут стать: </a:t>
            </a:r>
          </a:p>
          <a:p>
            <a:pPr indent="457200">
              <a:lnSpc>
                <a:spcPct val="120000"/>
              </a:lnSpc>
              <a:buFontTx/>
              <a:buChar char="-"/>
            </a:pPr>
            <a:r>
              <a:rPr lang="ru-RU" dirty="0" smtClean="0">
                <a:latin typeface="Times New Roman" pitchFamily="18" charset="0"/>
                <a:cs typeface="Times New Roman" pitchFamily="18" charset="0"/>
              </a:rPr>
              <a:t>руководящие работники аппарата, дочерних акционерных обществ и предприятий; </a:t>
            </a:r>
          </a:p>
          <a:p>
            <a:pPr indent="457200">
              <a:lnSpc>
                <a:spcPct val="120000"/>
              </a:lnSpc>
              <a:buFontTx/>
              <a:buChar char="-"/>
            </a:pPr>
            <a:r>
              <a:rPr lang="ru-RU" dirty="0" smtClean="0">
                <a:latin typeface="Times New Roman" pitchFamily="18" charset="0"/>
                <a:cs typeface="Times New Roman" pitchFamily="18" charset="0"/>
              </a:rPr>
              <a:t>главные и ведущие специалисты; </a:t>
            </a:r>
          </a:p>
          <a:p>
            <a:pPr indent="457200">
              <a:lnSpc>
                <a:spcPct val="120000"/>
              </a:lnSpc>
              <a:buFontTx/>
              <a:buChar char="-"/>
            </a:pPr>
            <a:r>
              <a:rPr lang="ru-RU" dirty="0" smtClean="0">
                <a:latin typeface="Times New Roman" pitchFamily="18" charset="0"/>
                <a:cs typeface="Times New Roman" pitchFamily="18" charset="0"/>
              </a:rPr>
              <a:t>специалисты, имеющие соответствующее образование и положительно зарекомендовавшие себя в производственной деятельности; </a:t>
            </a:r>
          </a:p>
          <a:p>
            <a:pPr indent="457200">
              <a:lnSpc>
                <a:spcPct val="120000"/>
              </a:lnSpc>
              <a:buFontTx/>
              <a:buChar char="-"/>
            </a:pPr>
            <a:r>
              <a:rPr lang="ru-RU" dirty="0" smtClean="0">
                <a:latin typeface="Times New Roman" pitchFamily="18" charset="0"/>
                <a:cs typeface="Times New Roman" pitchFamily="18" charset="0"/>
              </a:rPr>
              <a:t>молодые специалисты, успешно прошедшие стажировку. </a:t>
            </a:r>
          </a:p>
          <a:p>
            <a:pPr indent="457200">
              <a:lnSpc>
                <a:spcPct val="120000"/>
              </a:lnSpc>
            </a:pPr>
            <a:r>
              <a:rPr lang="ru-RU" dirty="0" smtClean="0">
                <a:latin typeface="Times New Roman" pitchFamily="18" charset="0"/>
                <a:cs typeface="Times New Roman" pitchFamily="18" charset="0"/>
              </a:rPr>
              <a:t>Первый уровень резерва кадров - все специалисты предприятия, следующий уровень - заместители руководителей различного ранга. </a:t>
            </a:r>
          </a:p>
          <a:p>
            <a:pPr indent="457200">
              <a:lnSpc>
                <a:spcPct val="120000"/>
              </a:lnSpc>
            </a:pPr>
            <a:r>
              <a:rPr lang="ru-RU" dirty="0" smtClean="0">
                <a:latin typeface="Times New Roman" pitchFamily="18" charset="0"/>
                <a:cs typeface="Times New Roman" pitchFamily="18" charset="0"/>
              </a:rPr>
              <a:t>Основной резерв составляют руководители различных рангов. </a:t>
            </a:r>
          </a:p>
          <a:p>
            <a:pPr indent="457200">
              <a:lnSpc>
                <a:spcPct val="120000"/>
              </a:lnSpc>
            </a:pPr>
            <a:r>
              <a:rPr lang="ru-RU" b="1" dirty="0" smtClean="0">
                <a:latin typeface="Times New Roman" pitchFamily="18" charset="0"/>
                <a:cs typeface="Times New Roman" pitchFamily="18" charset="0"/>
              </a:rPr>
              <a:t>Работа по формированию резерва складывается из следующих этапов:</a:t>
            </a:r>
            <a:r>
              <a:rPr lang="ru-RU" dirty="0" smtClean="0">
                <a:latin typeface="Times New Roman" pitchFamily="18" charset="0"/>
                <a:cs typeface="Times New Roman" pitchFamily="18" charset="0"/>
              </a:rPr>
              <a:t> </a:t>
            </a:r>
          </a:p>
          <a:p>
            <a:pPr indent="457200">
              <a:lnSpc>
                <a:spcPct val="120000"/>
              </a:lnSpc>
              <a:buAutoNum type="arabicPeriod"/>
            </a:pPr>
            <a:r>
              <a:rPr lang="ru-RU" dirty="0" smtClean="0">
                <a:latin typeface="Times New Roman" pitchFamily="18" charset="0"/>
                <a:cs typeface="Times New Roman" pitchFamily="18" charset="0"/>
              </a:rPr>
              <a:t>Составление прогноза предполагаемых изменений в составе руководящих кадров. </a:t>
            </a:r>
          </a:p>
          <a:p>
            <a:pPr indent="457200">
              <a:lnSpc>
                <a:spcPct val="120000"/>
              </a:lnSpc>
              <a:buAutoNum type="arabicPeriod"/>
            </a:pPr>
            <a:r>
              <a:rPr lang="ru-RU" dirty="0" smtClean="0">
                <a:latin typeface="Times New Roman" pitchFamily="18" charset="0"/>
                <a:cs typeface="Times New Roman" pitchFamily="18" charset="0"/>
              </a:rPr>
              <a:t> Оценка деловых и личностных качеств кандидатов в резерв на выдвижение.</a:t>
            </a:r>
          </a:p>
          <a:p>
            <a:pPr indent="457200">
              <a:lnSpc>
                <a:spcPct val="120000"/>
              </a:lnSpc>
              <a:buAutoNum type="arabicPeriod"/>
            </a:pPr>
            <a:r>
              <a:rPr lang="ru-RU" dirty="0" smtClean="0">
                <a:latin typeface="Times New Roman" pitchFamily="18" charset="0"/>
                <a:cs typeface="Times New Roman" pitchFamily="18" charset="0"/>
              </a:rPr>
              <a:t> Определение кандидатов в резерв </a:t>
            </a:r>
          </a:p>
          <a:p>
            <a:pPr indent="457200">
              <a:lnSpc>
                <a:spcPct val="120000"/>
              </a:lnSpc>
              <a:buAutoNum type="arabicPeriod"/>
            </a:pPr>
            <a:r>
              <a:rPr lang="ru-RU" dirty="0" smtClean="0">
                <a:latin typeface="Times New Roman" pitchFamily="18" charset="0"/>
                <a:cs typeface="Times New Roman" pitchFamily="18" charset="0"/>
              </a:rPr>
              <a:t>Принятие решения о включении в резерв </a:t>
            </a:r>
          </a:p>
          <a:p>
            <a:pPr indent="457200">
              <a:lnSpc>
                <a:spcPct val="120000"/>
              </a:lnSpc>
              <a:buAutoNum type="arabicPeriod"/>
            </a:pPr>
            <a:r>
              <a:rPr lang="ru-RU" dirty="0" smtClean="0">
                <a:latin typeface="Times New Roman" pitchFamily="18" charset="0"/>
                <a:cs typeface="Times New Roman" pitchFamily="18" charset="0"/>
              </a:rPr>
              <a:t>Согласование списка кандидатов, включенных в резерв, с вышестоящими организациями</a:t>
            </a:r>
            <a:endParaRPr lang="ru-RU" dirty="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57</a:t>
            </a:fld>
            <a:endParaRPr lang="ru-RU"/>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9144000" cy="458074"/>
          </a:xfrm>
          <a:prstGeom prst="rect">
            <a:avLst/>
          </a:prstGeom>
        </p:spPr>
        <p:txBody>
          <a:bodyPr wrap="square">
            <a:spAutoFit/>
          </a:bodyPr>
          <a:lstStyle/>
          <a:p>
            <a:pPr marL="342900" indent="-342900" algn="ctr">
              <a:lnSpc>
                <a:spcPct val="150000"/>
              </a:lnSpc>
            </a:pPr>
            <a:r>
              <a:rPr lang="ru-RU" b="1" dirty="0" smtClean="0">
                <a:latin typeface="Times New Roman" pitchFamily="18" charset="0"/>
                <a:cs typeface="Times New Roman" pitchFamily="18" charset="0"/>
              </a:rPr>
              <a:t>5. Формирование резерва кадров</a:t>
            </a:r>
            <a:endParaRPr lang="ru-RU" b="1" dirty="0">
              <a:latin typeface="Times New Roman" pitchFamily="18" charset="0"/>
              <a:cs typeface="Times New Roman" pitchFamily="18" charset="0"/>
            </a:endParaRPr>
          </a:p>
        </p:txBody>
      </p:sp>
      <p:sp>
        <p:nvSpPr>
          <p:cNvPr id="3" name="Прямоугольник 2"/>
          <p:cNvSpPr/>
          <p:nvPr/>
        </p:nvSpPr>
        <p:spPr>
          <a:xfrm>
            <a:off x="500034" y="714356"/>
            <a:ext cx="8358246" cy="6075509"/>
          </a:xfrm>
          <a:prstGeom prst="rect">
            <a:avLst/>
          </a:prstGeom>
        </p:spPr>
        <p:txBody>
          <a:bodyPr wrap="square">
            <a:spAutoFit/>
          </a:bodyPr>
          <a:lstStyle/>
          <a:p>
            <a:pPr indent="457200" algn="just">
              <a:lnSpc>
                <a:spcPct val="120000"/>
              </a:lnSpc>
            </a:pPr>
            <a:r>
              <a:rPr lang="ru-RU" dirty="0" smtClean="0">
                <a:latin typeface="Times New Roman" pitchFamily="18" charset="0"/>
                <a:cs typeface="Times New Roman" pitchFamily="18" charset="0"/>
              </a:rPr>
              <a:t>При формировании списков кандидатов в резерв учитываются такие факторы, как </a:t>
            </a:r>
          </a:p>
          <a:p>
            <a:pPr indent="457200" algn="just">
              <a:lnSpc>
                <a:spcPct val="120000"/>
              </a:lnSpc>
            </a:pPr>
            <a:r>
              <a:rPr lang="ru-RU" dirty="0" smtClean="0">
                <a:latin typeface="Times New Roman" pitchFamily="18" charset="0"/>
                <a:cs typeface="Times New Roman" pitchFamily="18" charset="0"/>
              </a:rPr>
              <a:t>• требования к должности, описание и оценка рабочего места, оценка производительности труда; </a:t>
            </a:r>
          </a:p>
          <a:p>
            <a:pPr indent="457200" algn="just">
              <a:lnSpc>
                <a:spcPct val="120000"/>
              </a:lnSpc>
            </a:pPr>
            <a:r>
              <a:rPr lang="ru-RU" dirty="0" smtClean="0">
                <a:latin typeface="Times New Roman" pitchFamily="18" charset="0"/>
                <a:cs typeface="Times New Roman" pitchFamily="18" charset="0"/>
              </a:rPr>
              <a:t>• профессиональная характеристика специалиста, необходимого для успешной работы в соответствующей должности; </a:t>
            </a:r>
          </a:p>
          <a:p>
            <a:pPr indent="457200" algn="just">
              <a:lnSpc>
                <a:spcPct val="120000"/>
              </a:lnSpc>
            </a:pPr>
            <a:r>
              <a:rPr lang="ru-RU" dirty="0" smtClean="0">
                <a:latin typeface="Times New Roman" pitchFamily="18" charset="0"/>
                <a:cs typeface="Times New Roman" pitchFamily="18" charset="0"/>
              </a:rPr>
              <a:t>• перечень должностей, занимая которые работник может стать кандидатом на резервируемую должность; </a:t>
            </a:r>
          </a:p>
          <a:p>
            <a:pPr indent="457200" algn="just">
              <a:lnSpc>
                <a:spcPct val="120000"/>
              </a:lnSpc>
            </a:pPr>
            <a:r>
              <a:rPr lang="ru-RU" dirty="0" smtClean="0">
                <a:latin typeface="Times New Roman" pitchFamily="18" charset="0"/>
                <a:cs typeface="Times New Roman" pitchFamily="18" charset="0"/>
              </a:rPr>
              <a:t>• предельные ограничения критериев (образование, возраст, стаж работы и т.п.) подбора кандидатов на соответствующие должности; </a:t>
            </a:r>
          </a:p>
          <a:p>
            <a:pPr indent="457200" algn="just">
              <a:lnSpc>
                <a:spcPct val="120000"/>
              </a:lnSpc>
            </a:pPr>
            <a:r>
              <a:rPr lang="ru-RU" dirty="0" smtClean="0">
                <a:latin typeface="Times New Roman" pitchFamily="18" charset="0"/>
                <a:cs typeface="Times New Roman" pitchFamily="18" charset="0"/>
              </a:rPr>
              <a:t>• результаты оценки формальных требований и индивидуальных особенностей кандидатов на резервируемую должность; </a:t>
            </a:r>
          </a:p>
          <a:p>
            <a:pPr indent="457200" algn="just">
              <a:lnSpc>
                <a:spcPct val="120000"/>
              </a:lnSpc>
            </a:pPr>
            <a:r>
              <a:rPr lang="ru-RU" dirty="0" smtClean="0">
                <a:latin typeface="Times New Roman" pitchFamily="18" charset="0"/>
                <a:cs typeface="Times New Roman" pitchFamily="18" charset="0"/>
              </a:rPr>
              <a:t>• выводы и рекомендации последней аттестации; </a:t>
            </a:r>
          </a:p>
          <a:p>
            <a:pPr indent="457200" algn="just">
              <a:lnSpc>
                <a:spcPct val="120000"/>
              </a:lnSpc>
            </a:pPr>
            <a:r>
              <a:rPr lang="ru-RU" dirty="0" smtClean="0">
                <a:latin typeface="Times New Roman" pitchFamily="18" charset="0"/>
                <a:cs typeface="Times New Roman" pitchFamily="18" charset="0"/>
              </a:rPr>
              <a:t>• мнение руководителей и специалистов смежных подразделений, совета трудового коллектива; </a:t>
            </a:r>
          </a:p>
          <a:p>
            <a:pPr indent="457200" algn="just">
              <a:lnSpc>
                <a:spcPct val="120000"/>
              </a:lnSpc>
            </a:pPr>
            <a:r>
              <a:rPr lang="ru-RU" dirty="0" smtClean="0">
                <a:latin typeface="Times New Roman" pitchFamily="18" charset="0"/>
                <a:cs typeface="Times New Roman" pitchFamily="18" charset="0"/>
              </a:rPr>
              <a:t>• результаты оценки потенциала кандидата (возможный уровень руководства, способность к обучению, умение быстро овладевать теорией и практическими навыками).</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58</a:t>
            </a:fld>
            <a:endParaRPr lang="ru-RU"/>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9144000" cy="458074"/>
          </a:xfrm>
          <a:prstGeom prst="rect">
            <a:avLst/>
          </a:prstGeom>
        </p:spPr>
        <p:txBody>
          <a:bodyPr wrap="square">
            <a:spAutoFit/>
          </a:bodyPr>
          <a:lstStyle/>
          <a:p>
            <a:pPr marL="342900" indent="-342900" algn="ctr">
              <a:lnSpc>
                <a:spcPct val="150000"/>
              </a:lnSpc>
            </a:pPr>
            <a:r>
              <a:rPr lang="ru-RU" b="1" dirty="0" smtClean="0">
                <a:latin typeface="Times New Roman" pitchFamily="18" charset="0"/>
                <a:cs typeface="Times New Roman" pitchFamily="18" charset="0"/>
              </a:rPr>
              <a:t>5. Формирование резерва кадров</a:t>
            </a:r>
            <a:endParaRPr lang="ru-RU" b="1" dirty="0">
              <a:latin typeface="Times New Roman" pitchFamily="18" charset="0"/>
              <a:cs typeface="Times New Roman" pitchFamily="18" charset="0"/>
            </a:endParaRPr>
          </a:p>
        </p:txBody>
      </p:sp>
      <p:sp>
        <p:nvSpPr>
          <p:cNvPr id="3" name="Прямоугольник 2"/>
          <p:cNvSpPr/>
          <p:nvPr/>
        </p:nvSpPr>
        <p:spPr>
          <a:xfrm>
            <a:off x="285720" y="548580"/>
            <a:ext cx="8572560" cy="6309420"/>
          </a:xfrm>
          <a:prstGeom prst="rect">
            <a:avLst/>
          </a:prstGeom>
        </p:spPr>
        <p:txBody>
          <a:bodyPr wrap="square">
            <a:spAutoFit/>
          </a:bodyPr>
          <a:lstStyle/>
          <a:p>
            <a:pPr indent="457200" algn="just"/>
            <a:r>
              <a:rPr lang="ru-RU" dirty="0" smtClean="0">
                <a:latin typeface="Times New Roman" pitchFamily="18" charset="0"/>
                <a:cs typeface="Times New Roman" pitchFamily="18" charset="0"/>
              </a:rPr>
              <a:t>Наиболее весомыми факторами и критериями, подлежащими учету при формировании системы качеств руководителя в резервируемой должности, являются: </a:t>
            </a:r>
          </a:p>
          <a:p>
            <a:pPr indent="457200" algn="just"/>
            <a:r>
              <a:rPr lang="ru-RU" dirty="0" smtClean="0">
                <a:latin typeface="Times New Roman" pitchFamily="18" charset="0"/>
                <a:cs typeface="Times New Roman" pitchFamily="18" charset="0"/>
              </a:rPr>
              <a:t>• мотивация труда - интерес к профессиональным проблемам и творческому труду, стремление к расширению кругозора, ориентация на перспективу, успех и достижения, готовность к социальным конфликтам в интересах работников и дела, к обоснованному риску; </a:t>
            </a:r>
          </a:p>
          <a:p>
            <a:pPr indent="457200" algn="just"/>
            <a:r>
              <a:rPr lang="ru-RU" dirty="0" smtClean="0">
                <a:latin typeface="Times New Roman" pitchFamily="18" charset="0"/>
                <a:cs typeface="Times New Roman" pitchFamily="18" charset="0"/>
              </a:rPr>
              <a:t>• профессионализм и компетентность - образовательный и возрастной цензы, стаж работы, уровень профессиональной подготовленности, самостоятельность в принятии решений и умение их реализовать, умение вести переговоры аргументировать свою позицию, отстаивать ее и др.; </a:t>
            </a:r>
          </a:p>
          <a:p>
            <a:pPr indent="457200" algn="just"/>
            <a:r>
              <a:rPr lang="ru-RU" dirty="0" smtClean="0">
                <a:latin typeface="Times New Roman" pitchFamily="18" charset="0"/>
                <a:cs typeface="Times New Roman" pitchFamily="18" charset="0"/>
              </a:rPr>
              <a:t>• личностные качества и потенциальные возможности - высокая степень интеллигентности, внимательность, гибкость, доступность, авторитетность, тактичность, коммуникабельность, организаторские склонности, нервно-психическая и эмоциональная устойчивость, моторные характеристики и т.д.</a:t>
            </a:r>
          </a:p>
          <a:p>
            <a:pPr indent="457200" algn="just"/>
            <a:endParaRPr lang="ru-RU" sz="800" dirty="0" smtClean="0">
              <a:latin typeface="Times New Roman" pitchFamily="18" charset="0"/>
              <a:cs typeface="Times New Roman" pitchFamily="18" charset="0"/>
            </a:endParaRPr>
          </a:p>
          <a:p>
            <a:pPr indent="457200" algn="just"/>
            <a:r>
              <a:rPr lang="ru-RU" dirty="0" smtClean="0">
                <a:latin typeface="Times New Roman" pitchFamily="18" charset="0"/>
                <a:cs typeface="Times New Roman" pitchFamily="18" charset="0"/>
              </a:rPr>
              <a:t>Для подготовки резерва разрабатываются и утверждаются администрацией три вида программ. </a:t>
            </a:r>
          </a:p>
          <a:p>
            <a:pPr indent="457200" algn="just"/>
            <a:r>
              <a:rPr lang="ru-RU" b="1" dirty="0" smtClean="0">
                <a:latin typeface="Times New Roman" pitchFamily="18" charset="0"/>
                <a:cs typeface="Times New Roman" pitchFamily="18" charset="0"/>
              </a:rPr>
              <a:t>Общая программа</a:t>
            </a:r>
            <a:r>
              <a:rPr lang="ru-RU" dirty="0" smtClean="0">
                <a:latin typeface="Times New Roman" pitchFamily="18" charset="0"/>
                <a:cs typeface="Times New Roman" pitchFamily="18" charset="0"/>
              </a:rPr>
              <a:t> включает теоретическую подготовку - обновление и пополнение знаний по отдельным вопросам науки и практики управления производством; повышение образования кандидатов, зачисленных в резерв, связанных с их прежней (базовой) подготовкой; обучение специальным дисциплинам, необходимым для повышения эффективности управления производством. Форма контроля - сдача экзамена (зачетов).</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59</a:t>
            </a:fld>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46331"/>
          </a:xfrm>
          <a:prstGeom prst="rect">
            <a:avLst/>
          </a:prstGeom>
        </p:spPr>
        <p:txBody>
          <a:bodyPr wrap="square">
            <a:spAutoFit/>
          </a:bodyPr>
          <a:lstStyle/>
          <a:p>
            <a:pPr algn="ctr"/>
            <a:r>
              <a:rPr lang="ru-RU" b="1" dirty="0" smtClean="0">
                <a:latin typeface="Times New Roman" pitchFamily="18" charset="0"/>
                <a:cs typeface="Times New Roman" pitchFamily="18" charset="0"/>
              </a:rPr>
              <a:t>1. Кадровая политика организации –основа формирования стратегии управления организации</a:t>
            </a:r>
            <a:endParaRPr lang="ru-RU" dirty="0"/>
          </a:p>
        </p:txBody>
      </p:sp>
      <p:sp>
        <p:nvSpPr>
          <p:cNvPr id="3" name="Прямоугольник 2"/>
          <p:cNvSpPr/>
          <p:nvPr/>
        </p:nvSpPr>
        <p:spPr>
          <a:xfrm>
            <a:off x="500034" y="714356"/>
            <a:ext cx="8286808" cy="5632311"/>
          </a:xfrm>
          <a:prstGeom prst="rect">
            <a:avLst/>
          </a:prstGeom>
        </p:spPr>
        <p:txBody>
          <a:bodyPr wrap="square">
            <a:spAutoFit/>
          </a:bodyPr>
          <a:lstStyle/>
          <a:p>
            <a:pPr indent="457200" algn="just">
              <a:lnSpc>
                <a:spcPct val="125000"/>
              </a:lnSpc>
            </a:pPr>
            <a:r>
              <a:rPr lang="ru-RU" dirty="0" smtClean="0">
                <a:latin typeface="Times New Roman" pitchFamily="18" charset="0"/>
                <a:cs typeface="Times New Roman" pitchFamily="18" charset="0"/>
              </a:rPr>
              <a:t>Рыночная экономика ставит ряд принципиальных задач, важнейшей из которых является максимально эффективное использование кадрового потенциала. Для того чтобы этого достигнуть, нужна четко разработанная кадровая политика государства. Кадровая политика определяет генеральную линию и принципиальные установки в работе с персоналом на длительную перспективу. Кадровая политика формируется государством, ведущими партиями и дирекцией предприятия и находит конкретное выражение в виде административных и моральных норм поведения работников на предприятии.</a:t>
            </a:r>
          </a:p>
          <a:p>
            <a:pPr indent="457200" algn="just">
              <a:lnSpc>
                <a:spcPct val="125000"/>
              </a:lnSpc>
            </a:pPr>
            <a:endParaRPr lang="ru-RU" b="1" dirty="0" smtClean="0">
              <a:latin typeface="Times New Roman" pitchFamily="18" charset="0"/>
              <a:cs typeface="Times New Roman" pitchFamily="18" charset="0"/>
            </a:endParaRPr>
          </a:p>
          <a:p>
            <a:pPr indent="457200" algn="just">
              <a:lnSpc>
                <a:spcPct val="125000"/>
              </a:lnSpc>
            </a:pPr>
            <a:r>
              <a:rPr lang="ru-RU" b="1" dirty="0" smtClean="0">
                <a:latin typeface="Times New Roman" pitchFamily="18" charset="0"/>
                <a:cs typeface="Times New Roman" pitchFamily="18" charset="0"/>
              </a:rPr>
              <a:t>Кадровая политика организации — генеральное направление кадровой работы, совокупность принципов, методов, форм, организационного механизма по выработке целей и задач, направленных на сохранение, укрепление и развитие кадрового потенциала, на создание квалифицированного и высокопроизводительного сплоченного коллектива, способного своевременно реагировать на постоянно меняющиеся требования рынка с учетом стратегии развития организации.</a:t>
            </a:r>
            <a:endParaRPr lang="ru-RU" b="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6</a:t>
            </a:fld>
            <a:endParaRPr lang="ru-RU"/>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9144000" cy="458074"/>
          </a:xfrm>
          <a:prstGeom prst="rect">
            <a:avLst/>
          </a:prstGeom>
        </p:spPr>
        <p:txBody>
          <a:bodyPr wrap="square">
            <a:spAutoFit/>
          </a:bodyPr>
          <a:lstStyle/>
          <a:p>
            <a:pPr marL="342900" indent="-342900" algn="ctr">
              <a:lnSpc>
                <a:spcPct val="150000"/>
              </a:lnSpc>
            </a:pPr>
            <a:r>
              <a:rPr lang="ru-RU" b="1" dirty="0" smtClean="0">
                <a:latin typeface="Times New Roman" pitchFamily="18" charset="0"/>
                <a:cs typeface="Times New Roman" pitchFamily="18" charset="0"/>
              </a:rPr>
              <a:t>5. Формирование резерва кадров</a:t>
            </a:r>
            <a:endParaRPr lang="ru-RU" b="1" dirty="0">
              <a:latin typeface="Times New Roman" pitchFamily="18" charset="0"/>
              <a:cs typeface="Times New Roman" pitchFamily="18" charset="0"/>
            </a:endParaRPr>
          </a:p>
        </p:txBody>
      </p:sp>
      <p:sp>
        <p:nvSpPr>
          <p:cNvPr id="3" name="Прямоугольник 2"/>
          <p:cNvSpPr/>
          <p:nvPr/>
        </p:nvSpPr>
        <p:spPr>
          <a:xfrm>
            <a:off x="285720" y="500042"/>
            <a:ext cx="8501122" cy="6075509"/>
          </a:xfrm>
          <a:prstGeom prst="rect">
            <a:avLst/>
          </a:prstGeom>
        </p:spPr>
        <p:txBody>
          <a:bodyPr wrap="square">
            <a:spAutoFit/>
          </a:bodyPr>
          <a:lstStyle/>
          <a:p>
            <a:pPr indent="457200" algn="just">
              <a:lnSpc>
                <a:spcPct val="120000"/>
              </a:lnSpc>
            </a:pPr>
            <a:r>
              <a:rPr lang="ru-RU" b="1" dirty="0" smtClean="0">
                <a:latin typeface="Times New Roman" pitchFamily="18" charset="0"/>
                <a:cs typeface="Times New Roman" pitchFamily="18" charset="0"/>
              </a:rPr>
              <a:t>Специальная программа</a:t>
            </a:r>
            <a:r>
              <a:rPr lang="ru-RU" dirty="0" smtClean="0">
                <a:latin typeface="Times New Roman" pitchFamily="18" charset="0"/>
                <a:cs typeface="Times New Roman" pitchFamily="18" charset="0"/>
              </a:rPr>
              <a:t> предусматривает разделение всего резерва по специальностям. Подготовка, сочетающая теорию и практику, осуществляется по следующим направлениям: деловые игры по общетехническим и специальным проблемам; решение конкретных производственных задач по специальностям. Форма контроля - разработка конкретных рекомендаций по улучшению производства и их защита. </a:t>
            </a:r>
          </a:p>
          <a:p>
            <a:pPr indent="457200" algn="just">
              <a:lnSpc>
                <a:spcPct val="120000"/>
              </a:lnSpc>
            </a:pPr>
            <a:r>
              <a:rPr lang="ru-RU" b="1" dirty="0" smtClean="0">
                <a:latin typeface="Times New Roman" pitchFamily="18" charset="0"/>
                <a:cs typeface="Times New Roman" pitchFamily="18" charset="0"/>
              </a:rPr>
              <a:t>Индивидуальная программа</a:t>
            </a:r>
            <a:r>
              <a:rPr lang="ru-RU" dirty="0" smtClean="0">
                <a:latin typeface="Times New Roman" pitchFamily="18" charset="0"/>
                <a:cs typeface="Times New Roman" pitchFamily="18" charset="0"/>
              </a:rPr>
              <a:t> включает конкретные задачи по повышению уровня знаний, навыков и умений для каждого специалиста, зачисленного в резерв, по следующим направлениям: производственная практика на передовых отечественных и зарубежных предприятиях, стажировка на резервной должности.</a:t>
            </a:r>
          </a:p>
          <a:p>
            <a:pPr indent="457200" algn="ctr">
              <a:lnSpc>
                <a:spcPct val="120000"/>
              </a:lnSpc>
            </a:pPr>
            <a:r>
              <a:rPr lang="ru-RU" b="1" dirty="0" smtClean="0">
                <a:latin typeface="Times New Roman" pitchFamily="18" charset="0"/>
                <a:cs typeface="Times New Roman" pitchFamily="18" charset="0"/>
              </a:rPr>
              <a:t>Социально-психологическая подготовка. </a:t>
            </a:r>
          </a:p>
          <a:p>
            <a:pPr indent="457200" algn="just">
              <a:lnSpc>
                <a:spcPct val="120000"/>
              </a:lnSpc>
            </a:pPr>
            <a:r>
              <a:rPr lang="ru-RU" dirty="0" smtClean="0">
                <a:latin typeface="Times New Roman" pitchFamily="18" charset="0"/>
                <a:cs typeface="Times New Roman" pitchFamily="18" charset="0"/>
              </a:rPr>
              <a:t>Для облегчения процесса адаптации к новой должности необходимо включить кандидатов в новую для них систему управления предприятием (на новом уровне), детально познакомить их с правилами и технологиями коммуникации и принятия решений, ввести в новом качестве в трудовой коллектив. Для многих большой проблемой становится изменение статуса (был коллегой, а стал начальником), поэтому кадровой службе необходимо продумывать процедуры адаптации и для "молодого" начальника, и для его "новых" подчиненных.</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60</a:t>
            </a:fld>
            <a:endParaRPr lang="ru-RU"/>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9144000" cy="458074"/>
          </a:xfrm>
          <a:prstGeom prst="rect">
            <a:avLst/>
          </a:prstGeom>
        </p:spPr>
        <p:txBody>
          <a:bodyPr wrap="square">
            <a:spAutoFit/>
          </a:bodyPr>
          <a:lstStyle/>
          <a:p>
            <a:pPr marL="342900" indent="-342900" algn="ctr">
              <a:lnSpc>
                <a:spcPct val="150000"/>
              </a:lnSpc>
            </a:pPr>
            <a:r>
              <a:rPr lang="ru-RU" b="1" dirty="0" smtClean="0">
                <a:latin typeface="Times New Roman" pitchFamily="18" charset="0"/>
                <a:cs typeface="Times New Roman" pitchFamily="18" charset="0"/>
              </a:rPr>
              <a:t>5. Формирование резерва кадров</a:t>
            </a:r>
            <a:endParaRPr lang="ru-RU" b="1" dirty="0">
              <a:latin typeface="Times New Roman" pitchFamily="18" charset="0"/>
              <a:cs typeface="Times New Roman" pitchFamily="18" charset="0"/>
            </a:endParaRPr>
          </a:p>
        </p:txBody>
      </p:sp>
      <p:sp>
        <p:nvSpPr>
          <p:cNvPr id="3" name="Прямоугольник 2"/>
          <p:cNvSpPr/>
          <p:nvPr/>
        </p:nvSpPr>
        <p:spPr>
          <a:xfrm>
            <a:off x="785786" y="751344"/>
            <a:ext cx="7572428" cy="4561120"/>
          </a:xfrm>
          <a:prstGeom prst="rect">
            <a:avLst/>
          </a:prstGeom>
        </p:spPr>
        <p:txBody>
          <a:bodyPr wrap="square">
            <a:spAutoFit/>
          </a:bodyPr>
          <a:lstStyle/>
          <a:p>
            <a:pPr indent="457200" algn="just">
              <a:lnSpc>
                <a:spcPct val="125000"/>
              </a:lnSpc>
            </a:pPr>
            <a:r>
              <a:rPr lang="ru-RU" dirty="0" smtClean="0">
                <a:latin typeface="Times New Roman" pitchFamily="18" charset="0"/>
                <a:cs typeface="Times New Roman" pitchFamily="18" charset="0"/>
              </a:rPr>
              <a:t>Формирование резерва кадров является жизненно важной задачей для надежного функционирования предприятия, так как позволяет обеспечить замещение вакантных должностей в случае смерти, болезни, отпуска, командировки и увольнения работников. </a:t>
            </a:r>
          </a:p>
          <a:p>
            <a:pPr indent="457200" algn="just">
              <a:lnSpc>
                <a:spcPct val="125000"/>
              </a:lnSpc>
            </a:pPr>
            <a:r>
              <a:rPr lang="ru-RU" b="1" dirty="0" smtClean="0">
                <a:latin typeface="Times New Roman" pitchFamily="18" charset="0"/>
                <a:cs typeface="Times New Roman" pitchFamily="18" charset="0"/>
              </a:rPr>
              <a:t>Резерв кадров </a:t>
            </a:r>
            <a:r>
              <a:rPr lang="ru-RU" dirty="0" smtClean="0">
                <a:latin typeface="Times New Roman" pitchFamily="18" charset="0"/>
                <a:cs typeface="Times New Roman" pitchFamily="18" charset="0"/>
              </a:rPr>
              <a:t>- это часть персонала, проходящая планомерную подготовку для выполнения смежных рабочих мест более высокой квалификации. </a:t>
            </a:r>
          </a:p>
          <a:p>
            <a:pPr indent="457200" algn="just">
              <a:lnSpc>
                <a:spcPct val="125000"/>
              </a:lnSpc>
            </a:pPr>
            <a:r>
              <a:rPr lang="ru-RU" dirty="0" smtClean="0">
                <a:latin typeface="Times New Roman" pitchFamily="18" charset="0"/>
                <a:cs typeface="Times New Roman" pitchFamily="18" charset="0"/>
              </a:rPr>
              <a:t>Исходные данные для формирования резерва: </a:t>
            </a:r>
          </a:p>
          <a:p>
            <a:pPr indent="457200" algn="just">
              <a:lnSpc>
                <a:spcPct val="125000"/>
              </a:lnSpc>
            </a:pPr>
            <a:r>
              <a:rPr lang="ru-RU" dirty="0" smtClean="0">
                <a:latin typeface="Times New Roman" pitchFamily="18" charset="0"/>
                <a:cs typeface="Times New Roman" pitchFamily="18" charset="0"/>
              </a:rPr>
              <a:t>Профессиональный отбор кадров; модели рабочих мест; результаты аттестации кадров; философия предприятия; кадровые (личные) дела сотрудников; штатное расписание предприятия; планы служебной карьеры. Резерв кадров необходим для предприятия любого типа (крупного, среднего, малого).</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61</a:t>
            </a:fld>
            <a:endParaRPr lang="ru-RU"/>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1214422"/>
            <a:ext cx="6143652" cy="2308324"/>
          </a:xfrm>
          <a:prstGeom prst="rect">
            <a:avLst/>
          </a:prstGeom>
        </p:spPr>
        <p:txBody>
          <a:bodyPr wrap="square">
            <a:spAutoFit/>
          </a:bodyPr>
          <a:lstStyle/>
          <a:p>
            <a:pPr algn="ctr">
              <a:lnSpc>
                <a:spcPct val="150000"/>
              </a:lnSpc>
            </a:pPr>
            <a:r>
              <a:rPr lang="ru-RU" sz="2400" b="1" dirty="0" smtClean="0">
                <a:latin typeface="Times New Roman" pitchFamily="18" charset="0"/>
                <a:cs typeface="Times New Roman" pitchFamily="18" charset="0"/>
              </a:rPr>
              <a:t>Тема 6. Оценка персонала </a:t>
            </a:r>
            <a:endParaRPr lang="en-US" sz="2400" b="1" dirty="0" smtClean="0">
              <a:latin typeface="Times New Roman" pitchFamily="18" charset="0"/>
              <a:cs typeface="Times New Roman" pitchFamily="18" charset="0"/>
            </a:endParaRPr>
          </a:p>
          <a:p>
            <a:pPr>
              <a:lnSpc>
                <a:spcPct val="150000"/>
              </a:lnSpc>
            </a:pPr>
            <a:endParaRPr lang="en-US" b="1" dirty="0" smtClean="0">
              <a:latin typeface="Times New Roman" pitchFamily="18" charset="0"/>
              <a:cs typeface="Times New Roman" pitchFamily="18" charset="0"/>
            </a:endParaRPr>
          </a:p>
          <a:p>
            <a:pPr>
              <a:lnSpc>
                <a:spcPct val="150000"/>
              </a:lnSpc>
            </a:pPr>
            <a:r>
              <a:rPr lang="en-US" b="1" dirty="0" smtClean="0">
                <a:latin typeface="Times New Roman" pitchFamily="18" charset="0"/>
                <a:cs typeface="Times New Roman" pitchFamily="18" charset="0"/>
              </a:rPr>
              <a:t>1</a:t>
            </a:r>
            <a:r>
              <a:rPr lang="ru-RU" b="1" dirty="0" smtClean="0">
                <a:latin typeface="Times New Roman" pitchFamily="18" charset="0"/>
                <a:cs typeface="Times New Roman" pitchFamily="18" charset="0"/>
              </a:rPr>
              <a:t>. Сущность и значение деловой оценки персонала </a:t>
            </a:r>
            <a:endParaRPr lang="en-US" b="1" dirty="0" smtClean="0">
              <a:latin typeface="Times New Roman" pitchFamily="18" charset="0"/>
              <a:cs typeface="Times New Roman" pitchFamily="18" charset="0"/>
            </a:endParaRPr>
          </a:p>
          <a:p>
            <a:pPr>
              <a:lnSpc>
                <a:spcPct val="150000"/>
              </a:lnSpc>
            </a:pPr>
            <a:r>
              <a:rPr lang="ru-RU" b="1" dirty="0" smtClean="0">
                <a:latin typeface="Times New Roman" pitchFamily="18" charset="0"/>
                <a:cs typeface="Times New Roman" pitchFamily="18" charset="0"/>
              </a:rPr>
              <a:t>2. Методы оценки персонала </a:t>
            </a:r>
            <a:endParaRPr lang="en-US" b="1" dirty="0" smtClean="0">
              <a:latin typeface="Times New Roman" pitchFamily="18" charset="0"/>
              <a:cs typeface="Times New Roman" pitchFamily="18" charset="0"/>
            </a:endParaRPr>
          </a:p>
          <a:p>
            <a:pPr>
              <a:lnSpc>
                <a:spcPct val="150000"/>
              </a:lnSpc>
            </a:pPr>
            <a:r>
              <a:rPr lang="ru-RU" b="1" dirty="0" smtClean="0">
                <a:latin typeface="Times New Roman" pitchFamily="18" charset="0"/>
                <a:cs typeface="Times New Roman" pitchFamily="18" charset="0"/>
              </a:rPr>
              <a:t>3. Аттестация кадров</a:t>
            </a:r>
            <a:endParaRPr lang="ru-RU" b="1"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62</a:t>
            </a:fld>
            <a:endParaRPr lang="ru-RU"/>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Сущность и значение деловой оценки персонала </a:t>
            </a:r>
            <a:endParaRPr lang="ru-RU" dirty="0"/>
          </a:p>
        </p:txBody>
      </p:sp>
      <p:sp>
        <p:nvSpPr>
          <p:cNvPr id="3" name="Прямоугольник 2"/>
          <p:cNvSpPr/>
          <p:nvPr/>
        </p:nvSpPr>
        <p:spPr>
          <a:xfrm>
            <a:off x="571472" y="714356"/>
            <a:ext cx="8215370" cy="5743111"/>
          </a:xfrm>
          <a:prstGeom prst="rect">
            <a:avLst/>
          </a:prstGeom>
        </p:spPr>
        <p:txBody>
          <a:bodyPr wrap="square">
            <a:spAutoFit/>
          </a:bodyPr>
          <a:lstStyle/>
          <a:p>
            <a:pPr indent="457200" algn="just">
              <a:lnSpc>
                <a:spcPct val="120000"/>
              </a:lnSpc>
            </a:pPr>
            <a:r>
              <a:rPr lang="ru-RU" dirty="0" smtClean="0">
                <a:latin typeface="Times New Roman" pitchFamily="18" charset="0"/>
                <a:cs typeface="Times New Roman" pitchFamily="18" charset="0"/>
              </a:rPr>
              <a:t>Оценка персонала осуществляется для определения соответствия работника вакантному или занимаемому месту (должности) и осуществляется различными способами. </a:t>
            </a:r>
            <a:r>
              <a:rPr lang="ru-RU" b="1" dirty="0" smtClean="0">
                <a:latin typeface="Times New Roman" pitchFamily="18" charset="0"/>
                <a:cs typeface="Times New Roman" pitchFamily="18" charset="0"/>
              </a:rPr>
              <a:t>Деловая оценка персонала – целенаправленный процесс установления соответствия качественных характеристик человека требованиям должности или рабочего места. </a:t>
            </a:r>
            <a:r>
              <a:rPr lang="ru-RU" dirty="0" smtClean="0">
                <a:latin typeface="Times New Roman" pitchFamily="18" charset="0"/>
                <a:cs typeface="Times New Roman" pitchFamily="18" charset="0"/>
              </a:rPr>
              <a:t>На основании степени указанного соответствия решаются следующие основные задачи:</a:t>
            </a:r>
          </a:p>
          <a:p>
            <a:pPr indent="457200" algn="just">
              <a:lnSpc>
                <a:spcPct val="120000"/>
              </a:lnSpc>
              <a:buFontTx/>
              <a:buChar char="-"/>
            </a:pPr>
            <a:r>
              <a:rPr lang="ru-RU" dirty="0" smtClean="0">
                <a:latin typeface="Times New Roman" pitchFamily="18" charset="0"/>
                <a:cs typeface="Times New Roman" pitchFamily="18" charset="0"/>
              </a:rPr>
              <a:t>Выбор места в организационной структуре и установление функциональной роли оцениваемого работника: </a:t>
            </a:r>
          </a:p>
          <a:p>
            <a:pPr indent="457200" algn="just">
              <a:lnSpc>
                <a:spcPct val="120000"/>
              </a:lnSpc>
              <a:buFontTx/>
              <a:buChar char="-"/>
            </a:pPr>
            <a:r>
              <a:rPr lang="ru-RU" dirty="0" smtClean="0">
                <a:latin typeface="Times New Roman" pitchFamily="18" charset="0"/>
                <a:cs typeface="Times New Roman" pitchFamily="18" charset="0"/>
              </a:rPr>
              <a:t>Разработка программы его развития; </a:t>
            </a:r>
          </a:p>
          <a:p>
            <a:pPr indent="457200" algn="just">
              <a:lnSpc>
                <a:spcPct val="120000"/>
              </a:lnSpc>
              <a:buFontTx/>
              <a:buChar char="-"/>
            </a:pPr>
            <a:r>
              <a:rPr lang="ru-RU" dirty="0" smtClean="0">
                <a:latin typeface="Times New Roman" pitchFamily="18" charset="0"/>
                <a:cs typeface="Times New Roman" pitchFamily="18" charset="0"/>
              </a:rPr>
              <a:t>Определение степени соответствия заданным критериям оплаты труда и установление ее величины; </a:t>
            </a:r>
          </a:p>
          <a:p>
            <a:pPr indent="457200" algn="just">
              <a:lnSpc>
                <a:spcPct val="120000"/>
              </a:lnSpc>
              <a:buFontTx/>
              <a:buChar char="-"/>
            </a:pPr>
            <a:r>
              <a:rPr lang="ru-RU" dirty="0" smtClean="0">
                <a:latin typeface="Times New Roman" pitchFamily="18" charset="0"/>
                <a:cs typeface="Times New Roman" pitchFamily="18" charset="0"/>
              </a:rPr>
              <a:t>Определение способов внешней мотивации работника </a:t>
            </a:r>
          </a:p>
          <a:p>
            <a:pPr indent="457200" algn="just">
              <a:lnSpc>
                <a:spcPct val="120000"/>
              </a:lnSpc>
            </a:pPr>
            <a:r>
              <a:rPr lang="ru-RU" dirty="0" smtClean="0">
                <a:latin typeface="Times New Roman" pitchFamily="18" charset="0"/>
                <a:cs typeface="Times New Roman" pitchFamily="18" charset="0"/>
              </a:rPr>
              <a:t>Практически любая организация допускает ошибки деловой оценки персонала, т.е. имеет место не реалистичность деловой оценки вызванная, объективным или субъективным мнением несоответствия оценщика или метода оценки предъявляемым требованиям. Типичными являются: ошибка экстремальности; ошибка усреднения; ошибка пристрастия  и т.д.</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63</a:t>
            </a:fld>
            <a:endParaRPr lang="ru-RU"/>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Сущность и значение деловой оценки персонала </a:t>
            </a:r>
            <a:endParaRPr lang="ru-RU" dirty="0"/>
          </a:p>
        </p:txBody>
      </p:sp>
      <p:sp>
        <p:nvSpPr>
          <p:cNvPr id="3" name="Прямоугольник 2"/>
          <p:cNvSpPr/>
          <p:nvPr/>
        </p:nvSpPr>
        <p:spPr>
          <a:xfrm>
            <a:off x="500034" y="612844"/>
            <a:ext cx="8072494" cy="4907369"/>
          </a:xfrm>
          <a:prstGeom prst="rect">
            <a:avLst/>
          </a:prstGeom>
        </p:spPr>
        <p:txBody>
          <a:bodyPr wrap="square">
            <a:spAutoFit/>
          </a:bodyPr>
          <a:lstStyle/>
          <a:p>
            <a:pPr indent="457200" algn="just">
              <a:lnSpc>
                <a:spcPct val="125000"/>
              </a:lnSpc>
            </a:pPr>
            <a:r>
              <a:rPr lang="ru-RU" dirty="0" smtClean="0">
                <a:latin typeface="Times New Roman" pitchFamily="18" charset="0"/>
                <a:cs typeface="Times New Roman" pitchFamily="18" charset="0"/>
              </a:rPr>
              <a:t>Очевидно, что устранить полностью ошибки деловой оценки вряд ли возможно, но необходимо стремиться в максимальной степени снизить их отрицательное воздействие. </a:t>
            </a:r>
          </a:p>
          <a:p>
            <a:pPr indent="457200" algn="just">
              <a:lnSpc>
                <a:spcPct val="125000"/>
              </a:lnSpc>
            </a:pPr>
            <a:r>
              <a:rPr lang="ru-RU" dirty="0" smtClean="0">
                <a:latin typeface="Times New Roman" pitchFamily="18" charset="0"/>
                <a:cs typeface="Times New Roman" pitchFamily="18" charset="0"/>
              </a:rPr>
              <a:t>Деловая оценка персонала преследует следующие </a:t>
            </a:r>
            <a:r>
              <a:rPr lang="ru-RU" b="1" dirty="0" smtClean="0">
                <a:latin typeface="Times New Roman" pitchFamily="18" charset="0"/>
                <a:cs typeface="Times New Roman" pitchFamily="18" charset="0"/>
              </a:rPr>
              <a:t>цели</a:t>
            </a:r>
            <a:r>
              <a:rPr lang="ru-RU" dirty="0" smtClean="0">
                <a:latin typeface="Times New Roman" pitchFamily="18" charset="0"/>
                <a:cs typeface="Times New Roman" pitchFamily="18" charset="0"/>
              </a:rPr>
              <a:t>: </a:t>
            </a:r>
          </a:p>
          <a:p>
            <a:pPr indent="457200" algn="just">
              <a:lnSpc>
                <a:spcPct val="125000"/>
              </a:lnSpc>
            </a:pPr>
            <a:r>
              <a:rPr lang="ru-RU" dirty="0" smtClean="0">
                <a:latin typeface="Times New Roman" pitchFamily="18" charset="0"/>
                <a:cs typeface="Times New Roman" pitchFamily="18" charset="0"/>
              </a:rPr>
              <a:t>•Оценить квалификацию и личностные качества претендентов при найме персонала; </a:t>
            </a:r>
          </a:p>
          <a:p>
            <a:pPr indent="457200" algn="just">
              <a:lnSpc>
                <a:spcPct val="125000"/>
              </a:lnSpc>
            </a:pPr>
            <a:r>
              <a:rPr lang="ru-RU" dirty="0" smtClean="0">
                <a:latin typeface="Times New Roman" pitchFamily="18" charset="0"/>
                <a:cs typeface="Times New Roman" pitchFamily="18" charset="0"/>
              </a:rPr>
              <a:t>• установить степень соответствия занимаемой должности; </a:t>
            </a:r>
          </a:p>
          <a:p>
            <a:pPr indent="457200" algn="just">
              <a:lnSpc>
                <a:spcPct val="125000"/>
              </a:lnSpc>
            </a:pPr>
            <a:r>
              <a:rPr lang="ru-RU" dirty="0" smtClean="0">
                <a:latin typeface="Times New Roman" pitchFamily="18" charset="0"/>
                <a:cs typeface="Times New Roman" pitchFamily="18" charset="0"/>
              </a:rPr>
              <a:t>• усовершенствовать использование трудового потенциала работников;</a:t>
            </a:r>
          </a:p>
          <a:p>
            <a:pPr indent="457200" algn="just">
              <a:lnSpc>
                <a:spcPct val="125000"/>
              </a:lnSpc>
            </a:pPr>
            <a:r>
              <a:rPr lang="ru-RU" dirty="0" smtClean="0">
                <a:latin typeface="Times New Roman" pitchFamily="18" charset="0"/>
                <a:cs typeface="Times New Roman" pitchFamily="18" charset="0"/>
              </a:rPr>
              <a:t>• выявить вклад сотрудников в результаты труда; </a:t>
            </a:r>
          </a:p>
          <a:p>
            <a:pPr indent="457200" algn="just">
              <a:lnSpc>
                <a:spcPct val="125000"/>
              </a:lnSpc>
            </a:pPr>
            <a:r>
              <a:rPr lang="ru-RU" dirty="0" smtClean="0">
                <a:latin typeface="Times New Roman" pitchFamily="18" charset="0"/>
                <a:cs typeface="Times New Roman" pitchFamily="18" charset="0"/>
              </a:rPr>
              <a:t>• поощрение и продвижение сотрудников, выявление необходимости повышения квалификации;</a:t>
            </a:r>
          </a:p>
          <a:p>
            <a:pPr indent="457200" algn="just">
              <a:lnSpc>
                <a:spcPct val="125000"/>
              </a:lnSpc>
            </a:pPr>
            <a:r>
              <a:rPr lang="ru-RU" dirty="0" smtClean="0">
                <a:latin typeface="Times New Roman" pitchFamily="18" charset="0"/>
                <a:cs typeface="Times New Roman" pitchFamily="18" charset="0"/>
              </a:rPr>
              <a:t>• совершенствование структуры аппарата управления; </a:t>
            </a:r>
          </a:p>
          <a:p>
            <a:pPr indent="457200" algn="just">
              <a:lnSpc>
                <a:spcPct val="125000"/>
              </a:lnSpc>
            </a:pPr>
            <a:r>
              <a:rPr lang="ru-RU" dirty="0" smtClean="0">
                <a:latin typeface="Times New Roman" pitchFamily="18" charset="0"/>
                <a:cs typeface="Times New Roman" pitchFamily="18" charset="0"/>
              </a:rPr>
              <a:t>• совершенствование стиля и методов управления; </a:t>
            </a:r>
          </a:p>
          <a:p>
            <a:pPr indent="457200" algn="just">
              <a:lnSpc>
                <a:spcPct val="125000"/>
              </a:lnSpc>
            </a:pPr>
            <a:r>
              <a:rPr lang="ru-RU" dirty="0" smtClean="0">
                <a:latin typeface="Times New Roman" pitchFamily="18" charset="0"/>
                <a:cs typeface="Times New Roman" pitchFamily="18" charset="0"/>
              </a:rPr>
              <a:t>• усиление взаимосвязи руководителей и подчиненных. </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64</a:t>
            </a:fld>
            <a:endParaRPr lang="ru-RU"/>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Сущность и значение деловой оценки персонала </a:t>
            </a:r>
            <a:endParaRPr lang="ru-RU" dirty="0"/>
          </a:p>
        </p:txBody>
      </p:sp>
      <p:sp>
        <p:nvSpPr>
          <p:cNvPr id="3" name="Прямоугольник 2"/>
          <p:cNvSpPr/>
          <p:nvPr/>
        </p:nvSpPr>
        <p:spPr>
          <a:xfrm>
            <a:off x="357158" y="571481"/>
            <a:ext cx="8286808" cy="4939814"/>
          </a:xfrm>
          <a:prstGeom prst="rect">
            <a:avLst/>
          </a:prstGeom>
        </p:spPr>
        <p:txBody>
          <a:bodyPr wrap="square">
            <a:spAutoFit/>
          </a:bodyPr>
          <a:lstStyle/>
          <a:p>
            <a:pPr indent="457200" algn="just">
              <a:lnSpc>
                <a:spcPct val="125000"/>
              </a:lnSpc>
            </a:pPr>
            <a:r>
              <a:rPr lang="ru-RU" b="1" dirty="0" smtClean="0">
                <a:latin typeface="Times New Roman" pitchFamily="18" charset="0"/>
                <a:cs typeface="Times New Roman" pitchFamily="18" charset="0"/>
              </a:rPr>
              <a:t>Процедуры деловой оценки можно классифицировать по нескольким основаниям. </a:t>
            </a:r>
          </a:p>
          <a:p>
            <a:pPr indent="457200" algn="just">
              <a:lnSpc>
                <a:spcPct val="125000"/>
              </a:lnSpc>
            </a:pPr>
            <a:r>
              <a:rPr lang="ru-RU" b="1" i="1" dirty="0" smtClean="0">
                <a:latin typeface="Times New Roman" pitchFamily="18" charset="0"/>
                <a:cs typeface="Times New Roman" pitchFamily="18" charset="0"/>
              </a:rPr>
              <a:t>по целям: </a:t>
            </a:r>
          </a:p>
          <a:p>
            <a:pPr indent="457200" algn="just">
              <a:lnSpc>
                <a:spcPct val="125000"/>
              </a:lnSpc>
            </a:pPr>
            <a:r>
              <a:rPr lang="ru-RU" dirty="0" smtClean="0">
                <a:latin typeface="Times New Roman" pitchFamily="18" charset="0"/>
                <a:cs typeface="Times New Roman" pitchFamily="18" charset="0"/>
              </a:rPr>
              <a:t>• оценка кандидатов на вакантную должность при отборе персонала; </a:t>
            </a:r>
          </a:p>
          <a:p>
            <a:pPr indent="457200" algn="just">
              <a:lnSpc>
                <a:spcPct val="125000"/>
              </a:lnSpc>
            </a:pPr>
            <a:r>
              <a:rPr lang="ru-RU" dirty="0" smtClean="0">
                <a:latin typeface="Times New Roman" pitchFamily="18" charset="0"/>
                <a:cs typeface="Times New Roman" pitchFamily="18" charset="0"/>
              </a:rPr>
              <a:t>• текущая периодическая оценка сотрудников при аттестации персонала; </a:t>
            </a:r>
            <a:r>
              <a:rPr lang="ru-RU" b="1" i="1" dirty="0" smtClean="0">
                <a:latin typeface="Times New Roman" pitchFamily="18" charset="0"/>
                <a:cs typeface="Times New Roman" pitchFamily="18" charset="0"/>
              </a:rPr>
              <a:t>предмету оценки: </a:t>
            </a:r>
          </a:p>
          <a:p>
            <a:pPr indent="457200" algn="just">
              <a:lnSpc>
                <a:spcPct val="125000"/>
              </a:lnSpc>
            </a:pPr>
            <a:r>
              <a:rPr lang="ru-RU" dirty="0" smtClean="0">
                <a:latin typeface="Times New Roman" pitchFamily="18" charset="0"/>
                <a:cs typeface="Times New Roman" pitchFamily="18" charset="0"/>
              </a:rPr>
              <a:t>• оценка деловых и личностных качеств; </a:t>
            </a:r>
          </a:p>
          <a:p>
            <a:pPr indent="457200" algn="just">
              <a:lnSpc>
                <a:spcPct val="125000"/>
              </a:lnSpc>
            </a:pPr>
            <a:r>
              <a:rPr lang="ru-RU" dirty="0" smtClean="0">
                <a:latin typeface="Times New Roman" pitchFamily="18" charset="0"/>
                <a:cs typeface="Times New Roman" pitchFamily="18" charset="0"/>
              </a:rPr>
              <a:t>• оценка качества труда; </a:t>
            </a:r>
          </a:p>
          <a:p>
            <a:pPr indent="457200" algn="just">
              <a:lnSpc>
                <a:spcPct val="125000"/>
              </a:lnSpc>
            </a:pPr>
            <a:r>
              <a:rPr lang="ru-RU" dirty="0" smtClean="0">
                <a:latin typeface="Times New Roman" pitchFamily="18" charset="0"/>
                <a:cs typeface="Times New Roman" pitchFamily="18" charset="0"/>
              </a:rPr>
              <a:t>• оценка результатов труда; </a:t>
            </a:r>
          </a:p>
          <a:p>
            <a:pPr indent="457200" algn="just">
              <a:lnSpc>
                <a:spcPct val="125000"/>
              </a:lnSpc>
            </a:pPr>
            <a:r>
              <a:rPr lang="ru-RU" b="1" i="1" dirty="0" smtClean="0">
                <a:latin typeface="Times New Roman" pitchFamily="18" charset="0"/>
                <a:cs typeface="Times New Roman" pitchFamily="18" charset="0"/>
              </a:rPr>
              <a:t>объекту оценки: </a:t>
            </a:r>
          </a:p>
          <a:p>
            <a:pPr indent="457200" algn="just">
              <a:lnSpc>
                <a:spcPct val="125000"/>
              </a:lnSpc>
            </a:pPr>
            <a:r>
              <a:rPr lang="ru-RU" dirty="0" smtClean="0">
                <a:latin typeface="Times New Roman" pitchFamily="18" charset="0"/>
                <a:cs typeface="Times New Roman" pitchFamily="18" charset="0"/>
              </a:rPr>
              <a:t>• оценка руководителей, производимая с учетом организаторских качеств и ориентирующаяся на результаты коллективного труда всего подразделения; </a:t>
            </a:r>
          </a:p>
          <a:p>
            <a:pPr indent="457200" algn="just">
              <a:lnSpc>
                <a:spcPct val="125000"/>
              </a:lnSpc>
            </a:pPr>
            <a:r>
              <a:rPr lang="ru-RU" dirty="0" smtClean="0">
                <a:latin typeface="Times New Roman" pitchFamily="18" charset="0"/>
                <a:cs typeface="Times New Roman" pitchFamily="18" charset="0"/>
              </a:rPr>
              <a:t>• оценка специалистов и производственного персонала, производимая, в основном, по результатам индивидуального труда.</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65</a:t>
            </a:fld>
            <a:endParaRPr lang="ru-RU"/>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Сущность и значение деловой оценки персонала </a:t>
            </a:r>
            <a:endParaRPr lang="ru-RU" dirty="0"/>
          </a:p>
        </p:txBody>
      </p:sp>
      <p:sp>
        <p:nvSpPr>
          <p:cNvPr id="4" name="Прямоугольник 3"/>
          <p:cNvSpPr/>
          <p:nvPr/>
        </p:nvSpPr>
        <p:spPr>
          <a:xfrm>
            <a:off x="285720" y="474344"/>
            <a:ext cx="8429684" cy="4593565"/>
          </a:xfrm>
          <a:prstGeom prst="rect">
            <a:avLst/>
          </a:prstGeom>
        </p:spPr>
        <p:txBody>
          <a:bodyPr wrap="square">
            <a:spAutoFit/>
          </a:bodyPr>
          <a:lstStyle/>
          <a:p>
            <a:pPr indent="457200" algn="just">
              <a:lnSpc>
                <a:spcPct val="125000"/>
              </a:lnSpc>
            </a:pPr>
            <a:r>
              <a:rPr lang="ru-RU" dirty="0" smtClean="0">
                <a:latin typeface="Times New Roman" pitchFamily="18" charset="0"/>
                <a:cs typeface="Times New Roman" pitchFamily="18" charset="0"/>
              </a:rPr>
              <a:t>При разработке методики деловой оценки особое внимание следует уделить описанию этапов проведения оценки. Опираясь на передовой опыт лучших отечественных и зарубежных организаций, можно выделить несколько </a:t>
            </a:r>
            <a:r>
              <a:rPr lang="ru-RU" b="1" u="sng" dirty="0" smtClean="0">
                <a:latin typeface="Times New Roman" pitchFamily="18" charset="0"/>
                <a:cs typeface="Times New Roman" pitchFamily="18" charset="0"/>
              </a:rPr>
              <a:t>этапов деловой оценки: </a:t>
            </a:r>
          </a:p>
          <a:p>
            <a:pPr indent="457200" algn="just">
              <a:lnSpc>
                <a:spcPct val="125000"/>
              </a:lnSpc>
              <a:buAutoNum type="arabicParenR"/>
            </a:pPr>
            <a:r>
              <a:rPr lang="ru-RU" dirty="0" smtClean="0">
                <a:latin typeface="Times New Roman" pitchFamily="18" charset="0"/>
                <a:cs typeface="Times New Roman" pitchFamily="18" charset="0"/>
              </a:rPr>
              <a:t>сбор предварительной информации по индивидуальной, необобщенной оценке сотрудника со стороны субъектов оценки; </a:t>
            </a:r>
          </a:p>
          <a:p>
            <a:pPr indent="457200" algn="just">
              <a:lnSpc>
                <a:spcPct val="125000"/>
              </a:lnSpc>
              <a:buAutoNum type="arabicParenR"/>
            </a:pPr>
            <a:r>
              <a:rPr lang="ru-RU" dirty="0" smtClean="0">
                <a:latin typeface="Times New Roman" pitchFamily="18" charset="0"/>
                <a:cs typeface="Times New Roman" pitchFamily="18" charset="0"/>
              </a:rPr>
              <a:t>обобщение информации, полученной на предыдущем этапе; </a:t>
            </a:r>
          </a:p>
          <a:p>
            <a:pPr indent="457200" algn="just">
              <a:lnSpc>
                <a:spcPct val="125000"/>
              </a:lnSpc>
              <a:buAutoNum type="arabicParenR"/>
            </a:pPr>
            <a:r>
              <a:rPr lang="ru-RU" dirty="0" smtClean="0">
                <a:latin typeface="Times New Roman" pitchFamily="18" charset="0"/>
                <a:cs typeface="Times New Roman" pitchFamily="18" charset="0"/>
              </a:rPr>
              <a:t>подготовка руководителя  к оценочной беседе с подчиненными сотрудниками;</a:t>
            </a:r>
          </a:p>
          <a:p>
            <a:pPr indent="457200" algn="just">
              <a:lnSpc>
                <a:spcPct val="125000"/>
              </a:lnSpc>
              <a:buAutoNum type="arabicParenR"/>
            </a:pPr>
            <a:r>
              <a:rPr lang="ru-RU" dirty="0" smtClean="0">
                <a:latin typeface="Times New Roman" pitchFamily="18" charset="0"/>
                <a:cs typeface="Times New Roman" pitchFamily="18" charset="0"/>
              </a:rPr>
              <a:t>проведение оценочной беседы и подведение ее результатов; </a:t>
            </a:r>
          </a:p>
          <a:p>
            <a:pPr indent="457200" algn="just">
              <a:lnSpc>
                <a:spcPct val="125000"/>
              </a:lnSpc>
              <a:buAutoNum type="arabicParenR"/>
            </a:pPr>
            <a:r>
              <a:rPr lang="ru-RU" dirty="0" smtClean="0">
                <a:latin typeface="Times New Roman" pitchFamily="18" charset="0"/>
                <a:cs typeface="Times New Roman" pitchFamily="18" charset="0"/>
              </a:rPr>
              <a:t>формирование руководителем экспертного заключения по результатам деловой оценки и его представление в экспертную комиссию; </a:t>
            </a:r>
          </a:p>
          <a:p>
            <a:pPr indent="457200" algn="just">
              <a:lnSpc>
                <a:spcPct val="125000"/>
              </a:lnSpc>
              <a:buAutoNum type="arabicParenR"/>
            </a:pPr>
            <a:r>
              <a:rPr lang="ru-RU" dirty="0" smtClean="0">
                <a:latin typeface="Times New Roman" pitchFamily="18" charset="0"/>
                <a:cs typeface="Times New Roman" pitchFamily="18" charset="0"/>
              </a:rPr>
              <a:t>принятие решений экспертной комиссий по существу предложений, содержащихся в экспертных заключениях.</a:t>
            </a:r>
            <a:endParaRPr lang="ru-RU" dirty="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66</a:t>
            </a:fld>
            <a:endParaRPr lang="ru-RU"/>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Сущность и значение деловой оценки персонала </a:t>
            </a:r>
            <a:endParaRPr lang="ru-RU" dirty="0"/>
          </a:p>
        </p:txBody>
      </p:sp>
      <p:sp>
        <p:nvSpPr>
          <p:cNvPr id="3" name="Прямоугольник 2"/>
          <p:cNvSpPr/>
          <p:nvPr/>
        </p:nvSpPr>
        <p:spPr>
          <a:xfrm>
            <a:off x="428596" y="571480"/>
            <a:ext cx="8429684" cy="5978560"/>
          </a:xfrm>
          <a:prstGeom prst="rect">
            <a:avLst/>
          </a:prstGeom>
        </p:spPr>
        <p:txBody>
          <a:bodyPr wrap="square">
            <a:spAutoFit/>
          </a:bodyPr>
          <a:lstStyle/>
          <a:p>
            <a:pPr indent="457200" algn="just">
              <a:lnSpc>
                <a:spcPct val="125000"/>
              </a:lnSpc>
            </a:pPr>
            <a:r>
              <a:rPr lang="ru-RU" dirty="0" smtClean="0">
                <a:latin typeface="Times New Roman" pitchFamily="18" charset="0"/>
                <a:cs typeface="Times New Roman" pitchFamily="18" charset="0"/>
              </a:rPr>
              <a:t>Главным действующим лицом в оценке персонала является линейный руководитель. Он отвечает за объективность и полноту информационной базы, необходимой для текущей периодической оценки, и проводит оценочную беседу с сотрудником.</a:t>
            </a:r>
          </a:p>
          <a:p>
            <a:pPr indent="457200" algn="just">
              <a:lnSpc>
                <a:spcPct val="125000"/>
              </a:lnSpc>
            </a:pPr>
            <a:r>
              <a:rPr lang="ru-RU" dirty="0" smtClean="0">
                <a:latin typeface="Times New Roman" pitchFamily="18" charset="0"/>
                <a:cs typeface="Times New Roman" pitchFamily="18" charset="0"/>
              </a:rPr>
              <a:t> При формировании текущей периодической оценки обобщаются мнения: </a:t>
            </a:r>
          </a:p>
          <a:p>
            <a:pPr indent="457200" algn="just">
              <a:lnSpc>
                <a:spcPct val="125000"/>
              </a:lnSpc>
            </a:pPr>
            <a:r>
              <a:rPr lang="ru-RU" dirty="0" smtClean="0">
                <a:latin typeface="Times New Roman" pitchFamily="18" charset="0"/>
                <a:cs typeface="Times New Roman" pitchFamily="18" charset="0"/>
              </a:rPr>
              <a:t>а) коллег и работников, имеющих структурные взаимосвязи с оцениваемыми сотрудниками; </a:t>
            </a:r>
          </a:p>
          <a:p>
            <a:pPr indent="457200" algn="just">
              <a:lnSpc>
                <a:spcPct val="125000"/>
              </a:lnSpc>
            </a:pPr>
            <a:r>
              <a:rPr lang="ru-RU" dirty="0" smtClean="0">
                <a:latin typeface="Times New Roman" pitchFamily="18" charset="0"/>
                <a:cs typeface="Times New Roman" pitchFamily="18" charset="0"/>
              </a:rPr>
              <a:t>б) подчиненных; </a:t>
            </a:r>
          </a:p>
          <a:p>
            <a:pPr indent="457200" algn="just">
              <a:lnSpc>
                <a:spcPct val="125000"/>
              </a:lnSpc>
            </a:pPr>
            <a:r>
              <a:rPr lang="ru-RU" dirty="0" smtClean="0">
                <a:latin typeface="Times New Roman" pitchFamily="18" charset="0"/>
                <a:cs typeface="Times New Roman" pitchFamily="18" charset="0"/>
              </a:rPr>
              <a:t>в) специалистов в области деловой оценки,</a:t>
            </a:r>
          </a:p>
          <a:p>
            <a:pPr indent="457200" algn="just">
              <a:lnSpc>
                <a:spcPct val="125000"/>
              </a:lnSpc>
            </a:pPr>
            <a:r>
              <a:rPr lang="ru-RU" dirty="0" smtClean="0">
                <a:latin typeface="Times New Roman" pitchFamily="18" charset="0"/>
                <a:cs typeface="Times New Roman" pitchFamily="18" charset="0"/>
              </a:rPr>
              <a:t> г) результаты самооценки работника. </a:t>
            </a:r>
          </a:p>
          <a:p>
            <a:pPr indent="457200" algn="just">
              <a:lnSpc>
                <a:spcPct val="125000"/>
              </a:lnSpc>
            </a:pPr>
            <a:r>
              <a:rPr lang="ru-RU" dirty="0" smtClean="0">
                <a:latin typeface="Times New Roman" pitchFamily="18" charset="0"/>
                <a:cs typeface="Times New Roman" pitchFamily="18" charset="0"/>
              </a:rPr>
              <a:t>В ряде случаев в состав комиссии включают руководителя более высокого уровня организационной иерархии (например, руководителя функциональной подсистемы, общей системы управления организацией). Центральным вопросом любой деловой оценки является установление ее показателей. Они могут характеризовать как общие моменты, равноценные для всех работников, так и специфические нормы труда и поведения для конкретного рабочего места или конкретной должности.</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67</a:t>
            </a:fld>
            <a:endParaRPr lang="ru-RU"/>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Методы оценки персонала </a:t>
            </a:r>
            <a:endParaRPr lang="ru-RU" dirty="0"/>
          </a:p>
        </p:txBody>
      </p:sp>
      <p:sp>
        <p:nvSpPr>
          <p:cNvPr id="3" name="Прямоугольник 2"/>
          <p:cNvSpPr/>
          <p:nvPr/>
        </p:nvSpPr>
        <p:spPr>
          <a:xfrm>
            <a:off x="357158" y="428604"/>
            <a:ext cx="8572560" cy="6378926"/>
          </a:xfrm>
          <a:prstGeom prst="rect">
            <a:avLst/>
          </a:prstGeom>
        </p:spPr>
        <p:txBody>
          <a:bodyPr wrap="square">
            <a:spAutoFit/>
          </a:bodyPr>
          <a:lstStyle/>
          <a:p>
            <a:pPr indent="457200" algn="just">
              <a:lnSpc>
                <a:spcPct val="120000"/>
              </a:lnSpc>
            </a:pPr>
            <a:r>
              <a:rPr lang="ru-RU" b="1" dirty="0" smtClean="0">
                <a:latin typeface="Times New Roman" pitchFamily="18" charset="0"/>
                <a:cs typeface="Times New Roman" pitchFamily="18" charset="0"/>
              </a:rPr>
              <a:t>Методы индивидуальной оценки. </a:t>
            </a:r>
            <a:r>
              <a:rPr lang="ru-RU" dirty="0" smtClean="0">
                <a:latin typeface="Times New Roman" pitchFamily="18" charset="0"/>
                <a:cs typeface="Times New Roman" pitchFamily="18" charset="0"/>
              </a:rPr>
              <a:t>Оценочная анкета представляет собой стандартизированный набор вопросов или описаний. Оценивающий отмечает наличие или отсутствие определенной черты у оцениваемого и ставит отметку напротив ее описания. Общий рейтинг по результатам такой анкеты представляет собой сумму пометок. </a:t>
            </a:r>
          </a:p>
          <a:p>
            <a:pPr indent="457200" algn="just">
              <a:lnSpc>
                <a:spcPct val="120000"/>
              </a:lnSpc>
            </a:pPr>
            <a:r>
              <a:rPr lang="ru-RU" b="1" dirty="0" smtClean="0">
                <a:latin typeface="Times New Roman" pitchFamily="18" charset="0"/>
                <a:cs typeface="Times New Roman" pitchFamily="18" charset="0"/>
              </a:rPr>
              <a:t>Методы групповой оценки. </a:t>
            </a:r>
            <a:r>
              <a:rPr lang="ru-RU" dirty="0" smtClean="0">
                <a:latin typeface="Times New Roman" pitchFamily="18" charset="0"/>
                <a:cs typeface="Times New Roman" pitchFamily="18" charset="0"/>
              </a:rPr>
              <a:t>Эти методы дают возможность провести сравнение эффективности работы сотрудников внутри группы, сопоставить работников между собой. </a:t>
            </a:r>
          </a:p>
          <a:p>
            <a:pPr indent="457200" algn="just">
              <a:lnSpc>
                <a:spcPct val="120000"/>
              </a:lnSpc>
            </a:pPr>
            <a:r>
              <a:rPr lang="ru-RU" b="1" dirty="0" smtClean="0">
                <a:latin typeface="Times New Roman" pitchFamily="18" charset="0"/>
                <a:cs typeface="Times New Roman" pitchFamily="18" charset="0"/>
              </a:rPr>
              <a:t>Методы деловой оценки </a:t>
            </a:r>
            <a:r>
              <a:rPr lang="ru-RU" dirty="0" smtClean="0">
                <a:latin typeface="Times New Roman" pitchFamily="18" charset="0"/>
                <a:cs typeface="Times New Roman" pitchFamily="18" charset="0"/>
              </a:rPr>
              <a:t>можно разделить на три группы:</a:t>
            </a:r>
          </a:p>
          <a:p>
            <a:pPr indent="457200" algn="just">
              <a:lnSpc>
                <a:spcPct val="120000"/>
              </a:lnSpc>
            </a:pPr>
            <a:r>
              <a:rPr lang="ru-RU" dirty="0" smtClean="0">
                <a:latin typeface="Times New Roman" pitchFamily="18" charset="0"/>
                <a:cs typeface="Times New Roman" pitchFamily="18" charset="0"/>
              </a:rPr>
              <a:t> 1) качественные; </a:t>
            </a:r>
          </a:p>
          <a:p>
            <a:pPr indent="457200" algn="just">
              <a:lnSpc>
                <a:spcPct val="120000"/>
              </a:lnSpc>
            </a:pPr>
            <a:r>
              <a:rPr lang="ru-RU" dirty="0" smtClean="0">
                <a:latin typeface="Times New Roman" pitchFamily="18" charset="0"/>
                <a:cs typeface="Times New Roman" pitchFamily="18" charset="0"/>
              </a:rPr>
              <a:t>2) количественные;</a:t>
            </a:r>
          </a:p>
          <a:p>
            <a:pPr indent="457200" algn="just">
              <a:lnSpc>
                <a:spcPct val="120000"/>
              </a:lnSpc>
            </a:pPr>
            <a:r>
              <a:rPr lang="ru-RU" dirty="0" smtClean="0">
                <a:latin typeface="Times New Roman" pitchFamily="18" charset="0"/>
                <a:cs typeface="Times New Roman" pitchFamily="18" charset="0"/>
              </a:rPr>
              <a:t> 3) комбинированные методы. </a:t>
            </a:r>
          </a:p>
          <a:p>
            <a:pPr indent="457200" algn="just">
              <a:lnSpc>
                <a:spcPct val="120000"/>
              </a:lnSpc>
            </a:pPr>
            <a:r>
              <a:rPr lang="ru-RU" b="1" i="1" dirty="0" smtClean="0">
                <a:latin typeface="Times New Roman" pitchFamily="18" charset="0"/>
                <a:cs typeface="Times New Roman" pitchFamily="18" charset="0"/>
              </a:rPr>
              <a:t>К качественным методам </a:t>
            </a:r>
            <a:r>
              <a:rPr lang="ru-RU" dirty="0" smtClean="0">
                <a:latin typeface="Times New Roman" pitchFamily="18" charset="0"/>
                <a:cs typeface="Times New Roman" pitchFamily="18" charset="0"/>
              </a:rPr>
              <a:t>относят: </a:t>
            </a:r>
          </a:p>
          <a:p>
            <a:pPr indent="457200" algn="just">
              <a:lnSpc>
                <a:spcPct val="120000"/>
              </a:lnSpc>
            </a:pPr>
            <a:r>
              <a:rPr lang="ru-RU" dirty="0" smtClean="0">
                <a:latin typeface="Times New Roman" pitchFamily="18" charset="0"/>
                <a:cs typeface="Times New Roman" pitchFamily="18" charset="0"/>
              </a:rPr>
              <a:t>• метод анкет, по которому оценщик отмечает в анкете соответствие или несоответствие каждого предложенного утверждения по отношению к оцениваемому сотруднику; </a:t>
            </a:r>
          </a:p>
          <a:p>
            <a:pPr indent="457200" algn="just">
              <a:lnSpc>
                <a:spcPct val="120000"/>
              </a:lnSpc>
            </a:pPr>
            <a:r>
              <a:rPr lang="ru-RU" dirty="0" smtClean="0">
                <a:latin typeface="Times New Roman" pitchFamily="18" charset="0"/>
                <a:cs typeface="Times New Roman" pitchFamily="18" charset="0"/>
              </a:rPr>
              <a:t>• методы биографического описания; </a:t>
            </a:r>
          </a:p>
          <a:p>
            <a:pPr indent="457200" algn="just">
              <a:lnSpc>
                <a:spcPct val="120000"/>
              </a:lnSpc>
            </a:pPr>
            <a:r>
              <a:rPr lang="ru-RU" dirty="0" smtClean="0">
                <a:latin typeface="Times New Roman" pitchFamily="18" charset="0"/>
                <a:cs typeface="Times New Roman" pitchFamily="18" charset="0"/>
              </a:rPr>
              <a:t>• деловую характеристику; устный отзыв; </a:t>
            </a:r>
          </a:p>
          <a:p>
            <a:pPr indent="457200" algn="just">
              <a:lnSpc>
                <a:spcPct val="120000"/>
              </a:lnSpc>
            </a:pPr>
            <a:r>
              <a:rPr lang="ru-RU" dirty="0" smtClean="0">
                <a:latin typeface="Times New Roman" pitchFamily="18" charset="0"/>
                <a:cs typeface="Times New Roman" pitchFamily="18" charset="0"/>
              </a:rPr>
              <a:t>• метод сравнения с эталоном; оценку на основе дискуссии.</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68</a:t>
            </a:fld>
            <a:endParaRPr lang="ru-RU"/>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Методы оценки персонала </a:t>
            </a:r>
            <a:endParaRPr lang="ru-RU" dirty="0"/>
          </a:p>
        </p:txBody>
      </p:sp>
      <p:sp>
        <p:nvSpPr>
          <p:cNvPr id="3" name="Прямоугольник 2"/>
          <p:cNvSpPr/>
          <p:nvPr/>
        </p:nvSpPr>
        <p:spPr>
          <a:xfrm>
            <a:off x="642910" y="642918"/>
            <a:ext cx="8001056" cy="4907369"/>
          </a:xfrm>
          <a:prstGeom prst="rect">
            <a:avLst/>
          </a:prstGeom>
        </p:spPr>
        <p:txBody>
          <a:bodyPr wrap="square">
            <a:spAutoFit/>
          </a:bodyPr>
          <a:lstStyle/>
          <a:p>
            <a:pPr indent="457200" algn="just">
              <a:lnSpc>
                <a:spcPct val="125000"/>
              </a:lnSpc>
            </a:pPr>
            <a:r>
              <a:rPr lang="ru-RU" b="1" i="1" dirty="0" smtClean="0">
                <a:latin typeface="Times New Roman" pitchFamily="18" charset="0"/>
                <a:cs typeface="Times New Roman" pitchFamily="18" charset="0"/>
              </a:rPr>
              <a:t>Количественные методы </a:t>
            </a:r>
            <a:r>
              <a:rPr lang="ru-RU" dirty="0" smtClean="0">
                <a:latin typeface="Times New Roman" pitchFamily="18" charset="0"/>
                <a:cs typeface="Times New Roman" pitchFamily="18" charset="0"/>
              </a:rPr>
              <a:t>— это все методы, включающие числовую оценку уровня качеств работника. К ним относятся методы: </a:t>
            </a:r>
          </a:p>
          <a:p>
            <a:pPr indent="457200" algn="just">
              <a:lnSpc>
                <a:spcPct val="125000"/>
              </a:lnSpc>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шкалирования</a:t>
            </a:r>
            <a:r>
              <a:rPr lang="ru-RU" dirty="0" smtClean="0">
                <a:latin typeface="Times New Roman" pitchFamily="18" charset="0"/>
                <a:cs typeface="Times New Roman" pitchFamily="18" charset="0"/>
              </a:rPr>
              <a:t>, предполагающий балльное определение значений показателей, где баллы отражают степень выраженности показателя; </a:t>
            </a:r>
          </a:p>
          <a:p>
            <a:pPr indent="457200" algn="just">
              <a:lnSpc>
                <a:spcPct val="125000"/>
              </a:lnSpc>
            </a:pPr>
            <a:r>
              <a:rPr lang="ru-RU" dirty="0" smtClean="0">
                <a:latin typeface="Times New Roman" pitchFamily="18" charset="0"/>
                <a:cs typeface="Times New Roman" pitchFamily="18" charset="0"/>
              </a:rPr>
              <a:t>• альтернативного ранжирования, согласно которому по каждому показателю составляются ранжированные ряды сотрудников; </a:t>
            </a:r>
          </a:p>
          <a:p>
            <a:pPr indent="457200" algn="just">
              <a:lnSpc>
                <a:spcPct val="125000"/>
              </a:lnSpc>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попарного</a:t>
            </a:r>
            <a:r>
              <a:rPr lang="ru-RU" dirty="0" smtClean="0">
                <a:latin typeface="Times New Roman" pitchFamily="18" charset="0"/>
                <a:cs typeface="Times New Roman" pitchFamily="18" charset="0"/>
              </a:rPr>
              <a:t> сравнения (альтернативных характеристик),согласно которому проводится последовательное сравнение по определенному показателю рейтингов сотрудников друг с другом. </a:t>
            </a:r>
          </a:p>
          <a:p>
            <a:pPr indent="457200" algn="just">
              <a:lnSpc>
                <a:spcPct val="125000"/>
              </a:lnSpc>
            </a:pPr>
            <a:r>
              <a:rPr lang="ru-RU" dirty="0" smtClean="0">
                <a:latin typeface="Times New Roman" pitchFamily="18" charset="0"/>
                <a:cs typeface="Times New Roman" pitchFamily="18" charset="0"/>
              </a:rPr>
              <a:t>• заданного распределения оценок, в соответствии с которым заранее задаются проценты распределения оцениваемых сотрудников по рейтингам. </a:t>
            </a:r>
          </a:p>
          <a:p>
            <a:pPr indent="457200" algn="just">
              <a:lnSpc>
                <a:spcPct val="125000"/>
              </a:lnSpc>
            </a:pPr>
            <a:r>
              <a:rPr lang="ru-RU" b="1" i="1" dirty="0" smtClean="0">
                <a:latin typeface="Times New Roman" pitchFamily="18" charset="0"/>
                <a:cs typeface="Times New Roman" pitchFamily="18" charset="0"/>
              </a:rPr>
              <a:t>Комбинированные методы </a:t>
            </a:r>
            <a:r>
              <a:rPr lang="ru-RU" dirty="0" smtClean="0">
                <a:latin typeface="Times New Roman" pitchFamily="18" charset="0"/>
                <a:cs typeface="Times New Roman" pitchFamily="18" charset="0"/>
              </a:rPr>
              <a:t>представляют собой специальные тесты, методы экспертных оценок и другие комбинации качественных и количественных методов</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69</a:t>
            </a:fld>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46331"/>
          </a:xfrm>
          <a:prstGeom prst="rect">
            <a:avLst/>
          </a:prstGeom>
        </p:spPr>
        <p:txBody>
          <a:bodyPr wrap="square">
            <a:spAutoFit/>
          </a:bodyPr>
          <a:lstStyle/>
          <a:p>
            <a:pPr algn="ctr"/>
            <a:r>
              <a:rPr lang="ru-RU" b="1" dirty="0" smtClean="0">
                <a:latin typeface="Times New Roman" pitchFamily="18" charset="0"/>
                <a:cs typeface="Times New Roman" pitchFamily="18" charset="0"/>
              </a:rPr>
              <a:t>1. Кадровая политика организации –основа формирования стратегии управления организации</a:t>
            </a:r>
            <a:endParaRPr lang="ru-RU" dirty="0"/>
          </a:p>
        </p:txBody>
      </p:sp>
      <p:pic>
        <p:nvPicPr>
          <p:cNvPr id="1026" name="Picture 2"/>
          <p:cNvPicPr>
            <a:picLocks noChangeAspect="1" noChangeArrowheads="1"/>
          </p:cNvPicPr>
          <p:nvPr/>
        </p:nvPicPr>
        <p:blipFill>
          <a:blip r:embed="rId2"/>
          <a:srcRect l="22266" t="18311" r="16210" b="8447"/>
          <a:stretch>
            <a:fillRect/>
          </a:stretch>
        </p:blipFill>
        <p:spPr bwMode="auto">
          <a:xfrm>
            <a:off x="1500166" y="571480"/>
            <a:ext cx="6143668" cy="5851113"/>
          </a:xfrm>
          <a:prstGeom prst="rect">
            <a:avLst/>
          </a:prstGeom>
          <a:noFill/>
          <a:ln w="9525">
            <a:noFill/>
            <a:miter lim="800000"/>
            <a:headEnd/>
            <a:tailEnd/>
          </a:ln>
          <a:effectLst/>
        </p:spPr>
      </p:pic>
      <p:sp>
        <p:nvSpPr>
          <p:cNvPr id="4" name="Прямоугольник 3"/>
          <p:cNvSpPr/>
          <p:nvPr/>
        </p:nvSpPr>
        <p:spPr>
          <a:xfrm>
            <a:off x="0" y="6488668"/>
            <a:ext cx="9144000" cy="369332"/>
          </a:xfrm>
          <a:prstGeom prst="rect">
            <a:avLst/>
          </a:prstGeom>
        </p:spPr>
        <p:txBody>
          <a:bodyPr wrap="square">
            <a:spAutoFit/>
          </a:bodyPr>
          <a:lstStyle/>
          <a:p>
            <a:pPr algn="ctr"/>
            <a:r>
              <a:rPr lang="ru-RU" b="1" u="sng" dirty="0" smtClean="0">
                <a:latin typeface="Times New Roman" pitchFamily="18" charset="0"/>
                <a:cs typeface="Times New Roman" pitchFamily="18" charset="0"/>
              </a:rPr>
              <a:t>МЕСТО И РОЛЬ КАДРОВОЙ ПОЛИТИКИ В ПОЛИТИКЕ ОРГАНИЗАЦИИ </a:t>
            </a:r>
            <a:endParaRPr lang="ru-RU" b="1" u="sng" dirty="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7</a:t>
            </a:fld>
            <a:endParaRPr lang="ru-RU"/>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Методы оценки персонала </a:t>
            </a:r>
            <a:endParaRPr lang="ru-RU" dirty="0"/>
          </a:p>
        </p:txBody>
      </p:sp>
      <p:sp>
        <p:nvSpPr>
          <p:cNvPr id="3" name="Прямоугольник 2"/>
          <p:cNvSpPr/>
          <p:nvPr/>
        </p:nvSpPr>
        <p:spPr>
          <a:xfrm>
            <a:off x="285720" y="357166"/>
            <a:ext cx="8429684" cy="646331"/>
          </a:xfrm>
          <a:prstGeom prst="rect">
            <a:avLst/>
          </a:prstGeom>
        </p:spPr>
        <p:txBody>
          <a:bodyPr wrap="square">
            <a:spAutoFit/>
          </a:bodyPr>
          <a:lstStyle/>
          <a:p>
            <a:r>
              <a:rPr lang="ru-RU" dirty="0" smtClean="0">
                <a:latin typeface="Times New Roman" pitchFamily="18" charset="0"/>
                <a:cs typeface="Times New Roman" pitchFamily="18" charset="0"/>
              </a:rPr>
              <a:t>В экономической литературе нет четкой классификации методов оценки, основные из них следующие:  </a:t>
            </a:r>
            <a:r>
              <a:rPr lang="ru-RU" b="1" dirty="0" smtClean="0">
                <a:latin typeface="Times New Roman" pitchFamily="18" charset="0"/>
                <a:cs typeface="Times New Roman" pitchFamily="18" charset="0"/>
              </a:rPr>
              <a:t>Основные методы оценки персонала</a:t>
            </a:r>
            <a:endParaRPr lang="ru-RU" b="1" dirty="0">
              <a:latin typeface="Times New Roman" pitchFamily="18" charset="0"/>
              <a:cs typeface="Times New Roman" pitchFamily="18" charset="0"/>
            </a:endParaRPr>
          </a:p>
        </p:txBody>
      </p:sp>
      <p:pic>
        <p:nvPicPr>
          <p:cNvPr id="4" name="Рисунок 3"/>
          <p:cNvPicPr/>
          <p:nvPr/>
        </p:nvPicPr>
        <p:blipFill>
          <a:blip r:embed="rId2"/>
          <a:srcRect l="29343" t="17379" r="30388" b="7692"/>
          <a:stretch>
            <a:fillRect/>
          </a:stretch>
        </p:blipFill>
        <p:spPr bwMode="auto">
          <a:xfrm>
            <a:off x="2071670" y="928670"/>
            <a:ext cx="5286412" cy="5643578"/>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fld id="{725C68B6-61C2-468F-89AB-4B9F7531AA68}" type="slidenum">
              <a:rPr lang="ru-RU" smtClean="0"/>
              <a:pPr/>
              <a:t>70</a:t>
            </a:fld>
            <a:endParaRPr lang="ru-RU"/>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Методы оценки персонала </a:t>
            </a:r>
            <a:endParaRPr lang="ru-RU" dirty="0"/>
          </a:p>
        </p:txBody>
      </p:sp>
      <p:sp>
        <p:nvSpPr>
          <p:cNvPr id="3" name="Прямоугольник 2"/>
          <p:cNvSpPr/>
          <p:nvPr/>
        </p:nvSpPr>
        <p:spPr>
          <a:xfrm>
            <a:off x="428596" y="1443841"/>
            <a:ext cx="8286808" cy="3208571"/>
          </a:xfrm>
          <a:prstGeom prst="rect">
            <a:avLst/>
          </a:prstGeom>
        </p:spPr>
        <p:txBody>
          <a:bodyPr wrap="square">
            <a:spAutoFit/>
          </a:bodyPr>
          <a:lstStyle/>
          <a:p>
            <a:pPr indent="457200" algn="just">
              <a:lnSpc>
                <a:spcPct val="125000"/>
              </a:lnSpc>
            </a:pPr>
            <a:r>
              <a:rPr lang="ru-RU" dirty="0" smtClean="0">
                <a:latin typeface="Times New Roman" pitchFamily="18" charset="0"/>
                <a:cs typeface="Times New Roman" pitchFamily="18" charset="0"/>
              </a:rPr>
              <a:t>При необходимости могут проводиться дополнительные оценки при отборе кандидатов на обучение, продвижение по службе, для зачисления в резерв, сокращение. </a:t>
            </a:r>
          </a:p>
          <a:p>
            <a:pPr indent="457200" algn="just">
              <a:lnSpc>
                <a:spcPct val="125000"/>
              </a:lnSpc>
            </a:pPr>
            <a:r>
              <a:rPr lang="ru-RU" dirty="0" smtClean="0">
                <a:latin typeface="Times New Roman" pitchFamily="18" charset="0"/>
                <a:cs typeface="Times New Roman" pitchFamily="18" charset="0"/>
              </a:rPr>
              <a:t>Задача комплексной оценки кадров управления имеет множество альтернативных вариантов, как с точки зрения применяемых методов исследования характеристик работников, так и с точки зрения формирования интегрального показателя. </a:t>
            </a:r>
          </a:p>
          <a:p>
            <a:pPr indent="457200" algn="just">
              <a:lnSpc>
                <a:spcPct val="125000"/>
              </a:lnSpc>
            </a:pPr>
            <a:r>
              <a:rPr lang="ru-RU" dirty="0" smtClean="0">
                <a:latin typeface="Times New Roman" pitchFamily="18" charset="0"/>
                <a:cs typeface="Times New Roman" pitchFamily="18" charset="0"/>
              </a:rPr>
              <a:t>В последнее время применяется и экспериментально опробован метод комплексной оценки кадров управления с помощью рейтинга.</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71</a:t>
            </a:fld>
            <a:endParaRPr lang="ru-RU"/>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3. Аттестация кадров</a:t>
            </a:r>
            <a:endParaRPr lang="ru-RU" dirty="0"/>
          </a:p>
        </p:txBody>
      </p:sp>
      <p:sp>
        <p:nvSpPr>
          <p:cNvPr id="3" name="Прямоугольник 2"/>
          <p:cNvSpPr/>
          <p:nvPr/>
        </p:nvSpPr>
        <p:spPr>
          <a:xfrm>
            <a:off x="357158" y="500042"/>
            <a:ext cx="8215370" cy="5599866"/>
          </a:xfrm>
          <a:prstGeom prst="rect">
            <a:avLst/>
          </a:prstGeom>
        </p:spPr>
        <p:txBody>
          <a:bodyPr wrap="square">
            <a:spAutoFit/>
          </a:bodyPr>
          <a:lstStyle/>
          <a:p>
            <a:pPr indent="457200" algn="just">
              <a:lnSpc>
                <a:spcPct val="125000"/>
              </a:lnSpc>
            </a:pPr>
            <a:r>
              <a:rPr lang="ru-RU" dirty="0" smtClean="0">
                <a:latin typeface="Times New Roman" pitchFamily="18" charset="0"/>
                <a:cs typeface="Times New Roman" pitchFamily="18" charset="0"/>
              </a:rPr>
              <a:t>Аттестация – это форма комплексной оценки кадров, по результатам которой принимаются решения о дальнейшем служебном росте, перемещении или увольнении работника. Аттестация кадров является важным этапом заключительной оценки персонала за определенный период времени (от  2 до 5 лет). В отечественной практике сложилось три типа аттестации по принадлежности к сферам деятельности персонала: аттестация государственных служащих, аттестация персонала организаций основного звена управления и аттестация научных и научно-педагогических работников.</a:t>
            </a:r>
          </a:p>
          <a:p>
            <a:pPr indent="457200" algn="just">
              <a:lnSpc>
                <a:spcPct val="125000"/>
              </a:lnSpc>
            </a:pPr>
            <a:r>
              <a:rPr lang="ru-RU" dirty="0" smtClean="0">
                <a:latin typeface="Times New Roman" pitchFamily="18" charset="0"/>
                <a:cs typeface="Times New Roman" pitchFamily="18" charset="0"/>
              </a:rPr>
              <a:t>1. </a:t>
            </a:r>
            <a:r>
              <a:rPr lang="ru-RU" b="1" dirty="0" smtClean="0">
                <a:latin typeface="Times New Roman" pitchFamily="18" charset="0"/>
                <a:cs typeface="Times New Roman" pitchFamily="18" charset="0"/>
              </a:rPr>
              <a:t>Аттестация государственного служащего </a:t>
            </a:r>
            <a:r>
              <a:rPr lang="ru-RU" dirty="0" smtClean="0">
                <a:latin typeface="Times New Roman" pitchFamily="18" charset="0"/>
                <a:cs typeface="Times New Roman" pitchFamily="18" charset="0"/>
              </a:rPr>
              <a:t>- оценка уровня профессиональной подготовки и соответствия государственного служащего занимаемой должности государственной службы, а также в целях решения вопроса о присвоении государственному служащему квалификационного разряда. Аттестация проводится не чаще одного раза в два года, но не реже одного раза в четыре года. Порядок и условия проведения аттестации устанавливаются федеральными законами и законами субъектов Российской Федерации.</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72</a:t>
            </a:fld>
            <a:endParaRPr lang="ru-RU"/>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3. Аттестация кадров</a:t>
            </a:r>
            <a:endParaRPr lang="ru-RU" dirty="0"/>
          </a:p>
        </p:txBody>
      </p:sp>
      <p:sp>
        <p:nvSpPr>
          <p:cNvPr id="4" name="Прямоугольник 3"/>
          <p:cNvSpPr/>
          <p:nvPr/>
        </p:nvSpPr>
        <p:spPr>
          <a:xfrm>
            <a:off x="214282" y="357166"/>
            <a:ext cx="8715436" cy="6031266"/>
          </a:xfrm>
          <a:prstGeom prst="rect">
            <a:avLst/>
          </a:prstGeom>
        </p:spPr>
        <p:txBody>
          <a:bodyPr wrap="square">
            <a:spAutoFit/>
          </a:bodyPr>
          <a:lstStyle/>
          <a:p>
            <a:pPr indent="457200" algn="just">
              <a:lnSpc>
                <a:spcPct val="110000"/>
              </a:lnSpc>
            </a:pPr>
            <a:r>
              <a:rPr lang="ru-RU" sz="1600" dirty="0" smtClean="0">
                <a:latin typeface="Times New Roman" pitchFamily="18" charset="0"/>
                <a:cs typeface="Times New Roman" pitchFamily="18" charset="0"/>
              </a:rPr>
              <a:t>2. </a:t>
            </a:r>
            <a:r>
              <a:rPr lang="ru-RU" sz="1600" b="1" dirty="0" smtClean="0">
                <a:latin typeface="Times New Roman" pitchFamily="18" charset="0"/>
                <a:cs typeface="Times New Roman" pitchFamily="18" charset="0"/>
              </a:rPr>
              <a:t>Аттестация научных и научно-педагогических работников </a:t>
            </a:r>
            <a:r>
              <a:rPr lang="ru-RU" sz="1600" dirty="0" smtClean="0">
                <a:latin typeface="Times New Roman" pitchFamily="18" charset="0"/>
                <a:cs typeface="Times New Roman" pitchFamily="18" charset="0"/>
              </a:rPr>
              <a:t>- процедура присуждения ученых степеней доктора наук и кандидата наук, а также присвоения ученых званий профессора, доцента и старшего научного сотрудника по специальности. Ученые степени могут присуждаться, а ученые звания — присваиваться лицам, которые имеют глубокие профессиональные знания и научные достижения в определенной отрасли науки. Аттестация осуществляется высшим аттестационным комитетом РФ (ВАК РФ), Министерством образования РФ, научными, научно-исследовательскими, научно-производственными организациями и высшими учебными заведениями в соответствии с требованиями специальных регламентирующих документов, утвержденных постановлениями Правительства РФ. </a:t>
            </a:r>
          </a:p>
          <a:p>
            <a:pPr indent="457200" algn="just">
              <a:lnSpc>
                <a:spcPct val="110000"/>
              </a:lnSpc>
            </a:pPr>
            <a:r>
              <a:rPr lang="ru-RU" sz="1600" dirty="0" smtClean="0">
                <a:latin typeface="Times New Roman" pitchFamily="18" charset="0"/>
                <a:cs typeface="Times New Roman" pitchFamily="18" charset="0"/>
              </a:rPr>
              <a:t>3. </a:t>
            </a:r>
            <a:r>
              <a:rPr lang="ru-RU" sz="1600" b="1" dirty="0" smtClean="0">
                <a:latin typeface="Times New Roman" pitchFamily="18" charset="0"/>
                <a:cs typeface="Times New Roman" pitchFamily="18" charset="0"/>
              </a:rPr>
              <a:t>Аттестация персонала организаций основного звена управления</a:t>
            </a:r>
            <a:r>
              <a:rPr lang="ru-RU" sz="1600" dirty="0" smtClean="0">
                <a:latin typeface="Times New Roman" pitchFamily="18" charset="0"/>
                <a:cs typeface="Times New Roman" pitchFamily="18" charset="0"/>
              </a:rPr>
              <a:t> - процедура определения квалификации, уровня знаний, практических навыков, деловых и личностных качеств работников, качества труда и его результатов и установления их соответствия (несоответствия) занимаемой должности. Целью проведения аттестации является рациональная расстановка кадров и их эффективное использование. Аттестация персонала служит юридической основой для переводов, продвижений по службе, награждений, определения размеров заработной платы, а также понижений в должности и увольнения. Аттестация направлена на улучшение качественного состава персонала, определение степени загрузки работников и использования его по специальности, совершенствование стиля и методов управления персоналом. Она имеет целью изыскание резервов роста повышения производительности труда и заинтересованности работника в результатах своего труда и всей организации, наиболее оптимальное использование экономических стимулов и социальных гарантий, а также создание условий для более динамичного и всестороннего развития личности. </a:t>
            </a:r>
            <a:endParaRPr lang="ru-RU" sz="1600" dirty="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73</a:t>
            </a:fld>
            <a:endParaRPr lang="ru-RU"/>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3. Аттестация кадров</a:t>
            </a:r>
            <a:endParaRPr lang="ru-RU" dirty="0"/>
          </a:p>
        </p:txBody>
      </p:sp>
      <p:sp>
        <p:nvSpPr>
          <p:cNvPr id="3" name="Прямоугольник 2"/>
          <p:cNvSpPr/>
          <p:nvPr/>
        </p:nvSpPr>
        <p:spPr>
          <a:xfrm>
            <a:off x="0" y="357166"/>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ЦЕЛИ АТТЕСТАЦИИ ПЕРСОНАЛА</a:t>
            </a:r>
            <a:endParaRPr lang="ru-RU" b="1" dirty="0">
              <a:latin typeface="Times New Roman" pitchFamily="18" charset="0"/>
              <a:cs typeface="Times New Roman" pitchFamily="18" charset="0"/>
            </a:endParaRPr>
          </a:p>
        </p:txBody>
      </p:sp>
      <p:pic>
        <p:nvPicPr>
          <p:cNvPr id="4" name="Рисунок 3"/>
          <p:cNvPicPr/>
          <p:nvPr/>
        </p:nvPicPr>
        <p:blipFill>
          <a:blip r:embed="rId2"/>
          <a:srcRect l="42330" t="18234" r="3955" b="14245"/>
          <a:stretch>
            <a:fillRect/>
          </a:stretch>
        </p:blipFill>
        <p:spPr bwMode="auto">
          <a:xfrm>
            <a:off x="1000100" y="714356"/>
            <a:ext cx="7286676" cy="5786478"/>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fld id="{725C68B6-61C2-468F-89AB-4B9F7531AA68}" type="slidenum">
              <a:rPr lang="ru-RU" smtClean="0"/>
              <a:pPr/>
              <a:t>74</a:t>
            </a:fld>
            <a:endParaRPr lang="ru-RU"/>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3. Аттестация кадров</a:t>
            </a:r>
            <a:endParaRPr lang="ru-RU" dirty="0"/>
          </a:p>
        </p:txBody>
      </p:sp>
      <p:sp>
        <p:nvSpPr>
          <p:cNvPr id="3" name="Прямоугольник 2"/>
          <p:cNvSpPr/>
          <p:nvPr/>
        </p:nvSpPr>
        <p:spPr>
          <a:xfrm>
            <a:off x="285720" y="389050"/>
            <a:ext cx="8572560" cy="6463308"/>
          </a:xfrm>
          <a:prstGeom prst="rect">
            <a:avLst/>
          </a:prstGeom>
        </p:spPr>
        <p:txBody>
          <a:bodyPr wrap="square">
            <a:spAutoFit/>
          </a:bodyPr>
          <a:lstStyle/>
          <a:p>
            <a:pPr indent="457200" algn="just"/>
            <a:r>
              <a:rPr lang="ru-RU" dirty="0" smtClean="0">
                <a:latin typeface="Times New Roman" pitchFamily="18" charset="0"/>
                <a:cs typeface="Times New Roman" pitchFamily="18" charset="0"/>
              </a:rPr>
              <a:t>Аттестация базируется на комплексной оценке персонала, определяемой по результатам его деятельности и соответствия деловых и личностных качеств требованиям рабочего места.</a:t>
            </a:r>
          </a:p>
          <a:p>
            <a:pPr indent="457200" algn="just"/>
            <a:r>
              <a:rPr lang="ru-RU" b="1" dirty="0" smtClean="0">
                <a:latin typeface="Times New Roman" pitchFamily="18" charset="0"/>
                <a:cs typeface="Times New Roman" pitchFamily="18" charset="0"/>
              </a:rPr>
              <a:t>Различают четыре вида аттестации служащих (руководителей, специалистов и других служащих): очередная аттестация; аттестация по истечении испытательного срока; аттестация при продвижении по службе; аттестация при переводе в другое структурное подразделение. </a:t>
            </a:r>
          </a:p>
          <a:p>
            <a:pPr indent="457200" algn="just"/>
            <a:r>
              <a:rPr lang="ru-RU" b="1" dirty="0" smtClean="0">
                <a:latin typeface="Times New Roman" pitchFamily="18" charset="0"/>
                <a:cs typeface="Times New Roman" pitchFamily="18" charset="0"/>
              </a:rPr>
              <a:t>Очередная аттестация</a:t>
            </a:r>
            <a:r>
              <a:rPr lang="ru-RU" dirty="0" smtClean="0">
                <a:latin typeface="Times New Roman" pitchFamily="18" charset="0"/>
                <a:cs typeface="Times New Roman" pitchFamily="18" charset="0"/>
              </a:rPr>
              <a:t> является обязательной для всех и проводится не реже одного раза в два года для руководящего состава и не реже одного раза в три года для специалистов и других служащих. </a:t>
            </a:r>
          </a:p>
          <a:p>
            <a:pPr indent="457200" algn="just"/>
            <a:r>
              <a:rPr lang="ru-RU" b="1" dirty="0" smtClean="0">
                <a:latin typeface="Times New Roman" pitchFamily="18" charset="0"/>
                <a:cs typeface="Times New Roman" pitchFamily="18" charset="0"/>
              </a:rPr>
              <a:t>Аттестация по истечении испытательного срока </a:t>
            </a:r>
            <a:r>
              <a:rPr lang="ru-RU" dirty="0" smtClean="0">
                <a:latin typeface="Times New Roman" pitchFamily="18" charset="0"/>
                <a:cs typeface="Times New Roman" pitchFamily="18" charset="0"/>
              </a:rPr>
              <a:t>проводится в целях выработки обоснованных рекомендаций по использованию аттестуемого работника на основе результатов его трудовой адаптации на новом рабочем месте. </a:t>
            </a:r>
          </a:p>
          <a:p>
            <a:pPr indent="457200" algn="just"/>
            <a:r>
              <a:rPr lang="ru-RU" b="1" dirty="0" smtClean="0">
                <a:latin typeface="Times New Roman" pitchFamily="18" charset="0"/>
                <a:cs typeface="Times New Roman" pitchFamily="18" charset="0"/>
              </a:rPr>
              <a:t>Целью аттестации при продвижении по службе</a:t>
            </a:r>
            <a:r>
              <a:rPr lang="ru-RU" dirty="0" smtClean="0">
                <a:latin typeface="Times New Roman" pitchFamily="18" charset="0"/>
                <a:cs typeface="Times New Roman" pitchFamily="18" charset="0"/>
              </a:rPr>
              <a:t> является выявление потенциальных возможностей работника и уровня его профессиональной подготовки для занятия более высокой должности с учетом требований нового рабочего места и новых обязанностей. </a:t>
            </a:r>
          </a:p>
          <a:p>
            <a:pPr indent="457200" algn="just"/>
            <a:r>
              <a:rPr lang="ru-RU" b="1" dirty="0" smtClean="0">
                <a:latin typeface="Times New Roman" pitchFamily="18" charset="0"/>
                <a:cs typeface="Times New Roman" pitchFamily="18" charset="0"/>
              </a:rPr>
              <a:t>Аттестация при переводе в другое структурное подразделение</a:t>
            </a:r>
            <a:r>
              <a:rPr lang="ru-RU" dirty="0" smtClean="0">
                <a:latin typeface="Times New Roman" pitchFamily="18" charset="0"/>
                <a:cs typeface="Times New Roman" pitchFamily="18" charset="0"/>
              </a:rPr>
              <a:t> необходима в тех случаях, когда происходит существенное изменение должностных обязанностей и требований, предъявляемых новым рабочим местом.</a:t>
            </a:r>
          </a:p>
          <a:p>
            <a:pPr indent="457200" algn="just"/>
            <a:r>
              <a:rPr lang="ru-RU" dirty="0" smtClean="0">
                <a:latin typeface="Times New Roman" pitchFamily="18" charset="0"/>
                <a:cs typeface="Times New Roman" pitchFamily="18" charset="0"/>
              </a:rPr>
              <a:t>Аттестация проводится во всех подразделениях организации. перечень должностей, подлежащих аттестации, и сроки се проведения устанавливаются руководителем организации.</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75</a:t>
            </a:fld>
            <a:endParaRPr lang="ru-RU"/>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3. Аттестация кадров</a:t>
            </a:r>
            <a:endParaRPr lang="ru-RU" dirty="0"/>
          </a:p>
        </p:txBody>
      </p:sp>
      <p:sp>
        <p:nvSpPr>
          <p:cNvPr id="3" name="Прямоугольник 2"/>
          <p:cNvSpPr/>
          <p:nvPr/>
        </p:nvSpPr>
        <p:spPr>
          <a:xfrm>
            <a:off x="357158" y="357166"/>
            <a:ext cx="8429684" cy="6463308"/>
          </a:xfrm>
          <a:prstGeom prst="rect">
            <a:avLst/>
          </a:prstGeom>
        </p:spPr>
        <p:txBody>
          <a:bodyPr wrap="square">
            <a:spAutoFit/>
          </a:bodyPr>
          <a:lstStyle/>
          <a:p>
            <a:pPr indent="457200" algn="just"/>
            <a:r>
              <a:rPr lang="ru-RU" dirty="0" smtClean="0">
                <a:latin typeface="Times New Roman" pitchFamily="18" charset="0"/>
                <a:cs typeface="Times New Roman" pitchFamily="18" charset="0"/>
              </a:rPr>
              <a:t>Аттестация работников проходит в четыре этапа: </a:t>
            </a:r>
          </a:p>
          <a:p>
            <a:pPr indent="457200" algn="just"/>
            <a:r>
              <a:rPr lang="ru-RU" dirty="0" smtClean="0">
                <a:latin typeface="Times New Roman" pitchFamily="18" charset="0"/>
                <a:cs typeface="Times New Roman" pitchFamily="18" charset="0"/>
              </a:rPr>
              <a:t>1. </a:t>
            </a:r>
            <a:r>
              <a:rPr lang="ru-RU" b="1" dirty="0" smtClean="0">
                <a:latin typeface="Times New Roman" pitchFamily="18" charset="0"/>
                <a:cs typeface="Times New Roman" pitchFamily="18" charset="0"/>
              </a:rPr>
              <a:t>На подготовительном этапе </a:t>
            </a:r>
            <a:r>
              <a:rPr lang="ru-RU" dirty="0" smtClean="0">
                <a:latin typeface="Times New Roman" pitchFamily="18" charset="0"/>
                <a:cs typeface="Times New Roman" pitchFamily="18" charset="0"/>
              </a:rPr>
              <a:t>издается приказ о проведении аттестации и утверждении состава аттестационной комиссии, разрабатывается положение об аттестации; составляется список сотрудников, подлежащих аттестации; подготавливаются отзывы-характеристики (оценочные листы) и аттестационные листы на аттестуемых; трудовой коллектив информируется о сроках, целях, особенностях и порядке проведения аттестации. Проведение аттестации осуществляется на основе графиков, которые доводятся до сведения аттестуемых не менее чем за месяц до начала аттестации, а документы на аттестуемых представляются в аттестационную комиссию за две недели до начала аттестации.</a:t>
            </a:r>
          </a:p>
          <a:p>
            <a:pPr indent="457200" algn="just"/>
            <a:r>
              <a:rPr lang="ru-RU" dirty="0" smtClean="0">
                <a:latin typeface="Times New Roman" pitchFamily="18" charset="0"/>
                <a:cs typeface="Times New Roman" pitchFamily="18" charset="0"/>
              </a:rPr>
              <a:t>Состав аттестационной комиссии утверждается руководителем организации по представлению начальника службы управления персоналом. Возглавляет аттестационную комиссию председатель (руководитель подразделения или организации). Заместителем председателя комиссии является заместитель руководителя организации по персоналу или начальник службы управления персоналом. Секретарем комиссии является ведущий работник службы управления персоналом. Члены аттестационной комиссии назначаются из числа сотрудников подразделений организации. Аттестационная комиссия работает без отрыва от исполнения основных должностных обязанностей, по совместительству. Подготовкой аттестационных листов занимается секретарь комиссии, а отзывами-характеристиками на аттестуемых - их непосредственные начальники. Подготовительный этап заканчивается за две недели до начала аттестации, чтобы члены комиссии смогли заранее ознакомиться с документами на аттестуемых.</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76</a:t>
            </a:fld>
            <a:endParaRPr lang="ru-RU"/>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3. Аттестация кадров</a:t>
            </a:r>
            <a:endParaRPr lang="ru-RU" dirty="0"/>
          </a:p>
        </p:txBody>
      </p:sp>
      <p:sp>
        <p:nvSpPr>
          <p:cNvPr id="3" name="Прямоугольник 2"/>
          <p:cNvSpPr/>
          <p:nvPr/>
        </p:nvSpPr>
        <p:spPr>
          <a:xfrm>
            <a:off x="357158" y="571480"/>
            <a:ext cx="8286808" cy="5632311"/>
          </a:xfrm>
          <a:prstGeom prst="rect">
            <a:avLst/>
          </a:prstGeom>
        </p:spPr>
        <p:txBody>
          <a:bodyPr wrap="square">
            <a:spAutoFit/>
          </a:bodyPr>
          <a:lstStyle/>
          <a:p>
            <a:pPr indent="457200" algn="just"/>
            <a:r>
              <a:rPr lang="ru-RU" b="1" dirty="0" smtClean="0">
                <a:latin typeface="Times New Roman" pitchFamily="18" charset="0"/>
                <a:cs typeface="Times New Roman" pitchFamily="18" charset="0"/>
              </a:rPr>
              <a:t>На этапе оценки работника и его трудовой деятельности</a:t>
            </a:r>
            <a:r>
              <a:rPr lang="ru-RU" dirty="0" smtClean="0">
                <a:latin typeface="Times New Roman" pitchFamily="18" charset="0"/>
                <a:cs typeface="Times New Roman" pitchFamily="18" charset="0"/>
              </a:rPr>
              <a:t> в подразделениях, где работают аттестуемые, создаются экспертные группы. В состав экспертной группы входят: непосредственный руководитель аттестуемого, вышестоящий руководитель, один-два специалиста этого подразделения, работник (работники) службы управления персоналом. Экспертная группа по соответствующей методике осуществляет оценку уровня знаний, умений, навыков, качества и результатов труда работника. </a:t>
            </a:r>
          </a:p>
          <a:p>
            <a:pPr indent="457200" algn="just"/>
            <a:r>
              <a:rPr lang="ru-RU" b="1" dirty="0" smtClean="0">
                <a:latin typeface="Times New Roman" pitchFamily="18" charset="0"/>
                <a:cs typeface="Times New Roman" pitchFamily="18" charset="0"/>
              </a:rPr>
              <a:t>Этап непосредственной аттестации </a:t>
            </a:r>
            <a:r>
              <a:rPr lang="ru-RU" dirty="0" smtClean="0">
                <a:latin typeface="Times New Roman" pitchFamily="18" charset="0"/>
                <a:cs typeface="Times New Roman" pitchFamily="18" charset="0"/>
              </a:rPr>
              <a:t>заключается в: заседании аттестационной комиссии, на которое приглашаются аттестуемые и их непосредственные руководители; рассмотрении всех материалов, представленных на аттестацию; заслушивании аттестуемых и их руководителей; обсуждении материалов аттестации, высказывании приглашенных, формировании заключений и рекомендаций по аттестации работников. </a:t>
            </a:r>
          </a:p>
          <a:p>
            <a:pPr indent="457200" algn="just"/>
            <a:r>
              <a:rPr lang="ru-RU" dirty="0" smtClean="0">
                <a:latin typeface="Times New Roman" pitchFamily="18" charset="0"/>
                <a:cs typeface="Times New Roman" pitchFamily="18" charset="0"/>
              </a:rPr>
              <a:t>Аттестационная комиссия с учетом обсуждений, в отсутствие аттестуемого открытым голосованием дает одну из следующих оценок: </a:t>
            </a:r>
          </a:p>
          <a:p>
            <a:pPr indent="457200" algn="just"/>
            <a:r>
              <a:rPr lang="ru-RU" dirty="0" smtClean="0">
                <a:latin typeface="Times New Roman" pitchFamily="18" charset="0"/>
                <a:cs typeface="Times New Roman" pitchFamily="18" charset="0"/>
              </a:rPr>
              <a:t>• соответствует занимаемой должности; </a:t>
            </a:r>
          </a:p>
          <a:p>
            <a:pPr indent="457200" algn="just"/>
            <a:r>
              <a:rPr lang="ru-RU" dirty="0" smtClean="0">
                <a:latin typeface="Times New Roman" pitchFamily="18" charset="0"/>
                <a:cs typeface="Times New Roman" pitchFamily="18" charset="0"/>
              </a:rPr>
              <a:t>• соответствует занимаемой должности при условии улучшения работы, выполнения рекомендаций аттестационной комиссии и повторной аттестации через год; </a:t>
            </a:r>
          </a:p>
          <a:p>
            <a:pPr indent="457200" algn="just"/>
            <a:r>
              <a:rPr lang="ru-RU" dirty="0" smtClean="0">
                <a:latin typeface="Times New Roman" pitchFamily="18" charset="0"/>
                <a:cs typeface="Times New Roman" pitchFamily="18" charset="0"/>
              </a:rPr>
              <a:t>• не соответствует занимаемой должности.</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77</a:t>
            </a:fld>
            <a:endParaRPr lang="ru-RU"/>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3. Аттестация кадров</a:t>
            </a:r>
            <a:endParaRPr lang="ru-RU" dirty="0"/>
          </a:p>
        </p:txBody>
      </p:sp>
      <p:sp>
        <p:nvSpPr>
          <p:cNvPr id="3" name="Прямоугольник 2"/>
          <p:cNvSpPr/>
          <p:nvPr/>
        </p:nvSpPr>
        <p:spPr>
          <a:xfrm>
            <a:off x="285720" y="357166"/>
            <a:ext cx="8501122" cy="6491008"/>
          </a:xfrm>
          <a:prstGeom prst="rect">
            <a:avLst/>
          </a:prstGeom>
        </p:spPr>
        <p:txBody>
          <a:bodyPr wrap="square">
            <a:spAutoFit/>
          </a:bodyPr>
          <a:lstStyle/>
          <a:p>
            <a:pPr indent="457200" algn="just">
              <a:lnSpc>
                <a:spcPct val="110000"/>
              </a:lnSpc>
            </a:pPr>
            <a:r>
              <a:rPr lang="ru-RU" dirty="0" smtClean="0">
                <a:latin typeface="Times New Roman" pitchFamily="18" charset="0"/>
                <a:cs typeface="Times New Roman" pitchFamily="18" charset="0"/>
              </a:rPr>
              <a:t>Оценка деятельности сотрудника, прошедшего аттестацию, и рекомендации комиссии заносятся в оценочный лист. </a:t>
            </a:r>
          </a:p>
          <a:p>
            <a:pPr indent="457200" algn="just">
              <a:lnSpc>
                <a:spcPct val="110000"/>
              </a:lnSpc>
            </a:pPr>
            <a:r>
              <a:rPr lang="ru-RU" dirty="0" smtClean="0">
                <a:latin typeface="Times New Roman" pitchFamily="18" charset="0"/>
                <a:cs typeface="Times New Roman" pitchFamily="18" charset="0"/>
              </a:rPr>
              <a:t>Лист оценки деятельности и личностных качеств заполняется непосредственным руководителем аттестуемого и представителем службы управления персоналом. </a:t>
            </a:r>
          </a:p>
          <a:p>
            <a:pPr indent="457200" algn="just">
              <a:lnSpc>
                <a:spcPct val="110000"/>
              </a:lnSpc>
            </a:pPr>
            <a:r>
              <a:rPr lang="ru-RU" dirty="0" smtClean="0">
                <a:latin typeface="Times New Roman" pitchFamily="18" charset="0"/>
                <a:cs typeface="Times New Roman" pitchFamily="18" charset="0"/>
              </a:rPr>
              <a:t>Аттестуемый знакомится с содержанием листа не позднее чем за две недели до начала аттестации. При неявке аттестуемого на заседание аттестационной комиссии по уважительным причинам рекомендуется отложить рассмотрение материалов на аттестуемого до его прибытия на заседание комиссии. </a:t>
            </a:r>
          </a:p>
          <a:p>
            <a:pPr indent="457200" algn="just">
              <a:lnSpc>
                <a:spcPct val="110000"/>
              </a:lnSpc>
            </a:pPr>
            <a:r>
              <a:rPr lang="ru-RU" dirty="0" smtClean="0">
                <a:latin typeface="Times New Roman" pitchFamily="18" charset="0"/>
                <a:cs typeface="Times New Roman" pitchFamily="18" charset="0"/>
              </a:rPr>
              <a:t>При неявке аттестуемого на заседание аттестационной комиссии без уважительных причин комиссия может провести аттестацию в его отсутствие. В этом случае на все вопросы членов комиссии должен отвечать непосредственный руководитель аттестуемого. </a:t>
            </a:r>
          </a:p>
          <a:p>
            <a:pPr indent="457200" algn="just">
              <a:lnSpc>
                <a:spcPct val="110000"/>
              </a:lnSpc>
            </a:pPr>
            <a:r>
              <a:rPr lang="ru-RU" dirty="0" smtClean="0">
                <a:latin typeface="Times New Roman" pitchFamily="18" charset="0"/>
                <a:cs typeface="Times New Roman" pitchFamily="18" charset="0"/>
              </a:rPr>
              <a:t>Результаты аттестации заносятся в аттестационный лист и сообщаются аттестуемому непосредственно после голосования. Заседание аттестационной комиссии оформляется протоколом, подписываемым председателем и секретарем комиссии. </a:t>
            </a:r>
          </a:p>
          <a:p>
            <a:pPr indent="457200" algn="just">
              <a:lnSpc>
                <a:spcPct val="110000"/>
              </a:lnSpc>
            </a:pPr>
            <a:r>
              <a:rPr lang="ru-RU" dirty="0" smtClean="0">
                <a:latin typeface="Times New Roman" pitchFamily="18" charset="0"/>
                <a:cs typeface="Times New Roman" pitchFamily="18" charset="0"/>
              </a:rPr>
              <a:t>Протокол заседания комиссии заполняется на всех аттестуемых, которые были заслушаны в течение одного заседания. Если сотрудники, прошедшие аттестацию, относятся к разным подразделениям, то протоколы оформляются для каждого подразделения отдельно.</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78</a:t>
            </a:fld>
            <a:endParaRPr lang="ru-RU"/>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3. Аттестация кадров</a:t>
            </a:r>
            <a:endParaRPr lang="ru-RU" dirty="0"/>
          </a:p>
        </p:txBody>
      </p:sp>
      <p:sp>
        <p:nvSpPr>
          <p:cNvPr id="3" name="Прямоугольник 2"/>
          <p:cNvSpPr/>
          <p:nvPr/>
        </p:nvSpPr>
        <p:spPr>
          <a:xfrm>
            <a:off x="357158" y="335846"/>
            <a:ext cx="8215370" cy="4524315"/>
          </a:xfrm>
          <a:prstGeom prst="rect">
            <a:avLst/>
          </a:prstGeom>
        </p:spPr>
        <p:txBody>
          <a:bodyPr wrap="square">
            <a:spAutoFit/>
          </a:bodyPr>
          <a:lstStyle/>
          <a:p>
            <a:pPr indent="457200" algn="just"/>
            <a:r>
              <a:rPr lang="ru-RU" dirty="0" smtClean="0">
                <a:latin typeface="Times New Roman" pitchFamily="18" charset="0"/>
                <a:cs typeface="Times New Roman" pitchFamily="18" charset="0"/>
              </a:rPr>
              <a:t>На этапе принятия решений по результатам аттестации формулируется заключение с учетом: </a:t>
            </a:r>
          </a:p>
          <a:p>
            <a:pPr indent="457200" algn="just"/>
            <a:r>
              <a:rPr lang="ru-RU" dirty="0" smtClean="0">
                <a:latin typeface="Times New Roman" pitchFamily="18" charset="0"/>
                <a:cs typeface="Times New Roman" pitchFamily="18" charset="0"/>
              </a:rPr>
              <a:t>• выводов и предложений, изложенных в отзыве руководителя аттестуемого;</a:t>
            </a:r>
          </a:p>
          <a:p>
            <a:pPr indent="457200" algn="just"/>
            <a:r>
              <a:rPr lang="ru-RU" dirty="0" smtClean="0">
                <a:latin typeface="Times New Roman" pitchFamily="18" charset="0"/>
                <a:cs typeface="Times New Roman" pitchFamily="18" charset="0"/>
              </a:rPr>
              <a:t>• оценок деятельности аттестуемого, роста его квалификации; </a:t>
            </a:r>
          </a:p>
          <a:p>
            <a:pPr indent="457200" algn="just"/>
            <a:r>
              <a:rPr lang="ru-RU" dirty="0" smtClean="0">
                <a:latin typeface="Times New Roman" pitchFamily="18" charset="0"/>
                <a:cs typeface="Times New Roman" pitchFamily="18" charset="0"/>
              </a:rPr>
              <a:t>• оценок деловых, личностных и иных качеств аттестуемого и их соответствия требованиям рабочего места; </a:t>
            </a:r>
          </a:p>
          <a:p>
            <a:pPr indent="457200" algn="just"/>
            <a:r>
              <a:rPr lang="ru-RU" dirty="0" smtClean="0">
                <a:latin typeface="Times New Roman" pitchFamily="18" charset="0"/>
                <a:cs typeface="Times New Roman" pitchFamily="18" charset="0"/>
              </a:rPr>
              <a:t>• мнений каждого члена комиссии, высказанных при обсуждении деятельности аттестуемого; </a:t>
            </a:r>
          </a:p>
          <a:p>
            <a:pPr indent="457200" algn="just"/>
            <a:r>
              <a:rPr lang="ru-RU" dirty="0" smtClean="0">
                <a:latin typeface="Times New Roman" pitchFamily="18" charset="0"/>
                <a:cs typeface="Times New Roman" pitchFamily="18" charset="0"/>
              </a:rPr>
              <a:t>• сравнений материалов предыдущей аттестации с данными на момент аттестации и характера изменений; </a:t>
            </a:r>
          </a:p>
          <a:p>
            <a:pPr indent="457200" algn="just"/>
            <a:r>
              <a:rPr lang="ru-RU" dirty="0" smtClean="0">
                <a:latin typeface="Times New Roman" pitchFamily="18" charset="0"/>
                <a:cs typeface="Times New Roman" pitchFamily="18" charset="0"/>
              </a:rPr>
              <a:t>• мнения самого аттестуемого о своей работе, о реализации своих потенциальных возможностей. </a:t>
            </a:r>
          </a:p>
          <a:p>
            <a:pPr indent="457200" algn="just"/>
            <a:r>
              <a:rPr lang="ru-RU" dirty="0" smtClean="0">
                <a:latin typeface="Times New Roman" pitchFamily="18" charset="0"/>
                <a:cs typeface="Times New Roman" pitchFamily="18" charset="0"/>
              </a:rPr>
              <a:t>Особое внимание обращается на соблюдение аттестуемыми трудовой дисциплины, проявление самостоятельности при решении поставленных задач, стремление к самосовершенствованию, профессиональной пригодности сотрудника.</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79</a:t>
            </a:fld>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46331"/>
          </a:xfrm>
          <a:prstGeom prst="rect">
            <a:avLst/>
          </a:prstGeom>
        </p:spPr>
        <p:txBody>
          <a:bodyPr wrap="square">
            <a:spAutoFit/>
          </a:bodyPr>
          <a:lstStyle/>
          <a:p>
            <a:pPr algn="ctr"/>
            <a:r>
              <a:rPr lang="ru-RU" b="1" dirty="0" smtClean="0">
                <a:latin typeface="Times New Roman" pitchFamily="18" charset="0"/>
                <a:cs typeface="Times New Roman" pitchFamily="18" charset="0"/>
              </a:rPr>
              <a:t>1. Кадровая политика организации –основа формирования стратегии управления организации</a:t>
            </a:r>
            <a:endParaRPr lang="ru-RU" dirty="0"/>
          </a:p>
        </p:txBody>
      </p:sp>
      <p:sp>
        <p:nvSpPr>
          <p:cNvPr id="3" name="Прямоугольник 2"/>
          <p:cNvSpPr/>
          <p:nvPr/>
        </p:nvSpPr>
        <p:spPr>
          <a:xfrm>
            <a:off x="500034" y="928670"/>
            <a:ext cx="8215370" cy="4247317"/>
          </a:xfrm>
          <a:prstGeom prst="rect">
            <a:avLst/>
          </a:prstGeom>
        </p:spPr>
        <p:txBody>
          <a:bodyPr wrap="square">
            <a:spAutoFit/>
          </a:bodyPr>
          <a:lstStyle/>
          <a:p>
            <a:pPr indent="457200" algn="just">
              <a:lnSpc>
                <a:spcPct val="150000"/>
              </a:lnSpc>
            </a:pPr>
            <a:r>
              <a:rPr lang="ru-RU" dirty="0" smtClean="0">
                <a:latin typeface="Times New Roman" pitchFamily="18" charset="0"/>
                <a:cs typeface="Times New Roman" pitchFamily="18" charset="0"/>
              </a:rPr>
              <a:t>Назначение кадровой политики – своевременно формулировать цели в соответствии со стратегией развития организации, ставить проблемы и задачи, находить способы и организовывать достижение цели.</a:t>
            </a:r>
          </a:p>
          <a:p>
            <a:pPr indent="457200" algn="just">
              <a:lnSpc>
                <a:spcPct val="150000"/>
              </a:lnSpc>
            </a:pPr>
            <a:r>
              <a:rPr lang="ru-RU" dirty="0" smtClean="0">
                <a:latin typeface="Times New Roman" pitchFamily="18" charset="0"/>
                <a:cs typeface="Times New Roman" pitchFamily="18" charset="0"/>
              </a:rPr>
              <a:t> Кадровая политика тесно связана со всеми областями хозяйственной политики организации. </a:t>
            </a:r>
          </a:p>
          <a:p>
            <a:pPr indent="457200" algn="just">
              <a:lnSpc>
                <a:spcPct val="150000"/>
              </a:lnSpc>
            </a:pPr>
            <a:r>
              <a:rPr lang="ru-RU" dirty="0" smtClean="0">
                <a:latin typeface="Times New Roman" pitchFamily="18" charset="0"/>
                <a:cs typeface="Times New Roman" pitchFamily="18" charset="0"/>
              </a:rPr>
              <a:t>Принятие решений в области кадровой политики происходит во всех комплексных функциональных подсистемах: управления производством. </a:t>
            </a:r>
          </a:p>
          <a:p>
            <a:pPr indent="457200" algn="just">
              <a:lnSpc>
                <a:spcPct val="150000"/>
              </a:lnSpc>
            </a:pPr>
            <a:r>
              <a:rPr lang="ru-RU" dirty="0" smtClean="0">
                <a:latin typeface="Times New Roman" pitchFamily="18" charset="0"/>
                <a:cs typeface="Times New Roman" pitchFamily="18" charset="0"/>
              </a:rPr>
              <a:t>Таким образом, кадровая политика предусматривает в первую очередь формирование стратегии управления персоналом организации, которая учитывает стратегию деятельности организации.</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8</a:t>
            </a:fld>
            <a:endParaRPr lang="ru-RU"/>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3. Аттестация кадров</a:t>
            </a:r>
            <a:endParaRPr lang="ru-RU" dirty="0"/>
          </a:p>
        </p:txBody>
      </p:sp>
      <p:sp>
        <p:nvSpPr>
          <p:cNvPr id="3" name="Прямоугольник 2"/>
          <p:cNvSpPr/>
          <p:nvPr/>
        </p:nvSpPr>
        <p:spPr>
          <a:xfrm>
            <a:off x="785786" y="642918"/>
            <a:ext cx="7715304" cy="5250155"/>
          </a:xfrm>
          <a:prstGeom prst="rect">
            <a:avLst/>
          </a:prstGeom>
        </p:spPr>
        <p:txBody>
          <a:bodyPr wrap="square">
            <a:spAutoFit/>
          </a:bodyPr>
          <a:lstStyle/>
          <a:p>
            <a:pPr indent="457200" algn="just">
              <a:lnSpc>
                <a:spcPct val="110000"/>
              </a:lnSpc>
            </a:pPr>
            <a:r>
              <a:rPr lang="ru-RU" dirty="0" smtClean="0">
                <a:latin typeface="Times New Roman" pitchFamily="18" charset="0"/>
                <a:cs typeface="Times New Roman" pitchFamily="18" charset="0"/>
              </a:rPr>
              <a:t>Аттестационная комиссия дает рекомендации для продвижения аттестуемого на вышестоящую должность, поощрения за достигнутые успехи, об увеличении заработной платы, переводе на другую работу, об освобождении от занимаемой должности и др. </a:t>
            </a:r>
          </a:p>
          <a:p>
            <a:pPr indent="457200" algn="just">
              <a:lnSpc>
                <a:spcPct val="110000"/>
              </a:lnSpc>
            </a:pPr>
            <a:r>
              <a:rPr lang="ru-RU" dirty="0" smtClean="0">
                <a:latin typeface="Times New Roman" pitchFamily="18" charset="0"/>
                <a:cs typeface="Times New Roman" pitchFamily="18" charset="0"/>
              </a:rPr>
              <a:t>Выводы и рекомендации аттестационной комиссии используются в дальнейшем для формирования кадровой политики администрации организации и службы управления персоналом. </a:t>
            </a:r>
          </a:p>
          <a:p>
            <a:pPr indent="457200" algn="just">
              <a:lnSpc>
                <a:spcPct val="110000"/>
              </a:lnSpc>
            </a:pPr>
            <a:r>
              <a:rPr lang="ru-RU" dirty="0" smtClean="0">
                <a:latin typeface="Times New Roman" pitchFamily="18" charset="0"/>
                <a:cs typeface="Times New Roman" pitchFamily="18" charset="0"/>
              </a:rPr>
              <a:t>Руководитель организации с учетом рекомендаций аттестационных комиссий в установленном порядке поощряет работников. В срок не более двух месяцев со дня аттестации он может принять решение о переводе сотрудника, признанного по результатам аттестации не соответствующим занимаемой должности, на другую работу с его согласия. При невозможности этого руководитель организации может в тот же срок в установленном порядке расторгнуть с работником договор в соответствии с законодательством Российской Федерации. По истечении указанного срока перевод работника на другую работу или расторжение с ним трудового договора по результатам данной аттестации не допускается.</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80</a:t>
            </a:fld>
            <a:endParaRPr lang="ru-RU"/>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1214422"/>
            <a:ext cx="7715304" cy="2308324"/>
          </a:xfrm>
          <a:prstGeom prst="rect">
            <a:avLst/>
          </a:prstGeom>
        </p:spPr>
        <p:txBody>
          <a:bodyPr wrap="square">
            <a:spAutoFit/>
          </a:bodyPr>
          <a:lstStyle/>
          <a:p>
            <a:pPr algn="ctr">
              <a:lnSpc>
                <a:spcPct val="150000"/>
              </a:lnSpc>
            </a:pPr>
            <a:r>
              <a:rPr lang="ru-RU" sz="2400" b="1" dirty="0" smtClean="0">
                <a:latin typeface="Times New Roman" pitchFamily="18" charset="0"/>
                <a:cs typeface="Times New Roman" pitchFamily="18" charset="0"/>
              </a:rPr>
              <a:t>Тема 7. Расстановка персонала </a:t>
            </a:r>
          </a:p>
          <a:p>
            <a:pPr>
              <a:lnSpc>
                <a:spcPct val="150000"/>
              </a:lnSpc>
            </a:pPr>
            <a:endParaRPr lang="ru-RU" b="1" dirty="0" smtClean="0">
              <a:latin typeface="Times New Roman" pitchFamily="18" charset="0"/>
              <a:cs typeface="Times New Roman" pitchFamily="18" charset="0"/>
            </a:endParaRPr>
          </a:p>
          <a:p>
            <a:pPr>
              <a:lnSpc>
                <a:spcPct val="150000"/>
              </a:lnSpc>
            </a:pPr>
            <a:r>
              <a:rPr lang="ru-RU" b="1" dirty="0" smtClean="0">
                <a:latin typeface="Times New Roman" pitchFamily="18" charset="0"/>
                <a:cs typeface="Times New Roman" pitchFamily="18" charset="0"/>
              </a:rPr>
              <a:t>1. Принципы расстановки персонала, типовые модели карьеры </a:t>
            </a:r>
          </a:p>
          <a:p>
            <a:pPr>
              <a:lnSpc>
                <a:spcPct val="150000"/>
              </a:lnSpc>
            </a:pPr>
            <a:r>
              <a:rPr lang="ru-RU" b="1" dirty="0" smtClean="0">
                <a:latin typeface="Times New Roman" pitchFamily="18" charset="0"/>
                <a:cs typeface="Times New Roman" pitchFamily="18" charset="0"/>
              </a:rPr>
              <a:t>2. Планирование карьеры, социально-экономические условия карьеры </a:t>
            </a:r>
          </a:p>
          <a:p>
            <a:pPr>
              <a:lnSpc>
                <a:spcPct val="150000"/>
              </a:lnSpc>
            </a:pPr>
            <a:r>
              <a:rPr lang="ru-RU" b="1" dirty="0" smtClean="0">
                <a:latin typeface="Times New Roman" pitchFamily="18" charset="0"/>
                <a:cs typeface="Times New Roman" pitchFamily="18" charset="0"/>
              </a:rPr>
              <a:t>3. Организация движения персонала</a:t>
            </a:r>
            <a:endParaRPr lang="ru-RU" b="1"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81</a:t>
            </a:fld>
            <a:endParaRPr lang="ru-RU"/>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Принципы расстановки персонала, типовые модели карьеры </a:t>
            </a:r>
            <a:endParaRPr lang="ru-RU" dirty="0"/>
          </a:p>
        </p:txBody>
      </p:sp>
      <p:sp>
        <p:nvSpPr>
          <p:cNvPr id="3" name="Прямоугольник 2"/>
          <p:cNvSpPr/>
          <p:nvPr/>
        </p:nvSpPr>
        <p:spPr>
          <a:xfrm>
            <a:off x="285720" y="366992"/>
            <a:ext cx="8501122" cy="6186309"/>
          </a:xfrm>
          <a:prstGeom prst="rect">
            <a:avLst/>
          </a:prstGeom>
        </p:spPr>
        <p:txBody>
          <a:bodyPr wrap="square">
            <a:spAutoFit/>
          </a:bodyPr>
          <a:lstStyle/>
          <a:p>
            <a:pPr indent="457200" algn="just"/>
            <a:r>
              <a:rPr lang="ru-RU" dirty="0" smtClean="0">
                <a:latin typeface="Times New Roman" pitchFamily="18" charset="0"/>
                <a:cs typeface="Times New Roman" pitchFamily="18" charset="0"/>
              </a:rPr>
              <a:t>Расстановка персонала обеспечивает эффективное замещение рабочих мест исходя из результатов комплексной оценки, плановой служебной карьеры, условий и оплаты труда персонала. </a:t>
            </a:r>
          </a:p>
          <a:p>
            <a:pPr indent="457200" algn="just"/>
            <a:r>
              <a:rPr lang="ru-RU" dirty="0" smtClean="0">
                <a:latin typeface="Times New Roman" pitchFamily="18" charset="0"/>
                <a:cs typeface="Times New Roman" pitchFamily="18" charset="0"/>
              </a:rPr>
              <a:t>Научно обоснованная расстановка кадров предусматривает: </a:t>
            </a:r>
          </a:p>
          <a:p>
            <a:pPr indent="457200" algn="just">
              <a:buAutoNum type="arabicPeriod"/>
            </a:pPr>
            <a:r>
              <a:rPr lang="ru-RU" b="1" dirty="0" smtClean="0">
                <a:latin typeface="Times New Roman" pitchFamily="18" charset="0"/>
                <a:cs typeface="Times New Roman" pitchFamily="18" charset="0"/>
              </a:rPr>
              <a:t>Планирование служебной карьеры. </a:t>
            </a:r>
            <a:r>
              <a:rPr lang="ru-RU" dirty="0" smtClean="0">
                <a:latin typeface="Times New Roman" pitchFamily="18" charset="0"/>
                <a:cs typeface="Times New Roman" pitchFamily="18" charset="0"/>
              </a:rPr>
              <a:t>Осуществляется исходя из результатов оценки потенциала и индивидуального вклада, возраста работников, производственного стажа, квалификации и наличия вакантных рабочих мест (должностей). </a:t>
            </a:r>
          </a:p>
          <a:p>
            <a:pPr indent="457200" algn="just">
              <a:buAutoNum type="arabicPeriod"/>
            </a:pPr>
            <a:r>
              <a:rPr lang="ru-RU" b="1" dirty="0" smtClean="0">
                <a:latin typeface="Times New Roman" pitchFamily="18" charset="0"/>
                <a:cs typeface="Times New Roman" pitchFamily="18" charset="0"/>
              </a:rPr>
              <a:t>Условия и оплата труда. </a:t>
            </a:r>
            <a:r>
              <a:rPr lang="ru-RU" dirty="0" smtClean="0">
                <a:latin typeface="Times New Roman" pitchFamily="18" charset="0"/>
                <a:cs typeface="Times New Roman" pitchFamily="18" charset="0"/>
              </a:rPr>
              <a:t>Определяются в контракте размеры гарантированной оплаты и премиальные, оснащение рабочего места, социальные блага и гарантии. </a:t>
            </a:r>
          </a:p>
          <a:p>
            <a:pPr indent="457200" algn="just">
              <a:buAutoNum type="arabicPeriod"/>
            </a:pPr>
            <a:r>
              <a:rPr lang="ru-RU" b="1" dirty="0" smtClean="0">
                <a:latin typeface="Times New Roman" pitchFamily="18" charset="0"/>
                <a:cs typeface="Times New Roman" pitchFamily="18" charset="0"/>
              </a:rPr>
              <a:t>Планомерное движение кадров</a:t>
            </a:r>
            <a:r>
              <a:rPr lang="ru-RU" dirty="0" smtClean="0">
                <a:latin typeface="Times New Roman" pitchFamily="18" charset="0"/>
                <a:cs typeface="Times New Roman" pitchFamily="18" charset="0"/>
              </a:rPr>
              <a:t>. Повышение, перемещение, понижение и увольнение кадров производится в зависимости от результатов оценки работников и соответствия условий оплаты труда их жизненным интересам. </a:t>
            </a:r>
          </a:p>
          <a:p>
            <a:pPr indent="457200" algn="just"/>
            <a:r>
              <a:rPr lang="ru-RU" dirty="0" smtClean="0">
                <a:latin typeface="Times New Roman" pitchFamily="18" charset="0"/>
                <a:cs typeface="Times New Roman" pitchFamily="18" charset="0"/>
              </a:rPr>
              <a:t>Исходными данными для расстановки кадров являются: </a:t>
            </a:r>
          </a:p>
          <a:p>
            <a:pPr indent="457200" algn="just"/>
            <a:r>
              <a:rPr lang="ru-RU" dirty="0" smtClean="0">
                <a:latin typeface="Times New Roman" pitchFamily="18" charset="0"/>
                <a:cs typeface="Times New Roman" pitchFamily="18" charset="0"/>
              </a:rPr>
              <a:t>- модели служебной карьеры; </a:t>
            </a:r>
          </a:p>
          <a:p>
            <a:pPr indent="457200" algn="just"/>
            <a:r>
              <a:rPr lang="ru-RU" dirty="0" smtClean="0">
                <a:latin typeface="Times New Roman" pitchFamily="18" charset="0"/>
                <a:cs typeface="Times New Roman" pitchFamily="18" charset="0"/>
              </a:rPr>
              <a:t>- ГК РФ; трудовой кодекс </a:t>
            </a:r>
          </a:p>
          <a:p>
            <a:pPr indent="457200" algn="just"/>
            <a:r>
              <a:rPr lang="ru-RU" dirty="0" smtClean="0">
                <a:latin typeface="Times New Roman" pitchFamily="18" charset="0"/>
                <a:cs typeface="Times New Roman" pitchFamily="18" charset="0"/>
              </a:rPr>
              <a:t>- материалы аттестационной комиссии; </a:t>
            </a:r>
          </a:p>
          <a:p>
            <a:pPr indent="457200" algn="just"/>
            <a:r>
              <a:rPr lang="ru-RU" dirty="0" smtClean="0">
                <a:latin typeface="Times New Roman" pitchFamily="18" charset="0"/>
                <a:cs typeface="Times New Roman" pitchFamily="18" charset="0"/>
              </a:rPr>
              <a:t>- контракт сотрудника; </a:t>
            </a:r>
          </a:p>
          <a:p>
            <a:pPr indent="457200" algn="just"/>
            <a:r>
              <a:rPr lang="ru-RU" dirty="0" smtClean="0">
                <a:latin typeface="Times New Roman" pitchFamily="18" charset="0"/>
                <a:cs typeface="Times New Roman" pitchFamily="18" charset="0"/>
              </a:rPr>
              <a:t>- штатное расписание; </a:t>
            </a:r>
          </a:p>
          <a:p>
            <a:pPr indent="457200" algn="just"/>
            <a:r>
              <a:rPr lang="ru-RU" dirty="0" smtClean="0">
                <a:latin typeface="Times New Roman" pitchFamily="18" charset="0"/>
                <a:cs typeface="Times New Roman" pitchFamily="18" charset="0"/>
              </a:rPr>
              <a:t>- должностные инструкции; </a:t>
            </a:r>
          </a:p>
          <a:p>
            <a:pPr indent="457200" algn="just"/>
            <a:r>
              <a:rPr lang="ru-RU" dirty="0" smtClean="0">
                <a:latin typeface="Times New Roman" pitchFamily="18" charset="0"/>
                <a:cs typeface="Times New Roman" pitchFamily="18" charset="0"/>
              </a:rPr>
              <a:t>- личные дела сотрудников; </a:t>
            </a:r>
          </a:p>
          <a:p>
            <a:pPr indent="457200" algn="just"/>
            <a:r>
              <a:rPr lang="ru-RU" dirty="0" smtClean="0">
                <a:latin typeface="Times New Roman" pitchFamily="18" charset="0"/>
                <a:cs typeface="Times New Roman" pitchFamily="18" charset="0"/>
              </a:rPr>
              <a:t>- Положение об оплате труда</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82</a:t>
            </a:fld>
            <a:endParaRPr lang="ru-RU"/>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Принципы расстановки персонала, типовые модели карьеры </a:t>
            </a:r>
            <a:endParaRPr lang="ru-RU" dirty="0"/>
          </a:p>
        </p:txBody>
      </p:sp>
      <p:sp>
        <p:nvSpPr>
          <p:cNvPr id="3" name="Прямоугольник 2"/>
          <p:cNvSpPr/>
          <p:nvPr/>
        </p:nvSpPr>
        <p:spPr>
          <a:xfrm>
            <a:off x="357158" y="714356"/>
            <a:ext cx="8501122" cy="5286062"/>
          </a:xfrm>
          <a:prstGeom prst="rect">
            <a:avLst/>
          </a:prstGeom>
        </p:spPr>
        <p:txBody>
          <a:bodyPr wrap="square">
            <a:spAutoFit/>
          </a:bodyPr>
          <a:lstStyle/>
          <a:p>
            <a:pPr indent="457200" algn="just">
              <a:lnSpc>
                <a:spcPct val="125000"/>
              </a:lnSpc>
            </a:pPr>
            <a:r>
              <a:rPr lang="ru-RU" dirty="0" smtClean="0">
                <a:latin typeface="Times New Roman" pitchFamily="18" charset="0"/>
                <a:cs typeface="Times New Roman" pitchFamily="18" charset="0"/>
              </a:rPr>
              <a:t>Расстановка кадров является одним из важнейших этапов кадровой работы и включает в себя три взаимосвязанные задачи: </a:t>
            </a:r>
          </a:p>
          <a:p>
            <a:pPr indent="457200" algn="just">
              <a:lnSpc>
                <a:spcPct val="125000"/>
              </a:lnSpc>
              <a:buFontTx/>
              <a:buChar char="-"/>
            </a:pPr>
            <a:r>
              <a:rPr lang="ru-RU" dirty="0" smtClean="0">
                <a:latin typeface="Times New Roman" pitchFamily="18" charset="0"/>
                <a:cs typeface="Times New Roman" pitchFamily="18" charset="0"/>
              </a:rPr>
              <a:t>планирование служебной карьеры исходя из оценки потенциала работника и его личных намерений; </a:t>
            </a:r>
          </a:p>
          <a:p>
            <a:pPr indent="457200" algn="just">
              <a:lnSpc>
                <a:spcPct val="125000"/>
              </a:lnSpc>
              <a:buFontTx/>
              <a:buChar char="-"/>
            </a:pPr>
            <a:r>
              <a:rPr lang="ru-RU" dirty="0" smtClean="0">
                <a:latin typeface="Times New Roman" pitchFamily="18" charset="0"/>
                <a:cs typeface="Times New Roman" pitchFamily="18" charset="0"/>
              </a:rPr>
              <a:t> определение условий и оплаты труда работника и заключение с ним контракта; </a:t>
            </a:r>
          </a:p>
          <a:p>
            <a:pPr indent="457200" algn="just">
              <a:lnSpc>
                <a:spcPct val="125000"/>
              </a:lnSpc>
              <a:buFontTx/>
              <a:buChar char="-"/>
            </a:pPr>
            <a:r>
              <a:rPr lang="ru-RU" dirty="0" smtClean="0">
                <a:latin typeface="Times New Roman" pitchFamily="18" charset="0"/>
                <a:cs typeface="Times New Roman" pitchFamily="18" charset="0"/>
              </a:rPr>
              <a:t> обеспечение движения кадров в системе управления (повышение, перемещение, понижение, выбытие). </a:t>
            </a:r>
          </a:p>
          <a:p>
            <a:pPr indent="457200" algn="just">
              <a:lnSpc>
                <a:spcPct val="125000"/>
              </a:lnSpc>
            </a:pPr>
            <a:r>
              <a:rPr lang="ru-RU" dirty="0" smtClean="0">
                <a:latin typeface="Times New Roman" pitchFamily="18" charset="0"/>
                <a:cs typeface="Times New Roman" pitchFamily="18" charset="0"/>
              </a:rPr>
              <a:t>В итоге все вакантные рабочие места на предприятии должны быть заняты с учетом личных пожеланий работников и их плановой карьеры. </a:t>
            </a:r>
          </a:p>
          <a:p>
            <a:pPr indent="457200" algn="just">
              <a:lnSpc>
                <a:spcPct val="125000"/>
              </a:lnSpc>
            </a:pPr>
            <a:r>
              <a:rPr lang="ru-RU" b="1" dirty="0" smtClean="0">
                <a:latin typeface="Times New Roman" pitchFamily="18" charset="0"/>
                <a:cs typeface="Times New Roman" pitchFamily="18" charset="0"/>
              </a:rPr>
              <a:t>Карьера — это результат осознанной позиции и поведения человека в области трудовой деятельности, связанный с должностным или профессиональным ростом. </a:t>
            </a:r>
          </a:p>
          <a:p>
            <a:pPr indent="457200" algn="just">
              <a:lnSpc>
                <a:spcPct val="125000"/>
              </a:lnSpc>
            </a:pPr>
            <a:r>
              <a:rPr lang="ru-RU" dirty="0" smtClean="0">
                <a:latin typeface="Times New Roman" pitchFamily="18" charset="0"/>
                <a:cs typeface="Times New Roman" pitchFamily="18" charset="0"/>
              </a:rPr>
              <a:t>Карьеру — траекторию своего движения — человек строит сам, сообразуясь с особенностями внутри- и </a:t>
            </a:r>
            <a:r>
              <a:rPr lang="ru-RU" dirty="0" err="1" smtClean="0">
                <a:latin typeface="Times New Roman" pitchFamily="18" charset="0"/>
                <a:cs typeface="Times New Roman" pitchFamily="18" charset="0"/>
              </a:rPr>
              <a:t>внеорганизационной</a:t>
            </a:r>
            <a:r>
              <a:rPr lang="ru-RU" dirty="0" smtClean="0">
                <a:latin typeface="Times New Roman" pitchFamily="18" charset="0"/>
                <a:cs typeface="Times New Roman" pitchFamily="18" charset="0"/>
              </a:rPr>
              <a:t> реальности и главное — со своими собственными целями, желаниями и установками.</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83</a:t>
            </a:fld>
            <a:endParaRPr lang="ru-RU"/>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Принципы расстановки персонала, типовые модели карьеры </a:t>
            </a:r>
            <a:endParaRPr lang="ru-RU" dirty="0"/>
          </a:p>
        </p:txBody>
      </p:sp>
      <p:sp>
        <p:nvSpPr>
          <p:cNvPr id="3" name="Прямоугольник 2"/>
          <p:cNvSpPr/>
          <p:nvPr/>
        </p:nvSpPr>
        <p:spPr>
          <a:xfrm>
            <a:off x="428596" y="500042"/>
            <a:ext cx="8215370" cy="5253618"/>
          </a:xfrm>
          <a:prstGeom prst="rect">
            <a:avLst/>
          </a:prstGeom>
        </p:spPr>
        <p:txBody>
          <a:bodyPr wrap="square">
            <a:spAutoFit/>
          </a:bodyPr>
          <a:lstStyle/>
          <a:p>
            <a:pPr indent="457200" algn="ctr">
              <a:lnSpc>
                <a:spcPct val="125000"/>
              </a:lnSpc>
            </a:pPr>
            <a:r>
              <a:rPr lang="ru-RU" b="1" dirty="0" smtClean="0">
                <a:latin typeface="Times New Roman" pitchFamily="18" charset="0"/>
                <a:cs typeface="Times New Roman" pitchFamily="18" charset="0"/>
              </a:rPr>
              <a:t>Типы и этапы карьеры</a:t>
            </a:r>
          </a:p>
          <a:p>
            <a:pPr indent="457200" algn="just">
              <a:lnSpc>
                <a:spcPct val="125000"/>
              </a:lnSpc>
            </a:pPr>
            <a:r>
              <a:rPr lang="ru-RU" dirty="0" smtClean="0">
                <a:latin typeface="Times New Roman" pitchFamily="18" charset="0"/>
                <a:cs typeface="Times New Roman" pitchFamily="18" charset="0"/>
              </a:rPr>
              <a:t>Можно выделить несколько принципиальных траекторий движения человека в рамках профессии или организации, которые приведут к разным типам карьеры.</a:t>
            </a:r>
          </a:p>
          <a:p>
            <a:pPr indent="457200" algn="just">
              <a:lnSpc>
                <a:spcPct val="125000"/>
              </a:lnSpc>
            </a:pPr>
            <a:r>
              <a:rPr lang="ru-RU" dirty="0" smtClean="0">
                <a:latin typeface="Times New Roman" pitchFamily="18" charset="0"/>
                <a:cs typeface="Times New Roman" pitchFamily="18" charset="0"/>
              </a:rPr>
              <a:t> Профессиональная карьера - рост знаний, умений, навыков. Профессиональная карьера может идти по линии специализации (углубление в одной, выбранной в начале профессионального пути, линии движения) или </a:t>
            </a:r>
            <a:r>
              <a:rPr lang="ru-RU" dirty="0" err="1" smtClean="0">
                <a:latin typeface="Times New Roman" pitchFamily="18" charset="0"/>
                <a:cs typeface="Times New Roman" pitchFamily="18" charset="0"/>
              </a:rPr>
              <a:t>транспрофессионализации</a:t>
            </a:r>
            <a:r>
              <a:rPr lang="ru-RU" dirty="0" smtClean="0">
                <a:latin typeface="Times New Roman" pitchFamily="18" charset="0"/>
                <a:cs typeface="Times New Roman" pitchFamily="18" charset="0"/>
              </a:rPr>
              <a:t> (овладение другими областями человеческого опыта, связанное, скорее, с расширением инструментария и областей деятельности).</a:t>
            </a:r>
          </a:p>
          <a:p>
            <a:pPr indent="457200" algn="just">
              <a:lnSpc>
                <a:spcPct val="125000"/>
              </a:lnSpc>
            </a:pPr>
            <a:r>
              <a:rPr lang="ru-RU" dirty="0" smtClean="0">
                <a:latin typeface="Times New Roman" pitchFamily="18" charset="0"/>
                <a:cs typeface="Times New Roman" pitchFamily="18" charset="0"/>
              </a:rPr>
              <a:t> Внутриорганизационная карьера - связана с траекторией движения человека в организации. Она может идти по линии: </a:t>
            </a:r>
          </a:p>
          <a:p>
            <a:pPr indent="457200" algn="just">
              <a:lnSpc>
                <a:spcPct val="125000"/>
              </a:lnSpc>
            </a:pPr>
            <a:r>
              <a:rPr lang="ru-RU" dirty="0" smtClean="0">
                <a:latin typeface="Times New Roman" pitchFamily="18" charset="0"/>
                <a:cs typeface="Times New Roman" pitchFamily="18" charset="0"/>
              </a:rPr>
              <a:t>• вертикальной карьеры - должностной рост; </a:t>
            </a:r>
          </a:p>
          <a:p>
            <a:pPr indent="457200" algn="just">
              <a:lnSpc>
                <a:spcPct val="125000"/>
              </a:lnSpc>
            </a:pPr>
            <a:r>
              <a:rPr lang="ru-RU" dirty="0" smtClean="0">
                <a:latin typeface="Times New Roman" pitchFamily="18" charset="0"/>
                <a:cs typeface="Times New Roman" pitchFamily="18" charset="0"/>
              </a:rPr>
              <a:t>• горизонтальной карьеры - продвижение внутри организации, например работы в разных подразделениях одного уровня иерархии; </a:t>
            </a:r>
          </a:p>
          <a:p>
            <a:pPr indent="457200" algn="just">
              <a:lnSpc>
                <a:spcPct val="125000"/>
              </a:lnSpc>
            </a:pPr>
            <a:r>
              <a:rPr lang="ru-RU" dirty="0" smtClean="0">
                <a:latin typeface="Times New Roman" pitchFamily="18" charset="0"/>
                <a:cs typeface="Times New Roman" pitchFamily="18" charset="0"/>
              </a:rPr>
              <a:t>• центростремительной карьеры - продвижение к ядру организации, центру управления, все более глубокое включение в процессы принятия решений</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84</a:t>
            </a:fld>
            <a:endParaRPr lang="ru-RU"/>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Принципы расстановки персонала, типовые модели карьеры </a:t>
            </a:r>
            <a:endParaRPr lang="ru-RU" dirty="0"/>
          </a:p>
        </p:txBody>
      </p:sp>
      <p:sp>
        <p:nvSpPr>
          <p:cNvPr id="3" name="Прямоугольник 2"/>
          <p:cNvSpPr/>
          <p:nvPr/>
        </p:nvSpPr>
        <p:spPr>
          <a:xfrm>
            <a:off x="928662" y="714356"/>
            <a:ext cx="7858180" cy="5632311"/>
          </a:xfrm>
          <a:prstGeom prst="rect">
            <a:avLst/>
          </a:prstGeom>
        </p:spPr>
        <p:txBody>
          <a:bodyPr wrap="square">
            <a:spAutoFit/>
          </a:bodyPr>
          <a:lstStyle/>
          <a:p>
            <a:pPr indent="457200" algn="just">
              <a:lnSpc>
                <a:spcPct val="125000"/>
              </a:lnSpc>
            </a:pPr>
            <a:r>
              <a:rPr lang="ru-RU" dirty="0" smtClean="0">
                <a:latin typeface="Times New Roman" pitchFamily="18" charset="0"/>
                <a:cs typeface="Times New Roman" pitchFamily="18" charset="0"/>
              </a:rPr>
              <a:t>Встречаясь с новым сотрудником, менеджер по персоналу должен учитывать этап карьеры, который он проходит в данный момент. Это может помочь уточнить цели профессиональной деятельности, степень динамичности и главное - специфику индивидуальной мотивации.</a:t>
            </a:r>
          </a:p>
          <a:p>
            <a:pPr indent="457200" algn="just">
              <a:lnSpc>
                <a:spcPct val="125000"/>
              </a:lnSpc>
            </a:pPr>
            <a:r>
              <a:rPr lang="ru-RU" dirty="0" smtClean="0">
                <a:latin typeface="Times New Roman" pitchFamily="18" charset="0"/>
                <a:cs typeface="Times New Roman" pitchFamily="18" charset="0"/>
              </a:rPr>
              <a:t>Существует аспект профессионального развития, который часто не учитывается с течением времени, а по мере достижения зрелости направленность развития нуждается в изменениях. Если говорить о стандартной карьере, можно определить следующий образец развития.</a:t>
            </a:r>
          </a:p>
          <a:p>
            <a:pPr indent="457200" algn="just">
              <a:lnSpc>
                <a:spcPct val="125000"/>
              </a:lnSpc>
            </a:pPr>
            <a:r>
              <a:rPr lang="ru-RU" dirty="0" smtClean="0">
                <a:latin typeface="Times New Roman" pitchFamily="18" charset="0"/>
                <a:cs typeface="Times New Roman" pitchFamily="18" charset="0"/>
              </a:rPr>
              <a:t>Сталкиваясь с уже определившимся профессионалом, важно знать как он сделал свой выбор. Можно выделить следующие основные ситуации выбора</a:t>
            </a:r>
          </a:p>
          <a:p>
            <a:pPr indent="457200" algn="just">
              <a:lnSpc>
                <a:spcPct val="125000"/>
              </a:lnSpc>
            </a:pPr>
            <a:r>
              <a:rPr lang="ru-RU" dirty="0" smtClean="0">
                <a:latin typeface="Times New Roman" pitchFamily="18" charset="0"/>
                <a:cs typeface="Times New Roman" pitchFamily="18" charset="0"/>
              </a:rPr>
              <a:t> Традиция- вопрос о выборе не возникал в силу традиции, обычаев</a:t>
            </a:r>
          </a:p>
          <a:p>
            <a:pPr indent="457200" algn="just">
              <a:lnSpc>
                <a:spcPct val="125000"/>
              </a:lnSpc>
            </a:pPr>
            <a:r>
              <a:rPr lang="ru-RU" dirty="0" smtClean="0">
                <a:latin typeface="Times New Roman" pitchFamily="18" charset="0"/>
                <a:cs typeface="Times New Roman" pitchFamily="18" charset="0"/>
              </a:rPr>
              <a:t>Случай- Выбор произошел случайно в силу некоего события </a:t>
            </a:r>
          </a:p>
          <a:p>
            <a:pPr indent="457200" algn="just">
              <a:lnSpc>
                <a:spcPct val="125000"/>
              </a:lnSpc>
            </a:pPr>
            <a:r>
              <a:rPr lang="ru-RU" dirty="0" smtClean="0">
                <a:latin typeface="Times New Roman" pitchFamily="18" charset="0"/>
                <a:cs typeface="Times New Roman" pitchFamily="18" charset="0"/>
              </a:rPr>
              <a:t>Долг – выбор профессии связан с представлением о долге, о своей миссии, призвании или обязательствах перед людьми </a:t>
            </a:r>
          </a:p>
          <a:p>
            <a:pPr indent="457200" algn="just">
              <a:lnSpc>
                <a:spcPct val="125000"/>
              </a:lnSpc>
            </a:pPr>
            <a:r>
              <a:rPr lang="ru-RU" dirty="0" smtClean="0">
                <a:latin typeface="Times New Roman" pitchFamily="18" charset="0"/>
                <a:cs typeface="Times New Roman" pitchFamily="18" charset="0"/>
              </a:rPr>
              <a:t>Целевой выбор – Выбор связан с сознательным определением целей профессиональной деятельности.</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85</a:t>
            </a:fld>
            <a:endParaRPr lang="ru-RU"/>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Принципы расстановки персонала, типовые модели карьеры </a:t>
            </a:r>
            <a:endParaRPr lang="ru-RU" dirty="0"/>
          </a:p>
        </p:txBody>
      </p:sp>
      <p:pic>
        <p:nvPicPr>
          <p:cNvPr id="3" name="Рисунок 2"/>
          <p:cNvPicPr/>
          <p:nvPr/>
        </p:nvPicPr>
        <p:blipFill>
          <a:blip r:embed="rId2"/>
          <a:srcRect l="17638" t="18804" r="18706" b="8262"/>
          <a:stretch>
            <a:fillRect/>
          </a:stretch>
        </p:blipFill>
        <p:spPr bwMode="auto">
          <a:xfrm>
            <a:off x="1142976" y="928670"/>
            <a:ext cx="6715172" cy="5572164"/>
          </a:xfrm>
          <a:prstGeom prst="rect">
            <a:avLst/>
          </a:prstGeom>
          <a:noFill/>
          <a:ln w="9525">
            <a:noFill/>
            <a:miter lim="800000"/>
            <a:headEnd/>
            <a:tailEnd/>
          </a:ln>
        </p:spPr>
      </p:pic>
      <p:sp>
        <p:nvSpPr>
          <p:cNvPr id="4" name="Прямоугольник 3"/>
          <p:cNvSpPr/>
          <p:nvPr/>
        </p:nvSpPr>
        <p:spPr>
          <a:xfrm>
            <a:off x="3500430" y="357166"/>
            <a:ext cx="2256130" cy="369332"/>
          </a:xfrm>
          <a:prstGeom prst="rect">
            <a:avLst/>
          </a:prstGeom>
        </p:spPr>
        <p:txBody>
          <a:bodyPr wrap="none">
            <a:spAutoFit/>
          </a:bodyPr>
          <a:lstStyle/>
          <a:p>
            <a:r>
              <a:rPr lang="ru-RU" b="1" dirty="0" smtClean="0">
                <a:latin typeface="Times New Roman" pitchFamily="18" charset="0"/>
                <a:cs typeface="Times New Roman" pitchFamily="18" charset="0"/>
              </a:rPr>
              <a:t>ЭТАПЫ КАРЬЕРЫ</a:t>
            </a:r>
            <a:endParaRPr lang="ru-RU" b="1" dirty="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86</a:t>
            </a:fld>
            <a:endParaRPr lang="ru-RU"/>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Принципы расстановки персонала, типовые модели карьеры </a:t>
            </a:r>
            <a:endParaRPr lang="ru-RU" dirty="0"/>
          </a:p>
        </p:txBody>
      </p:sp>
      <p:sp>
        <p:nvSpPr>
          <p:cNvPr id="5" name="Прямоугольник 4"/>
          <p:cNvSpPr/>
          <p:nvPr/>
        </p:nvSpPr>
        <p:spPr>
          <a:xfrm>
            <a:off x="500034" y="335846"/>
            <a:ext cx="8215370" cy="3416320"/>
          </a:xfrm>
          <a:prstGeom prst="rect">
            <a:avLst/>
          </a:prstGeom>
        </p:spPr>
        <p:txBody>
          <a:bodyPr wrap="square">
            <a:spAutoFit/>
          </a:bodyPr>
          <a:lstStyle/>
          <a:p>
            <a:pPr indent="457200" algn="just"/>
            <a:r>
              <a:rPr lang="ru-RU" dirty="0" smtClean="0">
                <a:latin typeface="Times New Roman" pitchFamily="18" charset="0"/>
                <a:cs typeface="Times New Roman" pitchFamily="18" charset="0"/>
              </a:rPr>
              <a:t>Источниковедческий анализ научных разработок и исследования служебной карьеры более 1000 руководителей и специалистов предприятий, показали, что все многообразие вариантов карьеры получается за счет сочетания четырех основных моделей, а именно: "трамплин", "лестница", "змея", "перепутье".</a:t>
            </a:r>
          </a:p>
          <a:p>
            <a:pPr indent="457200" algn="just"/>
            <a:r>
              <a:rPr lang="ru-RU" dirty="0" smtClean="0">
                <a:latin typeface="Times New Roman" pitchFamily="18" charset="0"/>
                <a:cs typeface="Times New Roman" pitchFamily="18" charset="0"/>
              </a:rPr>
              <a:t> Карьера "трамплин" широко распространена среди руководителей и специалистов. Жизненный путь работника состоит из длительного подъема по служебной лестнице с постепенным ростом его потенциала, знаний, опыта и квалификации. Соответственно меняются занимаемые должности на более сложные и лучше оплачиваемые. </a:t>
            </a:r>
          </a:p>
          <a:p>
            <a:pPr indent="457200" algn="just"/>
            <a:r>
              <a:rPr lang="ru-RU" dirty="0" smtClean="0">
                <a:latin typeface="Times New Roman" pitchFamily="18" charset="0"/>
                <a:cs typeface="Times New Roman" pitchFamily="18" charset="0"/>
              </a:rPr>
              <a:t>На определенном этапе работник занимает высшую для него должность и старается удержаться в ней в течение длительного времени. А потом "прыжок с трамплина" ввиду ухода на пенсию. </a:t>
            </a:r>
            <a:endParaRPr lang="ru-RU" dirty="0">
              <a:latin typeface="Times New Roman" pitchFamily="18" charset="0"/>
              <a:cs typeface="Times New Roman" pitchFamily="18" charset="0"/>
            </a:endParaRPr>
          </a:p>
        </p:txBody>
      </p:sp>
      <p:pic>
        <p:nvPicPr>
          <p:cNvPr id="6" name="Рисунок 5"/>
          <p:cNvPicPr/>
          <p:nvPr/>
        </p:nvPicPr>
        <p:blipFill>
          <a:blip r:embed="rId2"/>
          <a:srcRect l="48903" t="32479" r="6087" b="25641"/>
          <a:stretch>
            <a:fillRect/>
          </a:stretch>
        </p:blipFill>
        <p:spPr bwMode="auto">
          <a:xfrm>
            <a:off x="3929058" y="3643314"/>
            <a:ext cx="4929222" cy="2571768"/>
          </a:xfrm>
          <a:prstGeom prst="rect">
            <a:avLst/>
          </a:prstGeom>
          <a:noFill/>
          <a:ln w="9525">
            <a:noFill/>
            <a:miter lim="800000"/>
            <a:headEnd/>
            <a:tailEnd/>
          </a:ln>
        </p:spPr>
      </p:pic>
      <p:sp>
        <p:nvSpPr>
          <p:cNvPr id="7" name="Прямоугольник 6"/>
          <p:cNvSpPr/>
          <p:nvPr/>
        </p:nvSpPr>
        <p:spPr>
          <a:xfrm>
            <a:off x="357158" y="4500570"/>
            <a:ext cx="3143272"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ru-RU" b="1" dirty="0" smtClean="0">
                <a:latin typeface="Times New Roman" pitchFamily="18" charset="0"/>
                <a:cs typeface="Times New Roman" pitchFamily="18" charset="0"/>
              </a:rPr>
              <a:t>Модель продвижения по службе «трамплин»</a:t>
            </a:r>
            <a:endParaRPr lang="ru-RU" b="1" dirty="0">
              <a:latin typeface="Times New Roman" pitchFamily="18" charset="0"/>
              <a:cs typeface="Times New Roman" pitchFamily="18" charset="0"/>
            </a:endParaRPr>
          </a:p>
        </p:txBody>
      </p:sp>
      <p:sp>
        <p:nvSpPr>
          <p:cNvPr id="8" name="Стрелка вправо 7"/>
          <p:cNvSpPr/>
          <p:nvPr/>
        </p:nvSpPr>
        <p:spPr>
          <a:xfrm>
            <a:off x="3571868" y="4714884"/>
            <a:ext cx="500066" cy="357190"/>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87</a:t>
            </a:fld>
            <a:endParaRPr lang="ru-RU"/>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Принципы расстановки персонала, типовые модели карьеры </a:t>
            </a:r>
            <a:endParaRPr lang="ru-RU" dirty="0"/>
          </a:p>
        </p:txBody>
      </p:sp>
      <p:sp>
        <p:nvSpPr>
          <p:cNvPr id="3" name="Прямоугольник 2"/>
          <p:cNvSpPr/>
          <p:nvPr/>
        </p:nvSpPr>
        <p:spPr>
          <a:xfrm>
            <a:off x="571472" y="428604"/>
            <a:ext cx="8143932" cy="5250155"/>
          </a:xfrm>
          <a:prstGeom prst="rect">
            <a:avLst/>
          </a:prstGeom>
        </p:spPr>
        <p:txBody>
          <a:bodyPr wrap="square">
            <a:spAutoFit/>
          </a:bodyPr>
          <a:lstStyle/>
          <a:p>
            <a:pPr indent="457200" algn="just">
              <a:lnSpc>
                <a:spcPct val="110000"/>
              </a:lnSpc>
            </a:pPr>
            <a:r>
              <a:rPr lang="ru-RU" dirty="0" smtClean="0">
                <a:latin typeface="Times New Roman" pitchFamily="18" charset="0"/>
                <a:cs typeface="Times New Roman" pitchFamily="18" charset="0"/>
              </a:rPr>
              <a:t>Карьера "трамплин" наиболее характерна для руководителей периода застоя в экономике, когда многие должности в центральных органах и на предприятиях занимались одними людьми по 20-25 лет. С другой стороны, данная модель является типичной для специалистов и служащих, которые не ставят перед собой целей продвижения по службе. В силу ряда причин: личных интересов, невысокой загрузки, хорошего трудового коллектива, приобретенной квалификации - работников вполне устраивает занимаемая должность, и они готовы оставаться в ней до ухода на пенсию. Таким образом, карьера "трамплин" может быть вполне приемлемой в условиях рыночной экономики для большой группы специалистов и служащих. </a:t>
            </a:r>
          </a:p>
          <a:p>
            <a:pPr indent="457200" algn="just">
              <a:lnSpc>
                <a:spcPct val="110000"/>
              </a:lnSpc>
            </a:pPr>
            <a:r>
              <a:rPr lang="ru-RU" dirty="0" smtClean="0">
                <a:latin typeface="Times New Roman" pitchFamily="18" charset="0"/>
                <a:cs typeface="Times New Roman" pitchFamily="18" charset="0"/>
              </a:rPr>
              <a:t>Модель карьеры "лестница" предусматривает, что каждая ступенька служебной карьеры представляет собой определенную должность, которую работник занимает фиксированное время, например, не более 5 лет. Такого срока достаточно для того, чтобы войти в новую должность и проработать с полной отдачей. С ростом квалификации, творческого потенциала и производственного опыта руководитель или специалист поднимается по служебной лестнице. Каждую новую должность работник занимает после повышения квалификации. </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88</a:t>
            </a:fld>
            <a:endParaRPr lang="ru-RU"/>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Принципы расстановки персонала, типовые модели карьеры </a:t>
            </a:r>
            <a:endParaRPr lang="ru-RU" dirty="0"/>
          </a:p>
        </p:txBody>
      </p:sp>
      <p:pic>
        <p:nvPicPr>
          <p:cNvPr id="4" name="Рисунок 3"/>
          <p:cNvPicPr/>
          <p:nvPr/>
        </p:nvPicPr>
        <p:blipFill>
          <a:blip r:embed="rId2"/>
          <a:srcRect l="45377" t="36752" r="5713" b="33618"/>
          <a:stretch>
            <a:fillRect/>
          </a:stretch>
        </p:blipFill>
        <p:spPr bwMode="auto">
          <a:xfrm>
            <a:off x="571472" y="285728"/>
            <a:ext cx="4429156" cy="1643074"/>
          </a:xfrm>
          <a:prstGeom prst="rect">
            <a:avLst/>
          </a:prstGeom>
          <a:noFill/>
          <a:ln w="9525">
            <a:noFill/>
            <a:miter lim="800000"/>
            <a:headEnd/>
            <a:tailEnd/>
          </a:ln>
        </p:spPr>
      </p:pic>
      <p:sp>
        <p:nvSpPr>
          <p:cNvPr id="5" name="Прямоугольник 4"/>
          <p:cNvSpPr/>
          <p:nvPr/>
        </p:nvSpPr>
        <p:spPr>
          <a:xfrm>
            <a:off x="5500694" y="785794"/>
            <a:ext cx="2292166"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ru-RU" b="1" dirty="0" smtClean="0">
                <a:latin typeface="Times New Roman" pitchFamily="18" charset="0"/>
                <a:cs typeface="Times New Roman" pitchFamily="18" charset="0"/>
              </a:rPr>
              <a:t>Модель «лестница» </a:t>
            </a:r>
            <a:endParaRPr lang="ru-RU" b="1" dirty="0">
              <a:latin typeface="Times New Roman" pitchFamily="18" charset="0"/>
              <a:cs typeface="Times New Roman" pitchFamily="18" charset="0"/>
            </a:endParaRPr>
          </a:p>
        </p:txBody>
      </p:sp>
      <p:sp>
        <p:nvSpPr>
          <p:cNvPr id="6" name="Стрелка вправо 5"/>
          <p:cNvSpPr/>
          <p:nvPr/>
        </p:nvSpPr>
        <p:spPr>
          <a:xfrm flipH="1">
            <a:off x="5143504" y="857232"/>
            <a:ext cx="285752" cy="285752"/>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500034" y="2143116"/>
            <a:ext cx="8215370" cy="3416320"/>
          </a:xfrm>
          <a:prstGeom prst="rect">
            <a:avLst/>
          </a:prstGeom>
        </p:spPr>
        <p:txBody>
          <a:bodyPr wrap="square">
            <a:spAutoFit/>
          </a:bodyPr>
          <a:lstStyle/>
          <a:p>
            <a:pPr indent="457200" algn="just"/>
            <a:r>
              <a:rPr lang="ru-RU" dirty="0" smtClean="0">
                <a:latin typeface="Times New Roman" pitchFamily="18" charset="0"/>
                <a:cs typeface="Times New Roman" pitchFamily="18" charset="0"/>
              </a:rPr>
              <a:t>Верхней ступеньки служебной карьеры работник достигнет в период максимального потенциала, когда накоплен большой опыт и приобретены высокая квалификация, широта кругозора, профессиональные знания и умения. Психологически эта модель очень неудобна для первых руководителей из-за их нежелания уходить с "первых ролей". Поэтому она должна поддерживаться вышестоящим органом управления (советом директоров, правлением) с гуманных позиций сохранения здоровья и работоспособности работника.</a:t>
            </a:r>
          </a:p>
          <a:p>
            <a:pPr indent="457200" algn="just"/>
            <a:r>
              <a:rPr lang="ru-RU" dirty="0" smtClean="0">
                <a:latin typeface="Times New Roman" pitchFamily="18" charset="0"/>
                <a:cs typeface="Times New Roman" pitchFamily="18" charset="0"/>
              </a:rPr>
              <a:t> После занятия верхней должности начинается планомерный спуск по служебной лестнице с выполнением менее интенсивной работы, не требующей принятия сложных решений в экстремальных ситуациях, руководства большим коллективом. Однако вклад руководителя и специалиста в качестве консультанта ценен для предприятия.</a:t>
            </a:r>
            <a:endParaRPr lang="ru-RU" dirty="0">
              <a:latin typeface="Times New Roman" pitchFamily="18" charset="0"/>
              <a:cs typeface="Times New Roman" pitchFamily="18" charset="0"/>
            </a:endParaRPr>
          </a:p>
        </p:txBody>
      </p:sp>
      <p:sp>
        <p:nvSpPr>
          <p:cNvPr id="8" name="Номер слайда 7"/>
          <p:cNvSpPr>
            <a:spLocks noGrp="1"/>
          </p:cNvSpPr>
          <p:nvPr>
            <p:ph type="sldNum" sz="quarter" idx="12"/>
          </p:nvPr>
        </p:nvSpPr>
        <p:spPr/>
        <p:txBody>
          <a:bodyPr/>
          <a:lstStyle/>
          <a:p>
            <a:fld id="{725C68B6-61C2-468F-89AB-4B9F7531AA68}" type="slidenum">
              <a:rPr lang="ru-RU" smtClean="0"/>
              <a:pPr/>
              <a:t>89</a:t>
            </a:fld>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Основные элементы кадровой политики </a:t>
            </a:r>
            <a:endParaRPr lang="ru-RU" dirty="0"/>
          </a:p>
        </p:txBody>
      </p:sp>
      <p:sp>
        <p:nvSpPr>
          <p:cNvPr id="3" name="Прямоугольник 2"/>
          <p:cNvSpPr/>
          <p:nvPr/>
        </p:nvSpPr>
        <p:spPr>
          <a:xfrm>
            <a:off x="428596" y="571480"/>
            <a:ext cx="8358246" cy="5909310"/>
          </a:xfrm>
          <a:prstGeom prst="rect">
            <a:avLst/>
          </a:prstGeom>
        </p:spPr>
        <p:txBody>
          <a:bodyPr wrap="square">
            <a:spAutoFit/>
          </a:bodyPr>
          <a:lstStyle/>
          <a:p>
            <a:pPr indent="457200" algn="ctr">
              <a:lnSpc>
                <a:spcPct val="150000"/>
              </a:lnSpc>
            </a:pPr>
            <a:r>
              <a:rPr lang="ru-RU" b="1" u="sng" dirty="0" smtClean="0">
                <a:latin typeface="Times New Roman" pitchFamily="18" charset="0"/>
                <a:cs typeface="Times New Roman" pitchFamily="18" charset="0"/>
              </a:rPr>
              <a:t>КАДРОВАЯ ПОЛИТИКА ВКЛЮЧАЕТ ТАКИЕ ЭЛЕМЕНТЫ:</a:t>
            </a:r>
            <a:r>
              <a:rPr lang="ru-RU" u="sng" dirty="0" smtClean="0">
                <a:latin typeface="Times New Roman" pitchFamily="18" charset="0"/>
                <a:cs typeface="Times New Roman" pitchFamily="18" charset="0"/>
              </a:rPr>
              <a:t> </a:t>
            </a:r>
          </a:p>
          <a:p>
            <a:pPr indent="457200" algn="just">
              <a:lnSpc>
                <a:spcPct val="150000"/>
              </a:lnSpc>
              <a:buFontTx/>
              <a:buChar char="-"/>
            </a:pPr>
            <a:r>
              <a:rPr lang="ru-RU" dirty="0" smtClean="0">
                <a:latin typeface="Times New Roman" pitchFamily="18" charset="0"/>
                <a:cs typeface="Times New Roman" pitchFamily="18" charset="0"/>
              </a:rPr>
              <a:t>тип власти в обществе; </a:t>
            </a:r>
          </a:p>
          <a:p>
            <a:pPr indent="457200" algn="just">
              <a:lnSpc>
                <a:spcPct val="150000"/>
              </a:lnSpc>
              <a:buFontTx/>
              <a:buChar char="-"/>
            </a:pPr>
            <a:r>
              <a:rPr lang="ru-RU" dirty="0" smtClean="0">
                <a:latin typeface="Times New Roman" pitchFamily="18" charset="0"/>
                <a:cs typeface="Times New Roman" pitchFamily="18" charset="0"/>
              </a:rPr>
              <a:t>стиль руководства; </a:t>
            </a:r>
          </a:p>
          <a:p>
            <a:pPr indent="457200" algn="just">
              <a:lnSpc>
                <a:spcPct val="150000"/>
              </a:lnSpc>
              <a:buFontTx/>
              <a:buChar char="-"/>
            </a:pPr>
            <a:r>
              <a:rPr lang="ru-RU" dirty="0" smtClean="0">
                <a:latin typeface="Times New Roman" pitchFamily="18" charset="0"/>
                <a:cs typeface="Times New Roman" pitchFamily="18" charset="0"/>
              </a:rPr>
              <a:t>философия предприятия; </a:t>
            </a:r>
          </a:p>
          <a:p>
            <a:pPr indent="457200" algn="just">
              <a:lnSpc>
                <a:spcPct val="150000"/>
              </a:lnSpc>
              <a:buFontTx/>
              <a:buChar char="-"/>
            </a:pPr>
            <a:r>
              <a:rPr lang="ru-RU" dirty="0" smtClean="0">
                <a:latin typeface="Times New Roman" pitchFamily="18" charset="0"/>
                <a:cs typeface="Times New Roman" pitchFamily="18" charset="0"/>
              </a:rPr>
              <a:t>правила внутреннего трудового распорядка; </a:t>
            </a:r>
          </a:p>
          <a:p>
            <a:pPr indent="457200" algn="just">
              <a:lnSpc>
                <a:spcPct val="150000"/>
              </a:lnSpc>
              <a:buFontTx/>
              <a:buChar char="-"/>
            </a:pPr>
            <a:r>
              <a:rPr lang="ru-RU" dirty="0" smtClean="0">
                <a:latin typeface="Times New Roman" pitchFamily="18" charset="0"/>
                <a:cs typeface="Times New Roman" pitchFamily="18" charset="0"/>
              </a:rPr>
              <a:t>коллективный договор. </a:t>
            </a:r>
          </a:p>
          <a:p>
            <a:pPr indent="457200" algn="ctr">
              <a:lnSpc>
                <a:spcPct val="150000"/>
              </a:lnSpc>
            </a:pPr>
            <a:r>
              <a:rPr lang="ru-RU" b="1" u="sng" dirty="0" smtClean="0">
                <a:latin typeface="Times New Roman" pitchFamily="18" charset="0"/>
                <a:cs typeface="Times New Roman" pitchFamily="18" charset="0"/>
              </a:rPr>
              <a:t>КАДРОВАЯ ПОЛИТИКА ПРЕДПРИЯТИЯ ДОЛЖНА НАХОДИТЬ ОТРАЖЕНИЕ В СЛЕДУЮЩИХ ДОКУМЕНТАХ: </a:t>
            </a:r>
          </a:p>
          <a:p>
            <a:pPr indent="457200" algn="just">
              <a:lnSpc>
                <a:spcPct val="150000"/>
              </a:lnSpc>
              <a:buFontTx/>
              <a:buChar char="-"/>
            </a:pPr>
            <a:r>
              <a:rPr lang="ru-RU" dirty="0" smtClean="0">
                <a:latin typeface="Times New Roman" pitchFamily="18" charset="0"/>
                <a:cs typeface="Times New Roman" pitchFamily="18" charset="0"/>
              </a:rPr>
              <a:t>Устав предприятия; </a:t>
            </a:r>
          </a:p>
          <a:p>
            <a:pPr indent="457200" algn="just">
              <a:lnSpc>
                <a:spcPct val="150000"/>
              </a:lnSpc>
              <a:buFontTx/>
              <a:buChar char="-"/>
            </a:pPr>
            <a:r>
              <a:rPr lang="ru-RU" dirty="0" smtClean="0">
                <a:latin typeface="Times New Roman" pitchFamily="18" charset="0"/>
                <a:cs typeface="Times New Roman" pitchFamily="18" charset="0"/>
              </a:rPr>
              <a:t>Философия предприятия; </a:t>
            </a:r>
          </a:p>
          <a:p>
            <a:pPr indent="457200" algn="just">
              <a:lnSpc>
                <a:spcPct val="150000"/>
              </a:lnSpc>
              <a:buFontTx/>
              <a:buChar char="-"/>
            </a:pPr>
            <a:r>
              <a:rPr lang="ru-RU" dirty="0" smtClean="0">
                <a:latin typeface="Times New Roman" pitchFamily="18" charset="0"/>
                <a:cs typeface="Times New Roman" pitchFamily="18" charset="0"/>
              </a:rPr>
              <a:t>Коллективный договор; </a:t>
            </a:r>
          </a:p>
          <a:p>
            <a:pPr indent="457200" algn="just">
              <a:lnSpc>
                <a:spcPct val="150000"/>
              </a:lnSpc>
              <a:buFontTx/>
              <a:buChar char="-"/>
            </a:pPr>
            <a:r>
              <a:rPr lang="ru-RU" dirty="0" smtClean="0">
                <a:latin typeface="Times New Roman" pitchFamily="18" charset="0"/>
                <a:cs typeface="Times New Roman" pitchFamily="18" charset="0"/>
              </a:rPr>
              <a:t>Правила внутреннего трудового распорядка; </a:t>
            </a:r>
          </a:p>
          <a:p>
            <a:pPr indent="457200" algn="just">
              <a:lnSpc>
                <a:spcPct val="150000"/>
              </a:lnSpc>
              <a:buFontTx/>
              <a:buChar char="-"/>
            </a:pPr>
            <a:r>
              <a:rPr lang="ru-RU" dirty="0" smtClean="0">
                <a:latin typeface="Times New Roman" pitchFamily="18" charset="0"/>
                <a:cs typeface="Times New Roman" pitchFamily="18" charset="0"/>
              </a:rPr>
              <a:t>Положение об оплате труда; </a:t>
            </a:r>
          </a:p>
          <a:p>
            <a:pPr indent="457200" algn="just">
              <a:lnSpc>
                <a:spcPct val="150000"/>
              </a:lnSpc>
              <a:buFontTx/>
              <a:buChar char="-"/>
            </a:pPr>
            <a:r>
              <a:rPr lang="ru-RU" dirty="0" smtClean="0">
                <a:latin typeface="Times New Roman" pitchFamily="18" charset="0"/>
                <a:cs typeface="Times New Roman" pitchFamily="18" charset="0"/>
              </a:rPr>
              <a:t>Положение об аттестации кадров.</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9</a:t>
            </a:fld>
            <a:endParaRPr lang="ru-RU"/>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Принципы расстановки персонала, типовые модели карьеры </a:t>
            </a:r>
            <a:endParaRPr lang="ru-RU" dirty="0"/>
          </a:p>
        </p:txBody>
      </p:sp>
      <p:sp>
        <p:nvSpPr>
          <p:cNvPr id="3" name="Прямоугольник 2"/>
          <p:cNvSpPr/>
          <p:nvPr/>
        </p:nvSpPr>
        <p:spPr>
          <a:xfrm>
            <a:off x="357158" y="612845"/>
            <a:ext cx="8358246" cy="3139321"/>
          </a:xfrm>
          <a:prstGeom prst="rect">
            <a:avLst/>
          </a:prstGeom>
        </p:spPr>
        <p:txBody>
          <a:bodyPr wrap="square">
            <a:spAutoFit/>
          </a:bodyPr>
          <a:lstStyle/>
          <a:p>
            <a:pPr indent="457200" algn="just"/>
            <a:r>
              <a:rPr lang="ru-RU" dirty="0" smtClean="0">
                <a:latin typeface="Times New Roman" pitchFamily="18" charset="0"/>
                <a:cs typeface="Times New Roman" pitchFamily="18" charset="0"/>
              </a:rPr>
              <a:t>Модель карьеры "змея" пригодна для руководителя и специалиста. Она предусматривает горизонтальное перемещение работника с одной должности на другую путем назначения с занятием каждой непродолжительное время (1-2 г.). Например, мастер после обучения в школе менеджеров работает последовательно диспетчером, технологом и экономистом, а затем назначается на должность начальника цеха. Это дает возможность линейному руководителю более глубоко изучить конкретные функции управления, которые ему пригодятся на вышестоящей должности. </a:t>
            </a:r>
          </a:p>
          <a:p>
            <a:pPr indent="457200" algn="just"/>
            <a:r>
              <a:rPr lang="ru-RU" dirty="0" smtClean="0">
                <a:latin typeface="Times New Roman" pitchFamily="18" charset="0"/>
                <a:cs typeface="Times New Roman" pitchFamily="18" charset="0"/>
              </a:rPr>
              <a:t>Прежде чем стать директором предприятия, руководитель в течение 6-9 лет работает заместителем директора по кадрам, коммерции и экономике и всесторонне изучает важные участки деятельности.</a:t>
            </a:r>
            <a:endParaRPr lang="ru-RU" dirty="0">
              <a:latin typeface="Times New Roman" pitchFamily="18" charset="0"/>
              <a:cs typeface="Times New Roman" pitchFamily="18" charset="0"/>
            </a:endParaRPr>
          </a:p>
        </p:txBody>
      </p:sp>
      <p:pic>
        <p:nvPicPr>
          <p:cNvPr id="4" name="Рисунок 3"/>
          <p:cNvPicPr/>
          <p:nvPr/>
        </p:nvPicPr>
        <p:blipFill>
          <a:blip r:embed="rId2"/>
          <a:srcRect l="46820" t="46439" r="4436" b="9687"/>
          <a:stretch>
            <a:fillRect/>
          </a:stretch>
        </p:blipFill>
        <p:spPr bwMode="auto">
          <a:xfrm>
            <a:off x="500034" y="4071942"/>
            <a:ext cx="4643470" cy="2324106"/>
          </a:xfrm>
          <a:prstGeom prst="rect">
            <a:avLst/>
          </a:prstGeom>
          <a:noFill/>
          <a:ln w="9525">
            <a:noFill/>
            <a:miter lim="800000"/>
            <a:headEnd/>
            <a:tailEnd/>
          </a:ln>
        </p:spPr>
      </p:pic>
      <p:sp>
        <p:nvSpPr>
          <p:cNvPr id="5" name="Прямоугольник 4"/>
          <p:cNvSpPr/>
          <p:nvPr/>
        </p:nvSpPr>
        <p:spPr>
          <a:xfrm>
            <a:off x="5643570" y="5357826"/>
            <a:ext cx="2705805"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ru-RU" b="1" dirty="0" smtClean="0">
                <a:latin typeface="Times New Roman" pitchFamily="18" charset="0"/>
                <a:cs typeface="Times New Roman" pitchFamily="18" charset="0"/>
              </a:rPr>
              <a:t>Модель карьеры «змея»</a:t>
            </a:r>
            <a:endParaRPr lang="ru-RU" b="1" dirty="0">
              <a:latin typeface="Times New Roman" pitchFamily="18" charset="0"/>
              <a:cs typeface="Times New Roman" pitchFamily="18" charset="0"/>
            </a:endParaRPr>
          </a:p>
        </p:txBody>
      </p:sp>
      <p:sp>
        <p:nvSpPr>
          <p:cNvPr id="6" name="Стрелка вправо 5"/>
          <p:cNvSpPr/>
          <p:nvPr/>
        </p:nvSpPr>
        <p:spPr>
          <a:xfrm flipH="1">
            <a:off x="5072066" y="5357826"/>
            <a:ext cx="500066" cy="357190"/>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90</a:t>
            </a:fld>
            <a:endParaRPr lang="ru-RU"/>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Принципы расстановки персонала, типовые модели карьеры </a:t>
            </a:r>
            <a:endParaRPr lang="ru-RU" dirty="0"/>
          </a:p>
        </p:txBody>
      </p:sp>
      <p:sp>
        <p:nvSpPr>
          <p:cNvPr id="3" name="Прямоугольник 2"/>
          <p:cNvSpPr/>
          <p:nvPr/>
        </p:nvSpPr>
        <p:spPr>
          <a:xfrm>
            <a:off x="357158" y="285728"/>
            <a:ext cx="8358246" cy="5909310"/>
          </a:xfrm>
          <a:prstGeom prst="rect">
            <a:avLst/>
          </a:prstGeom>
        </p:spPr>
        <p:txBody>
          <a:bodyPr wrap="square">
            <a:spAutoFit/>
          </a:bodyPr>
          <a:lstStyle/>
          <a:p>
            <a:pPr indent="457200" algn="just"/>
            <a:r>
              <a:rPr lang="ru-RU" dirty="0" smtClean="0">
                <a:latin typeface="Times New Roman" pitchFamily="18" charset="0"/>
                <a:cs typeface="Times New Roman" pitchFamily="18" charset="0"/>
              </a:rPr>
              <a:t>Главное преимущество данной модели заключается в возможности удовлетворения потребности человека в познании интересующих его функций управления. Это предполагает постоянное перемещение кадров в аппарате управления, наличие четкой системы назначения и перемещения и детальное изучение социально-психологического климата в коллективе. Наибольшее распространение эта модель получила в Японии на крупных фирмах. Профессор У. </a:t>
            </a:r>
            <a:r>
              <a:rPr lang="ru-RU" dirty="0" err="1" smtClean="0">
                <a:latin typeface="Times New Roman" pitchFamily="18" charset="0"/>
                <a:cs typeface="Times New Roman" pitchFamily="18" charset="0"/>
              </a:rPr>
              <a:t>Оучи</a:t>
            </a:r>
            <a:r>
              <a:rPr lang="ru-RU" dirty="0" smtClean="0">
                <a:latin typeface="Times New Roman" pitchFamily="18" charset="0"/>
                <a:cs typeface="Times New Roman" pitchFamily="18" charset="0"/>
              </a:rPr>
              <a:t>, автор известной книги «Теория Зет», говорит о расстановке кадров в Японии: «Может быть, наиболее важным является тот факт, что каждый работник знает, что в течение всей своей карьеры он будет переходить из одних подразделений фирмы в другие, даже расположенные в разных географических местах. Кроме того, во многих японских фирмах ротация в течение всей трудовой жизни распространяется на всех служащих. Инженер-электрик с проектирования схем может быть направлен на производство или сборку, техника каждый год могут переводить на новые станки или в другие подразделения, руководителей - перемещать по всем отраслям бизнеса... Когда люди работают все время по одной специальности, у них возникает тенденция к формированию локальных целей, связанных только с этой специальностью, а не с будущим всей фирмы" </a:t>
            </a:r>
          </a:p>
          <a:p>
            <a:pPr indent="457200" algn="just"/>
            <a:r>
              <a:rPr lang="ru-RU" dirty="0" smtClean="0">
                <a:latin typeface="Times New Roman" pitchFamily="18" charset="0"/>
                <a:cs typeface="Times New Roman" pitchFamily="18" charset="0"/>
              </a:rPr>
              <a:t>При несоблюдении ротации кадров карьера "змея" теряет значимость и может иметь негативные последствия, т.к. часть работников с преобладанием темперамента меланхолика и флегматика не расположены к смене коллектива или должности и будут воспринимать ее очень болезненно.</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91</a:t>
            </a:fld>
            <a:endParaRPr lang="ru-RU"/>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Принципы расстановки персонала, типовые модели карьеры </a:t>
            </a:r>
            <a:endParaRPr lang="ru-RU" dirty="0"/>
          </a:p>
        </p:txBody>
      </p:sp>
      <p:sp>
        <p:nvSpPr>
          <p:cNvPr id="3" name="Прямоугольник 2"/>
          <p:cNvSpPr/>
          <p:nvPr/>
        </p:nvSpPr>
        <p:spPr>
          <a:xfrm>
            <a:off x="571472" y="428604"/>
            <a:ext cx="8072494" cy="2308324"/>
          </a:xfrm>
          <a:prstGeom prst="rect">
            <a:avLst/>
          </a:prstGeom>
        </p:spPr>
        <p:txBody>
          <a:bodyPr wrap="square">
            <a:spAutoFit/>
          </a:bodyPr>
          <a:lstStyle/>
          <a:p>
            <a:pPr indent="457200" algn="just"/>
            <a:r>
              <a:rPr lang="ru-RU" dirty="0" smtClean="0">
                <a:latin typeface="Times New Roman" pitchFamily="18" charset="0"/>
                <a:cs typeface="Times New Roman" pitchFamily="18" charset="0"/>
              </a:rPr>
              <a:t>Модель карьеры "перепутье" предполагает по истечении определенного фиксированного или переменного срока работы прохождение руководителем или специалистом комплексной оценки (аттестации), по результатам которой принимается решение о повышении, перемещении или понижении в должности. Эта карьера может быть рекомендована для совместных предприятий и зарубежных фирм, применяющих трудовой договор в форме контракта. По своей  философии это американская модель карьеры, ориентированная на индивидуализм человека. </a:t>
            </a:r>
          </a:p>
        </p:txBody>
      </p:sp>
      <p:pic>
        <p:nvPicPr>
          <p:cNvPr id="4" name="Рисунок 3"/>
          <p:cNvPicPr/>
          <p:nvPr/>
        </p:nvPicPr>
        <p:blipFill>
          <a:blip r:embed="rId2"/>
          <a:srcRect l="50187" t="25071" r="7314" b="18803"/>
          <a:stretch>
            <a:fillRect/>
          </a:stretch>
        </p:blipFill>
        <p:spPr bwMode="auto">
          <a:xfrm>
            <a:off x="5357818" y="2714620"/>
            <a:ext cx="3428992" cy="2928958"/>
          </a:xfrm>
          <a:prstGeom prst="rect">
            <a:avLst/>
          </a:prstGeom>
          <a:noFill/>
          <a:ln w="9525">
            <a:noFill/>
            <a:miter lim="800000"/>
            <a:headEnd/>
            <a:tailEnd/>
          </a:ln>
        </p:spPr>
      </p:pic>
      <p:sp>
        <p:nvSpPr>
          <p:cNvPr id="5" name="Прямоугольник 4"/>
          <p:cNvSpPr/>
          <p:nvPr/>
        </p:nvSpPr>
        <p:spPr>
          <a:xfrm>
            <a:off x="500034" y="2786058"/>
            <a:ext cx="4643470" cy="1754326"/>
          </a:xfrm>
          <a:prstGeom prst="rect">
            <a:avLst/>
          </a:prstGeom>
        </p:spPr>
        <p:txBody>
          <a:bodyPr wrap="square">
            <a:spAutoFit/>
          </a:bodyPr>
          <a:lstStyle/>
          <a:p>
            <a:pPr indent="457200" algn="just"/>
            <a:r>
              <a:rPr lang="ru-RU" dirty="0" smtClean="0">
                <a:latin typeface="Times New Roman" pitchFamily="18" charset="0"/>
                <a:cs typeface="Times New Roman" pitchFamily="18" charset="0"/>
              </a:rPr>
              <a:t>По истечении определенного периода, допустим 5 лет работы в должности начальника цеха, он проходит переподготовку в школе менеджеров с полным комплексом необходимых исследований. </a:t>
            </a:r>
            <a:endParaRPr lang="ru-RU" dirty="0">
              <a:latin typeface="Times New Roman" pitchFamily="18" charset="0"/>
              <a:cs typeface="Times New Roman" pitchFamily="18" charset="0"/>
            </a:endParaRPr>
          </a:p>
        </p:txBody>
      </p:sp>
      <p:sp>
        <p:nvSpPr>
          <p:cNvPr id="6" name="Прямоугольник 5"/>
          <p:cNvSpPr/>
          <p:nvPr/>
        </p:nvSpPr>
        <p:spPr>
          <a:xfrm>
            <a:off x="5572132" y="5786454"/>
            <a:ext cx="3284554"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ru-RU" b="1" dirty="0" smtClean="0">
                <a:latin typeface="Times New Roman" pitchFamily="18" charset="0"/>
                <a:cs typeface="Times New Roman" pitchFamily="18" charset="0"/>
              </a:rPr>
              <a:t>Модель карьеры «перепутье»</a:t>
            </a:r>
            <a:endParaRPr lang="ru-RU" b="1" dirty="0">
              <a:latin typeface="Times New Roman" pitchFamily="18" charset="0"/>
              <a:cs typeface="Times New Roman" pitchFamily="18" charset="0"/>
            </a:endParaRPr>
          </a:p>
        </p:txBody>
      </p:sp>
      <p:sp>
        <p:nvSpPr>
          <p:cNvPr id="7" name="Стрелка вниз 6"/>
          <p:cNvSpPr/>
          <p:nvPr/>
        </p:nvSpPr>
        <p:spPr>
          <a:xfrm flipV="1">
            <a:off x="6929454" y="5500702"/>
            <a:ext cx="285752" cy="214314"/>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Номер слайда 7"/>
          <p:cNvSpPr>
            <a:spLocks noGrp="1"/>
          </p:cNvSpPr>
          <p:nvPr>
            <p:ph type="sldNum" sz="quarter" idx="12"/>
          </p:nvPr>
        </p:nvSpPr>
        <p:spPr/>
        <p:txBody>
          <a:bodyPr/>
          <a:lstStyle/>
          <a:p>
            <a:fld id="{725C68B6-61C2-468F-89AB-4B9F7531AA68}" type="slidenum">
              <a:rPr lang="ru-RU" smtClean="0"/>
              <a:pPr/>
              <a:t>92</a:t>
            </a:fld>
            <a:endParaRPr lang="ru-RU"/>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1. Принципы расстановки персонала, типовые модели карьеры </a:t>
            </a:r>
            <a:endParaRPr lang="ru-RU" dirty="0"/>
          </a:p>
        </p:txBody>
      </p:sp>
      <p:sp>
        <p:nvSpPr>
          <p:cNvPr id="3" name="Прямоугольник 2"/>
          <p:cNvSpPr/>
          <p:nvPr/>
        </p:nvSpPr>
        <p:spPr>
          <a:xfrm>
            <a:off x="571472" y="714356"/>
            <a:ext cx="8215370" cy="4561120"/>
          </a:xfrm>
          <a:prstGeom prst="rect">
            <a:avLst/>
          </a:prstGeom>
        </p:spPr>
        <p:txBody>
          <a:bodyPr wrap="square">
            <a:spAutoFit/>
          </a:bodyPr>
          <a:lstStyle/>
          <a:p>
            <a:pPr indent="457200" algn="just">
              <a:lnSpc>
                <a:spcPct val="125000"/>
              </a:lnSpc>
            </a:pPr>
            <a:r>
              <a:rPr lang="ru-RU" dirty="0" smtClean="0">
                <a:latin typeface="Times New Roman" pitchFamily="18" charset="0"/>
                <a:cs typeface="Times New Roman" pitchFamily="18" charset="0"/>
              </a:rPr>
              <a:t>Если его профессиональные знания и умения, потенциал и квалификация, здоровье и работоспособность высокие, а взаимоотношения в трудовом коллективе бесконфликтные, то он рекомендуется к занятию более высокой должности посредством назначения или выборов.</a:t>
            </a:r>
          </a:p>
          <a:p>
            <a:pPr indent="457200" algn="just">
              <a:lnSpc>
                <a:spcPct val="125000"/>
              </a:lnSpc>
            </a:pPr>
            <a:r>
              <a:rPr lang="ru-RU" dirty="0" smtClean="0">
                <a:latin typeface="Times New Roman" pitchFamily="18" charset="0"/>
                <a:cs typeface="Times New Roman" pitchFamily="18" charset="0"/>
              </a:rPr>
              <a:t>Если потенциал руководителя средний, но он обладает профессиональными знаниями и умениями, достаточными для занимаемой должности, имеет хорошее здоровье и психологически устойчив, то он рекомендуется к перемещению на другую должность. Например, начальником другого цеха. "Новая метла по-новому метет", - гласит народная мудрость.</a:t>
            </a:r>
          </a:p>
          <a:p>
            <a:pPr indent="457200" algn="just">
              <a:lnSpc>
                <a:spcPct val="125000"/>
              </a:lnSpc>
            </a:pPr>
            <a:r>
              <a:rPr lang="ru-RU" dirty="0" smtClean="0">
                <a:latin typeface="Times New Roman" pitchFamily="18" charset="0"/>
                <a:cs typeface="Times New Roman" pitchFamily="18" charset="0"/>
              </a:rPr>
              <a:t> В случае, когда рейтинг руководителя низкий, профессиональная подготовка не соответствует занимаемой должности, в трудовом коллективе существуют конфликты, тогда решается вопрос о его понижении в должности или увольнении за грубые нарушения философии предприятия. </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93</a:t>
            </a:fld>
            <a:endParaRPr lang="ru-RU"/>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Планирование карьеры, социально-экономические условия карьеры </a:t>
            </a:r>
            <a:endParaRPr lang="ru-RU" dirty="0"/>
          </a:p>
        </p:txBody>
      </p:sp>
      <p:sp>
        <p:nvSpPr>
          <p:cNvPr id="3" name="Прямоугольник 2"/>
          <p:cNvSpPr/>
          <p:nvPr/>
        </p:nvSpPr>
        <p:spPr>
          <a:xfrm>
            <a:off x="500034" y="612845"/>
            <a:ext cx="8215370" cy="4214872"/>
          </a:xfrm>
          <a:prstGeom prst="rect">
            <a:avLst/>
          </a:prstGeom>
        </p:spPr>
        <p:txBody>
          <a:bodyPr wrap="square">
            <a:spAutoFit/>
          </a:bodyPr>
          <a:lstStyle/>
          <a:p>
            <a:pPr indent="457200" algn="just">
              <a:lnSpc>
                <a:spcPct val="125000"/>
              </a:lnSpc>
            </a:pPr>
            <a:r>
              <a:rPr lang="ru-RU" b="1" dirty="0" smtClean="0">
                <a:latin typeface="Times New Roman" pitchFamily="18" charset="0"/>
                <a:cs typeface="Times New Roman" pitchFamily="18" charset="0"/>
              </a:rPr>
              <a:t>Планирование карьеры - одно из направлений кадровой работы организации, ориентированное на определение стратегии и этапов развития и продвижения специалистов. </a:t>
            </a:r>
          </a:p>
          <a:p>
            <a:pPr indent="457200" algn="just">
              <a:lnSpc>
                <a:spcPct val="125000"/>
              </a:lnSpc>
            </a:pPr>
            <a:r>
              <a:rPr lang="ru-RU" dirty="0" smtClean="0">
                <a:latin typeface="Times New Roman" pitchFamily="18" charset="0"/>
                <a:cs typeface="Times New Roman" pitchFamily="18" charset="0"/>
              </a:rPr>
              <a:t>Это процесс сопоставления потенциальных возможностей, способностей и целей человека, с требованиями организации, стратегий и планами ее развития, выражающийся в сопоставлении программы профессионального и должностного роста. </a:t>
            </a:r>
          </a:p>
          <a:p>
            <a:pPr indent="457200" algn="just">
              <a:lnSpc>
                <a:spcPct val="125000"/>
              </a:lnSpc>
            </a:pPr>
            <a:r>
              <a:rPr lang="ru-RU" dirty="0" smtClean="0">
                <a:latin typeface="Times New Roman" pitchFamily="18" charset="0"/>
                <a:cs typeface="Times New Roman" pitchFamily="18" charset="0"/>
              </a:rPr>
              <a:t>Планирование служебной карьеры предполагает научное обоснование рационального возраста и нормативных сроков занятия должностей с учетом пожеланий и личности работника. Данный вопрос относится к числу малоисследованных в теории управления и может быть решен на основе применения совокупности методов.</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94</a:t>
            </a:fld>
            <a:endParaRPr lang="ru-RU"/>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Планирование карьеры, социально-экономические условия карьеры </a:t>
            </a:r>
            <a:endParaRPr lang="ru-RU" dirty="0"/>
          </a:p>
        </p:txBody>
      </p:sp>
      <p:sp>
        <p:nvSpPr>
          <p:cNvPr id="3" name="Прямоугольник 2"/>
          <p:cNvSpPr/>
          <p:nvPr/>
        </p:nvSpPr>
        <p:spPr>
          <a:xfrm>
            <a:off x="500034" y="785794"/>
            <a:ext cx="8143932" cy="4524315"/>
          </a:xfrm>
          <a:prstGeom prst="rect">
            <a:avLst/>
          </a:prstGeom>
        </p:spPr>
        <p:txBody>
          <a:bodyPr wrap="square">
            <a:spAutoFit/>
          </a:bodyPr>
          <a:lstStyle/>
          <a:p>
            <a:pPr indent="457200" algn="just"/>
            <a:r>
              <a:rPr lang="ru-RU" b="1" dirty="0" smtClean="0">
                <a:latin typeface="Times New Roman" pitchFamily="18" charset="0"/>
                <a:cs typeface="Times New Roman" pitchFamily="18" charset="0"/>
              </a:rPr>
              <a:t>Условия карьеры </a:t>
            </a:r>
            <a:r>
              <a:rPr lang="ru-RU" dirty="0" smtClean="0">
                <a:latin typeface="Times New Roman" pitchFamily="18" charset="0"/>
                <a:cs typeface="Times New Roman" pitchFamily="18" charset="0"/>
              </a:rPr>
              <a:t>Продвижение по службе определяется не только личностными качествами работника (образование, квалификация, отношение к работе, система внутренних мотиваций), но и объективными, среди которых: </a:t>
            </a:r>
          </a:p>
          <a:p>
            <a:pPr indent="457200" algn="just">
              <a:buFontTx/>
              <a:buChar char="-"/>
            </a:pPr>
            <a:r>
              <a:rPr lang="ru-RU" dirty="0" smtClean="0">
                <a:latin typeface="Times New Roman" pitchFamily="18" charset="0"/>
                <a:cs typeface="Times New Roman" pitchFamily="18" charset="0"/>
              </a:rPr>
              <a:t>высшая точка карьеры – высший пост, существующий в конкретной рассматриваемой организации; </a:t>
            </a:r>
          </a:p>
          <a:p>
            <a:pPr indent="457200" algn="just">
              <a:buFontTx/>
              <a:buChar char="-"/>
            </a:pPr>
            <a:r>
              <a:rPr lang="ru-RU" dirty="0" smtClean="0">
                <a:latin typeface="Times New Roman" pitchFamily="18" charset="0"/>
                <a:cs typeface="Times New Roman" pitchFamily="18" charset="0"/>
              </a:rPr>
              <a:t> длина карьеры – количество позиций на пути от первой позиции, занимаемой индивидуумом в организации, до высшей точки; </a:t>
            </a:r>
          </a:p>
          <a:p>
            <a:pPr indent="457200" algn="just">
              <a:buFontTx/>
              <a:buChar char="-"/>
            </a:pPr>
            <a:r>
              <a:rPr lang="ru-RU" dirty="0" smtClean="0">
                <a:latin typeface="Times New Roman" pitchFamily="18" charset="0"/>
                <a:cs typeface="Times New Roman" pitchFamily="18" charset="0"/>
              </a:rPr>
              <a:t> показатель уровня позиции – отношение числа лиц, занятых на следующем иерархическом уровне, к числу лиц, занятых на том иерархическом уровне, где находится индивидуум в данный момент своей карьеры; </a:t>
            </a:r>
          </a:p>
          <a:p>
            <a:pPr indent="457200" algn="just">
              <a:buFontTx/>
              <a:buChar char="-"/>
            </a:pPr>
            <a:r>
              <a:rPr lang="ru-RU" dirty="0" smtClean="0">
                <a:latin typeface="Times New Roman" pitchFamily="18" charset="0"/>
                <a:cs typeface="Times New Roman" pitchFamily="18" charset="0"/>
              </a:rPr>
              <a:t> показатель потенциальной мобильности – отношение числа вакансий на следующем иерархическом уровне к числу лиц, занятых на том иерархическом уровне, где находится индивидуум. </a:t>
            </a:r>
          </a:p>
          <a:p>
            <a:pPr indent="457200" algn="just"/>
            <a:r>
              <a:rPr lang="ru-RU" dirty="0" smtClean="0">
                <a:latin typeface="Times New Roman" pitchFamily="18" charset="0"/>
                <a:cs typeface="Times New Roman" pitchFamily="18" charset="0"/>
              </a:rPr>
              <a:t>В зависимости от объективных условий внутриорганизационная карьера может быть перспективной или тупиковой - у сотрудника может быть либо длинная карьерная линия, либо очень короткая.</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95</a:t>
            </a:fld>
            <a:endParaRPr lang="ru-RU"/>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Планирование карьеры, социально-экономические условия карьеры </a:t>
            </a:r>
            <a:endParaRPr lang="ru-RU" dirty="0"/>
          </a:p>
        </p:txBody>
      </p:sp>
      <p:sp>
        <p:nvSpPr>
          <p:cNvPr id="3" name="Прямоугольник 2"/>
          <p:cNvSpPr/>
          <p:nvPr/>
        </p:nvSpPr>
        <p:spPr>
          <a:xfrm>
            <a:off x="428596" y="357166"/>
            <a:ext cx="8358246" cy="5632311"/>
          </a:xfrm>
          <a:prstGeom prst="rect">
            <a:avLst/>
          </a:prstGeom>
        </p:spPr>
        <p:txBody>
          <a:bodyPr wrap="square">
            <a:spAutoFit/>
          </a:bodyPr>
          <a:lstStyle/>
          <a:p>
            <a:pPr indent="457200" algn="just"/>
            <a:r>
              <a:rPr lang="ru-RU" b="1" dirty="0" smtClean="0">
                <a:latin typeface="Times New Roman" pitchFamily="18" charset="0"/>
                <a:cs typeface="Times New Roman" pitchFamily="18" charset="0"/>
              </a:rPr>
              <a:t>Социально-экономические условия карьеры. </a:t>
            </a:r>
            <a:r>
              <a:rPr lang="ru-RU" dirty="0" smtClean="0">
                <a:latin typeface="Times New Roman" pitchFamily="18" charset="0"/>
                <a:cs typeface="Times New Roman" pitchFamily="18" charset="0"/>
              </a:rPr>
              <a:t>Анализируя результаты многих переговоров с руководителями предприятий, можно прийти к двум шуточным афоризмам: "В мире нет справедливой системы оплаты труда ". "Сколько ни плати сотруднику, ему все мало ". Это применимо к переходному периоду от плановой социалистической экономики к рыночной, когда уровень зарплаты невысокий, социальные блага и гарантии государства незначительные и идет "крушение" идеалов административной экономики. </a:t>
            </a:r>
          </a:p>
          <a:p>
            <a:pPr indent="457200" algn="just"/>
            <a:r>
              <a:rPr lang="ru-RU" b="1" dirty="0" smtClean="0">
                <a:latin typeface="Times New Roman" pitchFamily="18" charset="0"/>
                <a:cs typeface="Times New Roman" pitchFamily="18" charset="0"/>
              </a:rPr>
              <a:t>Социально-экономическими условиями карьеры являются: организация труда, оплата труда, социальные блага, социальные гарантии. </a:t>
            </a:r>
          </a:p>
          <a:p>
            <a:pPr indent="457200" algn="just"/>
            <a:r>
              <a:rPr lang="ru-RU" b="1" dirty="0" smtClean="0">
                <a:latin typeface="Times New Roman" pitchFamily="18" charset="0"/>
                <a:cs typeface="Times New Roman" pitchFamily="18" charset="0"/>
              </a:rPr>
              <a:t>Организация труда </a:t>
            </a:r>
            <a:r>
              <a:rPr lang="ru-RU" dirty="0" smtClean="0">
                <a:latin typeface="Times New Roman" pitchFamily="18" charset="0"/>
                <a:cs typeface="Times New Roman" pitchFamily="18" charset="0"/>
              </a:rPr>
              <a:t>включает комплекс вопросов, связанных с рабочим местом работника и его техническим оснащением: </a:t>
            </a:r>
          </a:p>
          <a:p>
            <a:pPr indent="457200" algn="just"/>
            <a:r>
              <a:rPr lang="ru-RU" dirty="0" smtClean="0">
                <a:latin typeface="Times New Roman" pitchFamily="18" charset="0"/>
                <a:cs typeface="Times New Roman" pitchFamily="18" charset="0"/>
              </a:rPr>
              <a:t>- здания и сооружения предприятия; </a:t>
            </a:r>
          </a:p>
          <a:p>
            <a:pPr indent="457200" algn="just"/>
            <a:r>
              <a:rPr lang="ru-RU" dirty="0" smtClean="0">
                <a:latin typeface="Times New Roman" pitchFamily="18" charset="0"/>
                <a:cs typeface="Times New Roman" pitchFamily="18" charset="0"/>
              </a:rPr>
              <a:t>- мебель и оборудование рабочих мест и вспомогательных помещений; технические средства для служащих (компьютер, телефон, множительная техника, видеомагнитофон); </a:t>
            </a:r>
          </a:p>
          <a:p>
            <a:pPr indent="457200" algn="just"/>
            <a:r>
              <a:rPr lang="ru-RU" dirty="0" smtClean="0">
                <a:latin typeface="Times New Roman" pitchFamily="18" charset="0"/>
                <a:cs typeface="Times New Roman" pitchFamily="18" charset="0"/>
              </a:rPr>
              <a:t>- технические средства для рабочих (станки, инструмент, оборудование и т.п.); </a:t>
            </a:r>
          </a:p>
          <a:p>
            <a:pPr indent="457200" algn="just"/>
            <a:r>
              <a:rPr lang="ru-RU" dirty="0" smtClean="0">
                <a:latin typeface="Times New Roman" pitchFamily="18" charset="0"/>
                <a:cs typeface="Times New Roman" pitchFamily="18" charset="0"/>
              </a:rPr>
              <a:t>- служебный и общественный транспорт; </a:t>
            </a:r>
          </a:p>
          <a:p>
            <a:pPr indent="457200" algn="just"/>
            <a:r>
              <a:rPr lang="ru-RU" dirty="0" smtClean="0">
                <a:latin typeface="Times New Roman" pitchFamily="18" charset="0"/>
                <a:cs typeface="Times New Roman" pitchFamily="18" charset="0"/>
              </a:rPr>
              <a:t>- бытовая инфраструктура (гардероб, душевые, столовая, комнаты отдыха); </a:t>
            </a:r>
          </a:p>
          <a:p>
            <a:pPr indent="457200" algn="just"/>
            <a:r>
              <a:rPr lang="ru-RU" dirty="0" smtClean="0">
                <a:latin typeface="Times New Roman" pitchFamily="18" charset="0"/>
                <a:cs typeface="Times New Roman" pitchFamily="18" charset="0"/>
              </a:rPr>
              <a:t>- социальная инфраструктура (детский сад, профилакторий, жилье, общежития, клуб, библиотека, спортсооружения, медицинские учреждения).</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96</a:t>
            </a:fld>
            <a:endParaRPr lang="ru-RU"/>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Планирование карьеры, социально-экономические условия карьеры </a:t>
            </a:r>
            <a:endParaRPr lang="ru-RU" dirty="0"/>
          </a:p>
        </p:txBody>
      </p:sp>
      <p:sp>
        <p:nvSpPr>
          <p:cNvPr id="3" name="Прямоугольник 2"/>
          <p:cNvSpPr/>
          <p:nvPr/>
        </p:nvSpPr>
        <p:spPr>
          <a:xfrm>
            <a:off x="785786" y="857232"/>
            <a:ext cx="7929618" cy="4801314"/>
          </a:xfrm>
          <a:prstGeom prst="rect">
            <a:avLst/>
          </a:prstGeom>
        </p:spPr>
        <p:txBody>
          <a:bodyPr wrap="square">
            <a:spAutoFit/>
          </a:bodyPr>
          <a:lstStyle/>
          <a:p>
            <a:pPr indent="457200" algn="just"/>
            <a:r>
              <a:rPr lang="ru-RU" b="1" dirty="0" smtClean="0">
                <a:latin typeface="Times New Roman" pitchFamily="18" charset="0"/>
                <a:cs typeface="Times New Roman" pitchFamily="18" charset="0"/>
              </a:rPr>
              <a:t>Оплата труда </a:t>
            </a:r>
            <a:r>
              <a:rPr lang="ru-RU" dirty="0" smtClean="0">
                <a:latin typeface="Times New Roman" pitchFamily="18" charset="0"/>
                <a:cs typeface="Times New Roman" pitchFamily="18" charset="0"/>
              </a:rPr>
              <a:t>является ключевой проблемой в расстановке кадров, т.к. формирует доходы работников и является главным средством воспроизводства рабочей силы. Она включает в себя такие источники доходов: </a:t>
            </a:r>
          </a:p>
          <a:p>
            <a:pPr indent="457200" algn="just"/>
            <a:r>
              <a:rPr lang="ru-RU" dirty="0" smtClean="0">
                <a:latin typeface="Times New Roman" pitchFamily="18" charset="0"/>
                <a:cs typeface="Times New Roman" pitchFamily="18" charset="0"/>
              </a:rPr>
              <a:t>- гарантированная (основная) заработная плата (должностной оклад для служащих и тарифная ставка для рабочих); </a:t>
            </a:r>
          </a:p>
          <a:p>
            <a:pPr indent="457200" algn="just"/>
            <a:r>
              <a:rPr lang="ru-RU" dirty="0" smtClean="0">
                <a:latin typeface="Times New Roman" pitchFamily="18" charset="0"/>
                <a:cs typeface="Times New Roman" pitchFamily="18" charset="0"/>
              </a:rPr>
              <a:t>- доплаты к основной заработной плате (за вредность работы, выслугу лет, совмещение профессий, сверхурочные, на питание, командировочные); </a:t>
            </a:r>
          </a:p>
          <a:p>
            <a:pPr indent="457200" algn="just"/>
            <a:r>
              <a:rPr lang="ru-RU" dirty="0" smtClean="0">
                <a:latin typeface="Times New Roman" pitchFamily="18" charset="0"/>
                <a:cs typeface="Times New Roman" pitchFamily="18" charset="0"/>
              </a:rPr>
              <a:t>- премиальные выплаты (квартальная премия, проценты от прибыли и дохода, бонусы для руководителей); </a:t>
            </a:r>
          </a:p>
          <a:p>
            <a:pPr indent="457200" algn="just"/>
            <a:r>
              <a:rPr lang="ru-RU" dirty="0" smtClean="0">
                <a:latin typeface="Times New Roman" pitchFamily="18" charset="0"/>
                <a:cs typeface="Times New Roman" pitchFamily="18" charset="0"/>
              </a:rPr>
              <a:t>- вознаграждение за достигнутые результаты (процент с выручки, комиссионные от продажи, за выполнение договора, за ввод объекта и др.); </a:t>
            </a:r>
          </a:p>
          <a:p>
            <a:pPr indent="457200" algn="just"/>
            <a:r>
              <a:rPr lang="ru-RU" dirty="0" smtClean="0">
                <a:latin typeface="Times New Roman" pitchFamily="18" charset="0"/>
                <a:cs typeface="Times New Roman" pitchFamily="18" charset="0"/>
              </a:rPr>
              <a:t>- дивиденды по ценным бумагам для акционеров (членов кооператива), получаемые от всех источников. </a:t>
            </a:r>
          </a:p>
          <a:p>
            <a:pPr indent="457200" algn="just"/>
            <a:r>
              <a:rPr lang="ru-RU" dirty="0" smtClean="0">
                <a:latin typeface="Times New Roman" pitchFamily="18" charset="0"/>
                <a:cs typeface="Times New Roman" pitchFamily="18" charset="0"/>
              </a:rPr>
              <a:t>В итоге работника интересует доход от всех источников и отношение его зарплаты к средней зарплате работников его предприятия, передовых предприятий района и города, где он живет, и средней зарплате по области и России.</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97</a:t>
            </a:fld>
            <a:endParaRPr lang="ru-RU"/>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Планирование карьеры, социально-экономические условия карьеры </a:t>
            </a:r>
            <a:endParaRPr lang="ru-RU" dirty="0"/>
          </a:p>
        </p:txBody>
      </p:sp>
      <p:sp>
        <p:nvSpPr>
          <p:cNvPr id="3" name="Прямоугольник 2"/>
          <p:cNvSpPr/>
          <p:nvPr/>
        </p:nvSpPr>
        <p:spPr>
          <a:xfrm>
            <a:off x="428596" y="357166"/>
            <a:ext cx="8286808" cy="5599866"/>
          </a:xfrm>
          <a:prstGeom prst="rect">
            <a:avLst/>
          </a:prstGeom>
        </p:spPr>
        <p:txBody>
          <a:bodyPr wrap="square">
            <a:spAutoFit/>
          </a:bodyPr>
          <a:lstStyle/>
          <a:p>
            <a:pPr indent="457200" algn="just">
              <a:lnSpc>
                <a:spcPct val="125000"/>
              </a:lnSpc>
            </a:pPr>
            <a:r>
              <a:rPr lang="ru-RU" b="1" dirty="0" smtClean="0">
                <a:latin typeface="Times New Roman" pitchFamily="18" charset="0"/>
                <a:cs typeface="Times New Roman" pitchFamily="18" charset="0"/>
              </a:rPr>
              <a:t>Социальные блага </a:t>
            </a:r>
            <a:r>
              <a:rPr lang="ru-RU" dirty="0" smtClean="0">
                <a:latin typeface="Times New Roman" pitchFamily="18" charset="0"/>
                <a:cs typeface="Times New Roman" pitchFamily="18" charset="0"/>
              </a:rPr>
              <a:t>определяют совокупность денежных и материальных благ, получаемых персоналом предприятия, как правило, в разных размерах для всех категорий работников и являющихся дополнительным источником доходов. Социальные блага - это своеобразный источник повышения уровня жизни в зависимости от общих результатов труда: </a:t>
            </a:r>
          </a:p>
          <a:p>
            <a:pPr indent="457200" algn="just">
              <a:lnSpc>
                <a:spcPct val="125000"/>
              </a:lnSpc>
            </a:pPr>
            <a:r>
              <a:rPr lang="ru-RU" dirty="0" smtClean="0">
                <a:latin typeface="Times New Roman" pitchFamily="18" charset="0"/>
                <a:cs typeface="Times New Roman" pitchFamily="18" charset="0"/>
              </a:rPr>
              <a:t>- льготные путевки в пансионаты и дома отдыха, экскурсии и путешествия;</a:t>
            </a:r>
          </a:p>
          <a:p>
            <a:pPr indent="457200" algn="just">
              <a:lnSpc>
                <a:spcPct val="125000"/>
              </a:lnSpc>
            </a:pPr>
            <a:r>
              <a:rPr lang="ru-RU" dirty="0" smtClean="0">
                <a:latin typeface="Times New Roman" pitchFamily="18" charset="0"/>
                <a:cs typeface="Times New Roman" pitchFamily="18" charset="0"/>
              </a:rPr>
              <a:t>- выдача фирменной одежды и обуви, кредиты на строительство жилья и дорогие покупки (автомашина, дача, мебель); </a:t>
            </a:r>
          </a:p>
          <a:p>
            <a:pPr indent="457200" algn="just">
              <a:lnSpc>
                <a:spcPct val="125000"/>
              </a:lnSpc>
              <a:buFontTx/>
              <a:buChar char="-"/>
            </a:pPr>
            <a:r>
              <a:rPr lang="ru-RU" dirty="0" smtClean="0">
                <a:latin typeface="Times New Roman" pitchFamily="18" charset="0"/>
                <a:cs typeface="Times New Roman" pitchFamily="18" charset="0"/>
              </a:rPr>
              <a:t>пользование спортивными и оздоровительными сооружениями, подарки к юбилеям и дням рождения, оплата повышения квалификации, переподготовки кадров и получения смежных профессий, служебного жилья и общежитий, компенсации за пользование транспортом, автостоянками, беспроцентные кредиты. </a:t>
            </a:r>
          </a:p>
          <a:p>
            <a:pPr indent="457200" algn="just">
              <a:lnSpc>
                <a:spcPct val="125000"/>
              </a:lnSpc>
            </a:pPr>
            <a:r>
              <a:rPr lang="ru-RU" dirty="0" smtClean="0">
                <a:latin typeface="Times New Roman" pitchFamily="18" charset="0"/>
                <a:cs typeface="Times New Roman" pitchFamily="18" charset="0"/>
              </a:rPr>
              <a:t>До реформы экономики большую часть этих благ граждане СССР получали за государственный счет или за счет профсоюзов. В настоящее время эти расходы относятся на счет себестоимости или прибыли предприятия. </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98</a:t>
            </a:fld>
            <a:endParaRPr lang="ru-RU"/>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2. Планирование карьеры, социально-экономические условия карьеры </a:t>
            </a:r>
            <a:endParaRPr lang="ru-RU" dirty="0"/>
          </a:p>
        </p:txBody>
      </p:sp>
      <p:sp>
        <p:nvSpPr>
          <p:cNvPr id="3" name="Прямоугольник 2"/>
          <p:cNvSpPr/>
          <p:nvPr/>
        </p:nvSpPr>
        <p:spPr>
          <a:xfrm>
            <a:off x="285720" y="928670"/>
            <a:ext cx="8429684" cy="5286062"/>
          </a:xfrm>
          <a:prstGeom prst="rect">
            <a:avLst/>
          </a:prstGeom>
        </p:spPr>
        <p:txBody>
          <a:bodyPr wrap="square">
            <a:spAutoFit/>
          </a:bodyPr>
          <a:lstStyle/>
          <a:p>
            <a:pPr indent="457200" algn="just">
              <a:lnSpc>
                <a:spcPct val="125000"/>
              </a:lnSpc>
            </a:pPr>
            <a:r>
              <a:rPr lang="ru-RU" dirty="0" smtClean="0">
                <a:latin typeface="Times New Roman" pitchFamily="18" charset="0"/>
                <a:cs typeface="Times New Roman" pitchFamily="18" charset="0"/>
              </a:rPr>
              <a:t>Социальные гарантии включают в себя обязательства предприятия выплачивать работникам компенсации и пособия по истечении каждого года или при возникновении </a:t>
            </a:r>
            <a:r>
              <a:rPr lang="ru-RU" dirty="0" err="1" smtClean="0">
                <a:latin typeface="Times New Roman" pitchFamily="18" charset="0"/>
                <a:cs typeface="Times New Roman" pitchFamily="18" charset="0"/>
              </a:rPr>
              <a:t>форсмажорных</a:t>
            </a:r>
            <a:r>
              <a:rPr lang="ru-RU" dirty="0" smtClean="0">
                <a:latin typeface="Times New Roman" pitchFamily="18" charset="0"/>
                <a:cs typeface="Times New Roman" pitchFamily="18" charset="0"/>
              </a:rPr>
              <a:t> обстоятельств, а именно: </a:t>
            </a:r>
          </a:p>
          <a:p>
            <a:pPr indent="457200" algn="just">
              <a:lnSpc>
                <a:spcPct val="125000"/>
              </a:lnSpc>
            </a:pPr>
            <a:r>
              <a:rPr lang="ru-RU" dirty="0" smtClean="0">
                <a:latin typeface="Times New Roman" pitchFamily="18" charset="0"/>
                <a:cs typeface="Times New Roman" pitchFamily="18" charset="0"/>
              </a:rPr>
              <a:t>- компенсация за отпуска (ежегодный, по беременности, по служебным обязанностям, учебный и др.); </a:t>
            </a:r>
          </a:p>
          <a:p>
            <a:pPr indent="457200" algn="just">
              <a:lnSpc>
                <a:spcPct val="125000"/>
              </a:lnSpc>
            </a:pPr>
            <a:r>
              <a:rPr lang="ru-RU" dirty="0" smtClean="0">
                <a:latin typeface="Times New Roman" pitchFamily="18" charset="0"/>
                <a:cs typeface="Times New Roman" pitchFamily="18" charset="0"/>
              </a:rPr>
              <a:t>- оплата больничных листов; </a:t>
            </a:r>
          </a:p>
          <a:p>
            <a:pPr indent="457200" algn="just">
              <a:lnSpc>
                <a:spcPct val="125000"/>
              </a:lnSpc>
            </a:pPr>
            <a:r>
              <a:rPr lang="ru-RU" dirty="0" smtClean="0">
                <a:latin typeface="Times New Roman" pitchFamily="18" charset="0"/>
                <a:cs typeface="Times New Roman" pitchFamily="18" charset="0"/>
              </a:rPr>
              <a:t>- стипендии в случае направления на обучение в ВУЗ работников предприятия; </a:t>
            </a:r>
          </a:p>
          <a:p>
            <a:pPr indent="457200" algn="just">
              <a:lnSpc>
                <a:spcPct val="125000"/>
              </a:lnSpc>
            </a:pPr>
            <a:r>
              <a:rPr lang="ru-RU" dirty="0" smtClean="0">
                <a:latin typeface="Times New Roman" pitchFamily="18" charset="0"/>
                <a:cs typeface="Times New Roman" pitchFamily="18" charset="0"/>
              </a:rPr>
              <a:t>- страхование жизни сотрудников и выплата единовременных пособий; </a:t>
            </a:r>
          </a:p>
          <a:p>
            <a:pPr indent="457200" algn="just">
              <a:lnSpc>
                <a:spcPct val="125000"/>
              </a:lnSpc>
            </a:pPr>
            <a:r>
              <a:rPr lang="ru-RU" dirty="0" smtClean="0">
                <a:latin typeface="Times New Roman" pitchFamily="18" charset="0"/>
                <a:cs typeface="Times New Roman" pitchFamily="18" charset="0"/>
              </a:rPr>
              <a:t>- пособия в случае увольнения по сокращению штатов или ликвидации предприятия; </a:t>
            </a:r>
          </a:p>
          <a:p>
            <a:pPr indent="457200" algn="just">
              <a:lnSpc>
                <a:spcPct val="125000"/>
              </a:lnSpc>
            </a:pPr>
            <a:r>
              <a:rPr lang="ru-RU" dirty="0" smtClean="0">
                <a:latin typeface="Times New Roman" pitchFamily="18" charset="0"/>
                <a:cs typeface="Times New Roman" pitchFamily="18" charset="0"/>
              </a:rPr>
              <a:t>- пособия в случае смерти сотрудника или членов его семьи, по безработице. </a:t>
            </a:r>
          </a:p>
          <a:p>
            <a:pPr indent="457200" algn="just">
              <a:lnSpc>
                <a:spcPct val="125000"/>
              </a:lnSpc>
            </a:pPr>
            <a:endParaRPr lang="ru-RU" dirty="0" smtClean="0">
              <a:latin typeface="Times New Roman" pitchFamily="18" charset="0"/>
              <a:cs typeface="Times New Roman" pitchFamily="18" charset="0"/>
            </a:endParaRPr>
          </a:p>
          <a:p>
            <a:pPr indent="457200" algn="just">
              <a:lnSpc>
                <a:spcPct val="125000"/>
              </a:lnSpc>
            </a:pPr>
            <a:r>
              <a:rPr lang="ru-RU" dirty="0" smtClean="0">
                <a:latin typeface="Times New Roman" pitchFamily="18" charset="0"/>
                <a:cs typeface="Times New Roman" pitchFamily="18" charset="0"/>
              </a:rPr>
              <a:t>При поступлении на работу или перезаключении контракта важно обговорить пособие в случае увольнения по независящим от работника причинам, в частности в случае сокращения штатов или реорганизации предприятия</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99</a:t>
            </a:fld>
            <a:endParaRPr lang="ru-RU"/>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915</TotalTime>
  <Words>19488</Words>
  <Application>Microsoft Office PowerPoint</Application>
  <PresentationFormat>Экран (4:3)</PresentationFormat>
  <Paragraphs>1201</Paragraphs>
  <Slides>149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149</vt:i4>
      </vt:variant>
    </vt:vector>
  </HeadingPairs>
  <TitlesOfParts>
    <vt:vector size="153"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Алексей</dc:creator>
  <cp:lastModifiedBy>Fomka</cp:lastModifiedBy>
  <cp:revision>84</cp:revision>
  <dcterms:created xsi:type="dcterms:W3CDTF">2019-02-10T11:54:41Z</dcterms:created>
  <dcterms:modified xsi:type="dcterms:W3CDTF">2020-07-08T07:18:31Z</dcterms:modified>
</cp:coreProperties>
</file>