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0"/>
  </p:notesMasterIdLst>
  <p:sldIdLst>
    <p:sldId id="261" r:id="rId2"/>
    <p:sldId id="260" r:id="rId3"/>
    <p:sldId id="262" r:id="rId4"/>
    <p:sldId id="263" r:id="rId5"/>
    <p:sldId id="266" r:id="rId6"/>
    <p:sldId id="264" r:id="rId7"/>
    <p:sldId id="267" r:id="rId8"/>
    <p:sldId id="268" r:id="rId9"/>
    <p:sldId id="269" r:id="rId10"/>
    <p:sldId id="270" r:id="rId11"/>
    <p:sldId id="272" r:id="rId12"/>
    <p:sldId id="273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367" r:id="rId32"/>
    <p:sldId id="368" r:id="rId33"/>
    <p:sldId id="369" r:id="rId34"/>
    <p:sldId id="370" r:id="rId35"/>
    <p:sldId id="371" r:id="rId36"/>
    <p:sldId id="372" r:id="rId37"/>
    <p:sldId id="373" r:id="rId38"/>
    <p:sldId id="374" r:id="rId39"/>
    <p:sldId id="375" r:id="rId40"/>
    <p:sldId id="376" r:id="rId41"/>
    <p:sldId id="377" r:id="rId42"/>
    <p:sldId id="378" r:id="rId43"/>
    <p:sldId id="379" r:id="rId44"/>
    <p:sldId id="380" r:id="rId45"/>
    <p:sldId id="381" r:id="rId46"/>
    <p:sldId id="382" r:id="rId47"/>
    <p:sldId id="383" r:id="rId48"/>
    <p:sldId id="384" r:id="rId49"/>
    <p:sldId id="385" r:id="rId50"/>
    <p:sldId id="386" r:id="rId51"/>
    <p:sldId id="387" r:id="rId52"/>
    <p:sldId id="388" r:id="rId53"/>
    <p:sldId id="389" r:id="rId54"/>
    <p:sldId id="390" r:id="rId55"/>
    <p:sldId id="391" r:id="rId56"/>
    <p:sldId id="392" r:id="rId57"/>
    <p:sldId id="393" r:id="rId58"/>
    <p:sldId id="394" r:id="rId59"/>
    <p:sldId id="395" r:id="rId60"/>
    <p:sldId id="396" r:id="rId61"/>
    <p:sldId id="397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0" r:id="rId73"/>
    <p:sldId id="321" r:id="rId74"/>
    <p:sldId id="322" r:id="rId75"/>
    <p:sldId id="323" r:id="rId76"/>
    <p:sldId id="324" r:id="rId77"/>
    <p:sldId id="325" r:id="rId78"/>
    <p:sldId id="326" r:id="rId79"/>
    <p:sldId id="327" r:id="rId80"/>
    <p:sldId id="328" r:id="rId81"/>
    <p:sldId id="329" r:id="rId82"/>
    <p:sldId id="330" r:id="rId83"/>
    <p:sldId id="331" r:id="rId84"/>
    <p:sldId id="332" r:id="rId85"/>
    <p:sldId id="333" r:id="rId86"/>
    <p:sldId id="334" r:id="rId87"/>
    <p:sldId id="335" r:id="rId88"/>
    <p:sldId id="336" r:id="rId89"/>
    <p:sldId id="337" r:id="rId90"/>
    <p:sldId id="338" r:id="rId91"/>
    <p:sldId id="339" r:id="rId92"/>
    <p:sldId id="340" r:id="rId93"/>
    <p:sldId id="341" r:id="rId94"/>
    <p:sldId id="342" r:id="rId95"/>
    <p:sldId id="343" r:id="rId96"/>
    <p:sldId id="344" r:id="rId97"/>
    <p:sldId id="345" r:id="rId98"/>
    <p:sldId id="346" r:id="rId99"/>
    <p:sldId id="347" r:id="rId100"/>
    <p:sldId id="348" r:id="rId101"/>
    <p:sldId id="349" r:id="rId102"/>
    <p:sldId id="350" r:id="rId103"/>
    <p:sldId id="351" r:id="rId104"/>
    <p:sldId id="352" r:id="rId105"/>
    <p:sldId id="353" r:id="rId106"/>
    <p:sldId id="354" r:id="rId107"/>
    <p:sldId id="355" r:id="rId108"/>
    <p:sldId id="356" r:id="rId10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728" autoAdjust="0"/>
  </p:normalViewPr>
  <p:slideViewPr>
    <p:cSldViewPr>
      <p:cViewPr varScale="1">
        <p:scale>
          <a:sx n="73" d="100"/>
          <a:sy n="73" d="100"/>
        </p:scale>
        <p:origin x="148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69F5E8-872F-418E-9148-5794BC32A06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59630E-DA25-4BD9-8449-50B4B306CDF7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Показатели </a:t>
          </a:r>
        </a:p>
        <a:p>
          <a:r>
            <a:rPr lang="ru-RU" dirty="0" smtClean="0">
              <a:solidFill>
                <a:schemeClr val="tx1"/>
              </a:solidFill>
            </a:rPr>
            <a:t>оценки качества продукции</a:t>
          </a:r>
          <a:endParaRPr lang="ru-RU" dirty="0">
            <a:solidFill>
              <a:schemeClr val="tx1"/>
            </a:solidFill>
          </a:endParaRPr>
        </a:p>
      </dgm:t>
    </dgm:pt>
    <dgm:pt modelId="{8F628B82-0379-4E95-9C20-9F0365F3FC03}" type="parTrans" cxnId="{FEEBAA25-953A-492E-A73A-4A8F3A3930C0}">
      <dgm:prSet/>
      <dgm:spPr/>
      <dgm:t>
        <a:bodyPr/>
        <a:lstStyle/>
        <a:p>
          <a:endParaRPr lang="ru-RU"/>
        </a:p>
      </dgm:t>
    </dgm:pt>
    <dgm:pt modelId="{85A73684-89C0-462A-BBD2-08FF4BC494AB}" type="sibTrans" cxnId="{FEEBAA25-953A-492E-A73A-4A8F3A3930C0}">
      <dgm:prSet/>
      <dgm:spPr/>
      <dgm:t>
        <a:bodyPr/>
        <a:lstStyle/>
        <a:p>
          <a:endParaRPr lang="ru-RU"/>
        </a:p>
      </dgm:t>
    </dgm:pt>
    <dgm:pt modelId="{444F8512-6FF8-4D8C-AC4E-26C65FCD208D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единичные</a:t>
          </a:r>
          <a:endParaRPr lang="ru-RU" dirty="0">
            <a:solidFill>
              <a:schemeClr val="tx1"/>
            </a:solidFill>
          </a:endParaRPr>
        </a:p>
      </dgm:t>
    </dgm:pt>
    <dgm:pt modelId="{F6A39C6F-1D2C-4B52-84D6-064D7F5FF664}" type="parTrans" cxnId="{54D2152F-64AA-4DB4-8DCD-BAB6398F5F3D}">
      <dgm:prSet/>
      <dgm:spPr/>
      <dgm:t>
        <a:bodyPr/>
        <a:lstStyle/>
        <a:p>
          <a:endParaRPr lang="ru-RU"/>
        </a:p>
      </dgm:t>
    </dgm:pt>
    <dgm:pt modelId="{A3A28C90-FDE4-4BB9-BEF4-4F7522DD81BF}" type="sibTrans" cxnId="{54D2152F-64AA-4DB4-8DCD-BAB6398F5F3D}">
      <dgm:prSet/>
      <dgm:spPr/>
      <dgm:t>
        <a:bodyPr/>
        <a:lstStyle/>
        <a:p>
          <a:endParaRPr lang="ru-RU"/>
        </a:p>
      </dgm:t>
    </dgm:pt>
    <dgm:pt modelId="{D215CE7D-15C4-4444-ACEC-5C92C19B543E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интегральные</a:t>
          </a:r>
          <a:endParaRPr lang="ru-RU" dirty="0">
            <a:solidFill>
              <a:schemeClr val="tx1"/>
            </a:solidFill>
          </a:endParaRPr>
        </a:p>
      </dgm:t>
    </dgm:pt>
    <dgm:pt modelId="{1C1EECA4-89BC-4C70-A36C-41290FA6EBEC}" type="parTrans" cxnId="{63024AE1-15B4-4D82-8BBB-1728B51B2BE8}">
      <dgm:prSet/>
      <dgm:spPr/>
      <dgm:t>
        <a:bodyPr/>
        <a:lstStyle/>
        <a:p>
          <a:endParaRPr lang="ru-RU"/>
        </a:p>
      </dgm:t>
    </dgm:pt>
    <dgm:pt modelId="{5C17C775-2929-4275-B5D2-8170CBE0ECDF}" type="sibTrans" cxnId="{63024AE1-15B4-4D82-8BBB-1728B51B2BE8}">
      <dgm:prSet/>
      <dgm:spPr/>
      <dgm:t>
        <a:bodyPr/>
        <a:lstStyle/>
        <a:p>
          <a:endParaRPr lang="ru-RU"/>
        </a:p>
      </dgm:t>
    </dgm:pt>
    <dgm:pt modelId="{EE23A18A-E658-4D22-9655-80C8384ED116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комплексные</a:t>
          </a:r>
          <a:endParaRPr lang="ru-RU" dirty="0">
            <a:solidFill>
              <a:schemeClr val="tx1"/>
            </a:solidFill>
          </a:endParaRPr>
        </a:p>
      </dgm:t>
    </dgm:pt>
    <dgm:pt modelId="{19DB2398-96E9-4C3F-8F6D-42A1850E5DB1}" type="parTrans" cxnId="{06DDDD34-AC23-4485-A36C-905E5BA05DCE}">
      <dgm:prSet/>
      <dgm:spPr/>
      <dgm:t>
        <a:bodyPr/>
        <a:lstStyle/>
        <a:p>
          <a:endParaRPr lang="ru-RU"/>
        </a:p>
      </dgm:t>
    </dgm:pt>
    <dgm:pt modelId="{84680350-1314-4BE4-9347-CBEF84A1D785}" type="sibTrans" cxnId="{06DDDD34-AC23-4485-A36C-905E5BA05DCE}">
      <dgm:prSet/>
      <dgm:spPr/>
      <dgm:t>
        <a:bodyPr/>
        <a:lstStyle/>
        <a:p>
          <a:endParaRPr lang="ru-RU"/>
        </a:p>
      </dgm:t>
    </dgm:pt>
    <dgm:pt modelId="{5865FDEC-CCCB-441C-A703-E866FEBD5C83}" type="pres">
      <dgm:prSet presAssocID="{C469F5E8-872F-418E-9148-5794BC32A06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0F3823A-A2B5-46D7-9640-0807F5048BAA}" type="pres">
      <dgm:prSet presAssocID="{FE59630E-DA25-4BD9-8449-50B4B306CDF7}" presName="hierRoot1" presStyleCnt="0">
        <dgm:presLayoutVars>
          <dgm:hierBranch val="init"/>
        </dgm:presLayoutVars>
      </dgm:prSet>
      <dgm:spPr/>
    </dgm:pt>
    <dgm:pt modelId="{5597B099-76CA-4CB6-867E-A73BCD22865B}" type="pres">
      <dgm:prSet presAssocID="{FE59630E-DA25-4BD9-8449-50B4B306CDF7}" presName="rootComposite1" presStyleCnt="0"/>
      <dgm:spPr/>
    </dgm:pt>
    <dgm:pt modelId="{46B67639-112A-463F-9D61-8FCBC1FAB2CB}" type="pres">
      <dgm:prSet presAssocID="{FE59630E-DA25-4BD9-8449-50B4B306CDF7}" presName="rootText1" presStyleLbl="node0" presStyleIdx="0" presStyleCnt="1" custScaleX="248495" custScaleY="1277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72AF9A-1790-4A54-9B53-1BA4D29F92C4}" type="pres">
      <dgm:prSet presAssocID="{FE59630E-DA25-4BD9-8449-50B4B306CDF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9A2D5CB-109D-4C57-B499-E51227A17441}" type="pres">
      <dgm:prSet presAssocID="{FE59630E-DA25-4BD9-8449-50B4B306CDF7}" presName="hierChild2" presStyleCnt="0"/>
      <dgm:spPr/>
    </dgm:pt>
    <dgm:pt modelId="{1A24647F-DCF7-4AEC-9AEC-E93AE613F04A}" type="pres">
      <dgm:prSet presAssocID="{F6A39C6F-1D2C-4B52-84D6-064D7F5FF664}" presName="Name37" presStyleLbl="parChTrans1D2" presStyleIdx="0" presStyleCnt="3"/>
      <dgm:spPr/>
      <dgm:t>
        <a:bodyPr/>
        <a:lstStyle/>
        <a:p>
          <a:endParaRPr lang="ru-RU"/>
        </a:p>
      </dgm:t>
    </dgm:pt>
    <dgm:pt modelId="{BC446FC8-74BC-4E1D-A062-C771DF310BD7}" type="pres">
      <dgm:prSet presAssocID="{444F8512-6FF8-4D8C-AC4E-26C65FCD208D}" presName="hierRoot2" presStyleCnt="0">
        <dgm:presLayoutVars>
          <dgm:hierBranch val="init"/>
        </dgm:presLayoutVars>
      </dgm:prSet>
      <dgm:spPr/>
    </dgm:pt>
    <dgm:pt modelId="{36A41165-B451-43CC-B6A2-B6EE02C7E059}" type="pres">
      <dgm:prSet presAssocID="{444F8512-6FF8-4D8C-AC4E-26C65FCD208D}" presName="rootComposite" presStyleCnt="0"/>
      <dgm:spPr/>
    </dgm:pt>
    <dgm:pt modelId="{DCE5DEA5-CFEA-46B4-AF71-69022858A207}" type="pres">
      <dgm:prSet presAssocID="{444F8512-6FF8-4D8C-AC4E-26C65FCD208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1A9A7F-CC22-4A04-962B-E45EC3DD362F}" type="pres">
      <dgm:prSet presAssocID="{444F8512-6FF8-4D8C-AC4E-26C65FCD208D}" presName="rootConnector" presStyleLbl="node2" presStyleIdx="0" presStyleCnt="3"/>
      <dgm:spPr/>
      <dgm:t>
        <a:bodyPr/>
        <a:lstStyle/>
        <a:p>
          <a:endParaRPr lang="ru-RU"/>
        </a:p>
      </dgm:t>
    </dgm:pt>
    <dgm:pt modelId="{B47BBC3F-8C24-43AD-8C04-9BFC773C6DE6}" type="pres">
      <dgm:prSet presAssocID="{444F8512-6FF8-4D8C-AC4E-26C65FCD208D}" presName="hierChild4" presStyleCnt="0"/>
      <dgm:spPr/>
    </dgm:pt>
    <dgm:pt modelId="{F61CC567-54E3-487E-95E9-9C10651E86F8}" type="pres">
      <dgm:prSet presAssocID="{444F8512-6FF8-4D8C-AC4E-26C65FCD208D}" presName="hierChild5" presStyleCnt="0"/>
      <dgm:spPr/>
    </dgm:pt>
    <dgm:pt modelId="{91A6B41A-C471-45F7-B849-137D494797FC}" type="pres">
      <dgm:prSet presAssocID="{1C1EECA4-89BC-4C70-A36C-41290FA6EBEC}" presName="Name37" presStyleLbl="parChTrans1D2" presStyleIdx="1" presStyleCnt="3"/>
      <dgm:spPr/>
      <dgm:t>
        <a:bodyPr/>
        <a:lstStyle/>
        <a:p>
          <a:endParaRPr lang="ru-RU"/>
        </a:p>
      </dgm:t>
    </dgm:pt>
    <dgm:pt modelId="{1D2A3A23-20D2-4A7F-8F59-7C4C26DAAC99}" type="pres">
      <dgm:prSet presAssocID="{D215CE7D-15C4-4444-ACEC-5C92C19B543E}" presName="hierRoot2" presStyleCnt="0">
        <dgm:presLayoutVars>
          <dgm:hierBranch val="init"/>
        </dgm:presLayoutVars>
      </dgm:prSet>
      <dgm:spPr/>
    </dgm:pt>
    <dgm:pt modelId="{1C6739FE-2C5A-494A-B932-57989EB6AFF7}" type="pres">
      <dgm:prSet presAssocID="{D215CE7D-15C4-4444-ACEC-5C92C19B543E}" presName="rootComposite" presStyleCnt="0"/>
      <dgm:spPr/>
    </dgm:pt>
    <dgm:pt modelId="{4774EA07-E3C0-46BE-989B-16E9967556EC}" type="pres">
      <dgm:prSet presAssocID="{D215CE7D-15C4-4444-ACEC-5C92C19B543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399153-EFFC-45AA-914D-3A94AB54A6D2}" type="pres">
      <dgm:prSet presAssocID="{D215CE7D-15C4-4444-ACEC-5C92C19B543E}" presName="rootConnector" presStyleLbl="node2" presStyleIdx="1" presStyleCnt="3"/>
      <dgm:spPr/>
      <dgm:t>
        <a:bodyPr/>
        <a:lstStyle/>
        <a:p>
          <a:endParaRPr lang="ru-RU"/>
        </a:p>
      </dgm:t>
    </dgm:pt>
    <dgm:pt modelId="{2A28E0BE-FF7A-42A4-8A5D-B18E34E11077}" type="pres">
      <dgm:prSet presAssocID="{D215CE7D-15C4-4444-ACEC-5C92C19B543E}" presName="hierChild4" presStyleCnt="0"/>
      <dgm:spPr/>
    </dgm:pt>
    <dgm:pt modelId="{1D05DB8B-1C35-4806-900A-7D90206AF24F}" type="pres">
      <dgm:prSet presAssocID="{D215CE7D-15C4-4444-ACEC-5C92C19B543E}" presName="hierChild5" presStyleCnt="0"/>
      <dgm:spPr/>
    </dgm:pt>
    <dgm:pt modelId="{07FFCE71-3730-4C59-AD74-94F8692FB70E}" type="pres">
      <dgm:prSet presAssocID="{19DB2398-96E9-4C3F-8F6D-42A1850E5DB1}" presName="Name37" presStyleLbl="parChTrans1D2" presStyleIdx="2" presStyleCnt="3"/>
      <dgm:spPr/>
      <dgm:t>
        <a:bodyPr/>
        <a:lstStyle/>
        <a:p>
          <a:endParaRPr lang="ru-RU"/>
        </a:p>
      </dgm:t>
    </dgm:pt>
    <dgm:pt modelId="{B551CEE3-BC2F-4257-B566-6D69226FF79D}" type="pres">
      <dgm:prSet presAssocID="{EE23A18A-E658-4D22-9655-80C8384ED116}" presName="hierRoot2" presStyleCnt="0">
        <dgm:presLayoutVars>
          <dgm:hierBranch val="init"/>
        </dgm:presLayoutVars>
      </dgm:prSet>
      <dgm:spPr/>
    </dgm:pt>
    <dgm:pt modelId="{0C7E3859-C924-483C-9F75-923F2215F3AE}" type="pres">
      <dgm:prSet presAssocID="{EE23A18A-E658-4D22-9655-80C8384ED116}" presName="rootComposite" presStyleCnt="0"/>
      <dgm:spPr/>
    </dgm:pt>
    <dgm:pt modelId="{D49FFF01-F700-41BA-BC11-E7E8EFC5D040}" type="pres">
      <dgm:prSet presAssocID="{EE23A18A-E658-4D22-9655-80C8384ED11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1ED4C8-63A0-419B-9442-CC62B85525BB}" type="pres">
      <dgm:prSet presAssocID="{EE23A18A-E658-4D22-9655-80C8384ED116}" presName="rootConnector" presStyleLbl="node2" presStyleIdx="2" presStyleCnt="3"/>
      <dgm:spPr/>
      <dgm:t>
        <a:bodyPr/>
        <a:lstStyle/>
        <a:p>
          <a:endParaRPr lang="ru-RU"/>
        </a:p>
      </dgm:t>
    </dgm:pt>
    <dgm:pt modelId="{FCF8DB94-6656-451B-BA3C-9E29C114182C}" type="pres">
      <dgm:prSet presAssocID="{EE23A18A-E658-4D22-9655-80C8384ED116}" presName="hierChild4" presStyleCnt="0"/>
      <dgm:spPr/>
    </dgm:pt>
    <dgm:pt modelId="{90135E1A-BC35-41F7-AD77-40E273CAB8E2}" type="pres">
      <dgm:prSet presAssocID="{EE23A18A-E658-4D22-9655-80C8384ED116}" presName="hierChild5" presStyleCnt="0"/>
      <dgm:spPr/>
    </dgm:pt>
    <dgm:pt modelId="{F13162D9-08A6-4117-823F-7F14EFC6CC0B}" type="pres">
      <dgm:prSet presAssocID="{FE59630E-DA25-4BD9-8449-50B4B306CDF7}" presName="hierChild3" presStyleCnt="0"/>
      <dgm:spPr/>
    </dgm:pt>
  </dgm:ptLst>
  <dgm:cxnLst>
    <dgm:cxn modelId="{54D2152F-64AA-4DB4-8DCD-BAB6398F5F3D}" srcId="{FE59630E-DA25-4BD9-8449-50B4B306CDF7}" destId="{444F8512-6FF8-4D8C-AC4E-26C65FCD208D}" srcOrd="0" destOrd="0" parTransId="{F6A39C6F-1D2C-4B52-84D6-064D7F5FF664}" sibTransId="{A3A28C90-FDE4-4BB9-BEF4-4F7522DD81BF}"/>
    <dgm:cxn modelId="{C055EBCE-DDAB-42EF-B3C9-4B01FDE593CB}" type="presOf" srcId="{FE59630E-DA25-4BD9-8449-50B4B306CDF7}" destId="{8D72AF9A-1790-4A54-9B53-1BA4D29F92C4}" srcOrd="1" destOrd="0" presId="urn:microsoft.com/office/officeart/2005/8/layout/orgChart1"/>
    <dgm:cxn modelId="{623228ED-2914-42BF-B9B1-219E1AF9D4D6}" type="presOf" srcId="{EE23A18A-E658-4D22-9655-80C8384ED116}" destId="{D49FFF01-F700-41BA-BC11-E7E8EFC5D040}" srcOrd="0" destOrd="0" presId="urn:microsoft.com/office/officeart/2005/8/layout/orgChart1"/>
    <dgm:cxn modelId="{9A0C1D2A-62C9-4525-8E9A-A6D5B1A19A8E}" type="presOf" srcId="{D215CE7D-15C4-4444-ACEC-5C92C19B543E}" destId="{B6399153-EFFC-45AA-914D-3A94AB54A6D2}" srcOrd="1" destOrd="0" presId="urn:microsoft.com/office/officeart/2005/8/layout/orgChart1"/>
    <dgm:cxn modelId="{312D0945-24BB-4626-AFFB-49AC2CB7BA5A}" type="presOf" srcId="{1C1EECA4-89BC-4C70-A36C-41290FA6EBEC}" destId="{91A6B41A-C471-45F7-B849-137D494797FC}" srcOrd="0" destOrd="0" presId="urn:microsoft.com/office/officeart/2005/8/layout/orgChart1"/>
    <dgm:cxn modelId="{572B5339-A41A-42CA-A755-3935551B4AFE}" type="presOf" srcId="{EE23A18A-E658-4D22-9655-80C8384ED116}" destId="{8A1ED4C8-63A0-419B-9442-CC62B85525BB}" srcOrd="1" destOrd="0" presId="urn:microsoft.com/office/officeart/2005/8/layout/orgChart1"/>
    <dgm:cxn modelId="{682B17CC-DA5C-4DFF-80DE-FCF9A1390EF0}" type="presOf" srcId="{FE59630E-DA25-4BD9-8449-50B4B306CDF7}" destId="{46B67639-112A-463F-9D61-8FCBC1FAB2CB}" srcOrd="0" destOrd="0" presId="urn:microsoft.com/office/officeart/2005/8/layout/orgChart1"/>
    <dgm:cxn modelId="{E8DAF011-1BC5-4D83-AF74-4DC52141BEE5}" type="presOf" srcId="{19DB2398-96E9-4C3F-8F6D-42A1850E5DB1}" destId="{07FFCE71-3730-4C59-AD74-94F8692FB70E}" srcOrd="0" destOrd="0" presId="urn:microsoft.com/office/officeart/2005/8/layout/orgChart1"/>
    <dgm:cxn modelId="{06DDDD34-AC23-4485-A36C-905E5BA05DCE}" srcId="{FE59630E-DA25-4BD9-8449-50B4B306CDF7}" destId="{EE23A18A-E658-4D22-9655-80C8384ED116}" srcOrd="2" destOrd="0" parTransId="{19DB2398-96E9-4C3F-8F6D-42A1850E5DB1}" sibTransId="{84680350-1314-4BE4-9347-CBEF84A1D785}"/>
    <dgm:cxn modelId="{2BD3281C-65AB-4A20-9787-1A2E0A35F977}" type="presOf" srcId="{444F8512-6FF8-4D8C-AC4E-26C65FCD208D}" destId="{0B1A9A7F-CC22-4A04-962B-E45EC3DD362F}" srcOrd="1" destOrd="0" presId="urn:microsoft.com/office/officeart/2005/8/layout/orgChart1"/>
    <dgm:cxn modelId="{F006E4DF-C950-4DA8-A7A0-265EA522211A}" type="presOf" srcId="{444F8512-6FF8-4D8C-AC4E-26C65FCD208D}" destId="{DCE5DEA5-CFEA-46B4-AF71-69022858A207}" srcOrd="0" destOrd="0" presId="urn:microsoft.com/office/officeart/2005/8/layout/orgChart1"/>
    <dgm:cxn modelId="{63024AE1-15B4-4D82-8BBB-1728B51B2BE8}" srcId="{FE59630E-DA25-4BD9-8449-50B4B306CDF7}" destId="{D215CE7D-15C4-4444-ACEC-5C92C19B543E}" srcOrd="1" destOrd="0" parTransId="{1C1EECA4-89BC-4C70-A36C-41290FA6EBEC}" sibTransId="{5C17C775-2929-4275-B5D2-8170CBE0ECDF}"/>
    <dgm:cxn modelId="{FEEBAA25-953A-492E-A73A-4A8F3A3930C0}" srcId="{C469F5E8-872F-418E-9148-5794BC32A063}" destId="{FE59630E-DA25-4BD9-8449-50B4B306CDF7}" srcOrd="0" destOrd="0" parTransId="{8F628B82-0379-4E95-9C20-9F0365F3FC03}" sibTransId="{85A73684-89C0-462A-BBD2-08FF4BC494AB}"/>
    <dgm:cxn modelId="{7481420C-9429-426F-9A0B-FF4BD1677BAE}" type="presOf" srcId="{D215CE7D-15C4-4444-ACEC-5C92C19B543E}" destId="{4774EA07-E3C0-46BE-989B-16E9967556EC}" srcOrd="0" destOrd="0" presId="urn:microsoft.com/office/officeart/2005/8/layout/orgChart1"/>
    <dgm:cxn modelId="{18A917F6-7A63-43DC-98EC-1924AA95320D}" type="presOf" srcId="{C469F5E8-872F-418E-9148-5794BC32A063}" destId="{5865FDEC-CCCB-441C-A703-E866FEBD5C83}" srcOrd="0" destOrd="0" presId="urn:microsoft.com/office/officeart/2005/8/layout/orgChart1"/>
    <dgm:cxn modelId="{95E929D2-2814-4C11-9396-737E1B3B20CA}" type="presOf" srcId="{F6A39C6F-1D2C-4B52-84D6-064D7F5FF664}" destId="{1A24647F-DCF7-4AEC-9AEC-E93AE613F04A}" srcOrd="0" destOrd="0" presId="urn:microsoft.com/office/officeart/2005/8/layout/orgChart1"/>
    <dgm:cxn modelId="{3810AC0C-DCFE-4225-8B68-82744A1A946B}" type="presParOf" srcId="{5865FDEC-CCCB-441C-A703-E866FEBD5C83}" destId="{10F3823A-A2B5-46D7-9640-0807F5048BAA}" srcOrd="0" destOrd="0" presId="urn:microsoft.com/office/officeart/2005/8/layout/orgChart1"/>
    <dgm:cxn modelId="{F29ECEB9-EC95-4713-A157-DB1FEC4CEEBC}" type="presParOf" srcId="{10F3823A-A2B5-46D7-9640-0807F5048BAA}" destId="{5597B099-76CA-4CB6-867E-A73BCD22865B}" srcOrd="0" destOrd="0" presId="urn:microsoft.com/office/officeart/2005/8/layout/orgChart1"/>
    <dgm:cxn modelId="{66A31307-A872-45DA-BFEE-3DB100C95F8D}" type="presParOf" srcId="{5597B099-76CA-4CB6-867E-A73BCD22865B}" destId="{46B67639-112A-463F-9D61-8FCBC1FAB2CB}" srcOrd="0" destOrd="0" presId="urn:microsoft.com/office/officeart/2005/8/layout/orgChart1"/>
    <dgm:cxn modelId="{FAD42E21-1CF3-4566-A03E-A79E9706FA7E}" type="presParOf" srcId="{5597B099-76CA-4CB6-867E-A73BCD22865B}" destId="{8D72AF9A-1790-4A54-9B53-1BA4D29F92C4}" srcOrd="1" destOrd="0" presId="urn:microsoft.com/office/officeart/2005/8/layout/orgChart1"/>
    <dgm:cxn modelId="{67E9B75E-7DDC-4BF2-850F-BDFEE2D1AD6B}" type="presParOf" srcId="{10F3823A-A2B5-46D7-9640-0807F5048BAA}" destId="{B9A2D5CB-109D-4C57-B499-E51227A17441}" srcOrd="1" destOrd="0" presId="urn:microsoft.com/office/officeart/2005/8/layout/orgChart1"/>
    <dgm:cxn modelId="{A74F9CDD-6A0E-4F8A-BF83-7A9B09D50EE4}" type="presParOf" srcId="{B9A2D5CB-109D-4C57-B499-E51227A17441}" destId="{1A24647F-DCF7-4AEC-9AEC-E93AE613F04A}" srcOrd="0" destOrd="0" presId="urn:microsoft.com/office/officeart/2005/8/layout/orgChart1"/>
    <dgm:cxn modelId="{8A845CCC-3838-4F40-9124-95ADEC4132AB}" type="presParOf" srcId="{B9A2D5CB-109D-4C57-B499-E51227A17441}" destId="{BC446FC8-74BC-4E1D-A062-C771DF310BD7}" srcOrd="1" destOrd="0" presId="urn:microsoft.com/office/officeart/2005/8/layout/orgChart1"/>
    <dgm:cxn modelId="{2ACB9DD5-055D-47B8-8F03-966CFF901CF1}" type="presParOf" srcId="{BC446FC8-74BC-4E1D-A062-C771DF310BD7}" destId="{36A41165-B451-43CC-B6A2-B6EE02C7E059}" srcOrd="0" destOrd="0" presId="urn:microsoft.com/office/officeart/2005/8/layout/orgChart1"/>
    <dgm:cxn modelId="{2A35E958-7EF1-4387-8418-B655CDD145D6}" type="presParOf" srcId="{36A41165-B451-43CC-B6A2-B6EE02C7E059}" destId="{DCE5DEA5-CFEA-46B4-AF71-69022858A207}" srcOrd="0" destOrd="0" presId="urn:microsoft.com/office/officeart/2005/8/layout/orgChart1"/>
    <dgm:cxn modelId="{F6BC3340-AC20-43AF-B125-B8EC46B5E93F}" type="presParOf" srcId="{36A41165-B451-43CC-B6A2-B6EE02C7E059}" destId="{0B1A9A7F-CC22-4A04-962B-E45EC3DD362F}" srcOrd="1" destOrd="0" presId="urn:microsoft.com/office/officeart/2005/8/layout/orgChart1"/>
    <dgm:cxn modelId="{321518F8-94BC-4DA0-AC59-7A8FC3E1A0F3}" type="presParOf" srcId="{BC446FC8-74BC-4E1D-A062-C771DF310BD7}" destId="{B47BBC3F-8C24-43AD-8C04-9BFC773C6DE6}" srcOrd="1" destOrd="0" presId="urn:microsoft.com/office/officeart/2005/8/layout/orgChart1"/>
    <dgm:cxn modelId="{C2A82F74-04A5-468C-8EAA-AACC78D42FB2}" type="presParOf" srcId="{BC446FC8-74BC-4E1D-A062-C771DF310BD7}" destId="{F61CC567-54E3-487E-95E9-9C10651E86F8}" srcOrd="2" destOrd="0" presId="urn:microsoft.com/office/officeart/2005/8/layout/orgChart1"/>
    <dgm:cxn modelId="{B8CA3FF4-2E36-465A-91E9-251D13839D97}" type="presParOf" srcId="{B9A2D5CB-109D-4C57-B499-E51227A17441}" destId="{91A6B41A-C471-45F7-B849-137D494797FC}" srcOrd="2" destOrd="0" presId="urn:microsoft.com/office/officeart/2005/8/layout/orgChart1"/>
    <dgm:cxn modelId="{440D05D7-9048-4DF8-9D8A-8C8E64AB311C}" type="presParOf" srcId="{B9A2D5CB-109D-4C57-B499-E51227A17441}" destId="{1D2A3A23-20D2-4A7F-8F59-7C4C26DAAC99}" srcOrd="3" destOrd="0" presId="urn:microsoft.com/office/officeart/2005/8/layout/orgChart1"/>
    <dgm:cxn modelId="{B208A15A-33C6-4E73-932B-5E00C6BC4841}" type="presParOf" srcId="{1D2A3A23-20D2-4A7F-8F59-7C4C26DAAC99}" destId="{1C6739FE-2C5A-494A-B932-57989EB6AFF7}" srcOrd="0" destOrd="0" presId="urn:microsoft.com/office/officeart/2005/8/layout/orgChart1"/>
    <dgm:cxn modelId="{38153A0A-DF50-417C-98B7-86B0D1BD835F}" type="presParOf" srcId="{1C6739FE-2C5A-494A-B932-57989EB6AFF7}" destId="{4774EA07-E3C0-46BE-989B-16E9967556EC}" srcOrd="0" destOrd="0" presId="urn:microsoft.com/office/officeart/2005/8/layout/orgChart1"/>
    <dgm:cxn modelId="{03E980D0-CBE7-48F4-A4E9-95AB0230F7D9}" type="presParOf" srcId="{1C6739FE-2C5A-494A-B932-57989EB6AFF7}" destId="{B6399153-EFFC-45AA-914D-3A94AB54A6D2}" srcOrd="1" destOrd="0" presId="urn:microsoft.com/office/officeart/2005/8/layout/orgChart1"/>
    <dgm:cxn modelId="{96B81B7A-38CF-434E-A70B-32FDFE11A92B}" type="presParOf" srcId="{1D2A3A23-20D2-4A7F-8F59-7C4C26DAAC99}" destId="{2A28E0BE-FF7A-42A4-8A5D-B18E34E11077}" srcOrd="1" destOrd="0" presId="urn:microsoft.com/office/officeart/2005/8/layout/orgChart1"/>
    <dgm:cxn modelId="{BB5586C7-AC08-4F2A-9199-CBFA2E81AF22}" type="presParOf" srcId="{1D2A3A23-20D2-4A7F-8F59-7C4C26DAAC99}" destId="{1D05DB8B-1C35-4806-900A-7D90206AF24F}" srcOrd="2" destOrd="0" presId="urn:microsoft.com/office/officeart/2005/8/layout/orgChart1"/>
    <dgm:cxn modelId="{7891D377-443E-4635-A0A1-F8AAB4AA2888}" type="presParOf" srcId="{B9A2D5CB-109D-4C57-B499-E51227A17441}" destId="{07FFCE71-3730-4C59-AD74-94F8692FB70E}" srcOrd="4" destOrd="0" presId="urn:microsoft.com/office/officeart/2005/8/layout/orgChart1"/>
    <dgm:cxn modelId="{A32BAB7E-D9D9-4165-9F64-88BF3B586BD4}" type="presParOf" srcId="{B9A2D5CB-109D-4C57-B499-E51227A17441}" destId="{B551CEE3-BC2F-4257-B566-6D69226FF79D}" srcOrd="5" destOrd="0" presId="urn:microsoft.com/office/officeart/2005/8/layout/orgChart1"/>
    <dgm:cxn modelId="{AE3403B9-6DAC-4CBD-AC4D-746A7586F5DF}" type="presParOf" srcId="{B551CEE3-BC2F-4257-B566-6D69226FF79D}" destId="{0C7E3859-C924-483C-9F75-923F2215F3AE}" srcOrd="0" destOrd="0" presId="urn:microsoft.com/office/officeart/2005/8/layout/orgChart1"/>
    <dgm:cxn modelId="{9E1783C5-991A-4D5C-B24F-8F4F29D13BDB}" type="presParOf" srcId="{0C7E3859-C924-483C-9F75-923F2215F3AE}" destId="{D49FFF01-F700-41BA-BC11-E7E8EFC5D040}" srcOrd="0" destOrd="0" presId="urn:microsoft.com/office/officeart/2005/8/layout/orgChart1"/>
    <dgm:cxn modelId="{B71205EA-A9F8-4EAE-8E4A-65C3ECF72A07}" type="presParOf" srcId="{0C7E3859-C924-483C-9F75-923F2215F3AE}" destId="{8A1ED4C8-63A0-419B-9442-CC62B85525BB}" srcOrd="1" destOrd="0" presId="urn:microsoft.com/office/officeart/2005/8/layout/orgChart1"/>
    <dgm:cxn modelId="{B519305E-2955-42DF-8312-A9912D7E30FC}" type="presParOf" srcId="{B551CEE3-BC2F-4257-B566-6D69226FF79D}" destId="{FCF8DB94-6656-451B-BA3C-9E29C114182C}" srcOrd="1" destOrd="0" presId="urn:microsoft.com/office/officeart/2005/8/layout/orgChart1"/>
    <dgm:cxn modelId="{2219FE50-BB55-43B6-B502-99430A905CA4}" type="presParOf" srcId="{B551CEE3-BC2F-4257-B566-6D69226FF79D}" destId="{90135E1A-BC35-41F7-AD77-40E273CAB8E2}" srcOrd="2" destOrd="0" presId="urn:microsoft.com/office/officeart/2005/8/layout/orgChart1"/>
    <dgm:cxn modelId="{F8BD2AC0-08E1-41F3-AEC4-C51DCA420C2A}" type="presParOf" srcId="{10F3823A-A2B5-46D7-9640-0807F5048BAA}" destId="{F13162D9-08A6-4117-823F-7F14EFC6CC0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9250AB-6B86-424F-9CFE-56408DC78A0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A878B2-6764-47FC-8CDE-3CA5A6D4C4EB}">
      <dgm:prSet phldrT="[Текст]" custT="1"/>
      <dgm:spPr/>
      <dgm:t>
        <a:bodyPr/>
        <a:lstStyle/>
        <a:p>
          <a:r>
            <a:rPr lang="ru-RU" sz="2000" b="1" dirty="0"/>
            <a:t>технологические методы </a:t>
          </a:r>
          <a:r>
            <a:rPr lang="ru-RU" sz="2000" b="1" dirty="0" smtClean="0"/>
            <a:t>управления качеством</a:t>
          </a:r>
          <a:endParaRPr lang="ru-RU" sz="2000" b="1" dirty="0"/>
        </a:p>
      </dgm:t>
    </dgm:pt>
    <dgm:pt modelId="{39DBE3B6-02FA-4606-9EE2-F0B9E713FD06}" type="parTrans" cxnId="{70E32C9B-9BFB-4F96-B304-44702B0ECC86}">
      <dgm:prSet/>
      <dgm:spPr/>
      <dgm:t>
        <a:bodyPr/>
        <a:lstStyle/>
        <a:p>
          <a:endParaRPr lang="ru-RU"/>
        </a:p>
      </dgm:t>
    </dgm:pt>
    <dgm:pt modelId="{38413CC2-24C8-4754-B2D6-AFAAC469B5DD}" type="sibTrans" cxnId="{70E32C9B-9BFB-4F96-B304-44702B0ECC86}">
      <dgm:prSet/>
      <dgm:spPr/>
      <dgm:t>
        <a:bodyPr/>
        <a:lstStyle/>
        <a:p>
          <a:endParaRPr lang="ru-RU"/>
        </a:p>
      </dgm:t>
    </dgm:pt>
    <dgm:pt modelId="{22816C90-7D69-4773-9869-938840306EFA}">
      <dgm:prSet phldrT="[Текст]" custT="1"/>
      <dgm:spPr/>
      <dgm:t>
        <a:bodyPr/>
        <a:lstStyle/>
        <a:p>
          <a:r>
            <a:rPr lang="ru-RU" sz="1600" b="1" dirty="0"/>
            <a:t>автоматические</a:t>
          </a:r>
        </a:p>
      </dgm:t>
    </dgm:pt>
    <dgm:pt modelId="{983F6272-D7FD-4CDF-AB68-BE752AB0C8E5}" type="parTrans" cxnId="{79B65391-E3EF-4082-9B7D-390F06C020A8}">
      <dgm:prSet/>
      <dgm:spPr/>
      <dgm:t>
        <a:bodyPr/>
        <a:lstStyle/>
        <a:p>
          <a:endParaRPr lang="ru-RU"/>
        </a:p>
      </dgm:t>
    </dgm:pt>
    <dgm:pt modelId="{89A38C3F-726A-4B8F-9867-AB7C793A075D}" type="sibTrans" cxnId="{79B65391-E3EF-4082-9B7D-390F06C020A8}">
      <dgm:prSet/>
      <dgm:spPr/>
      <dgm:t>
        <a:bodyPr/>
        <a:lstStyle/>
        <a:p>
          <a:endParaRPr lang="ru-RU"/>
        </a:p>
      </dgm:t>
    </dgm:pt>
    <dgm:pt modelId="{A52AC9C4-042A-4133-8E6C-E7AF5F113D79}">
      <dgm:prSet phldrT="[Текст]" custT="1"/>
      <dgm:spPr/>
      <dgm:t>
        <a:bodyPr/>
        <a:lstStyle/>
        <a:p>
          <a:r>
            <a:rPr lang="ru-RU" sz="1400" b="1" dirty="0" smtClean="0"/>
            <a:t>автоматизированные</a:t>
          </a:r>
          <a:endParaRPr lang="ru-RU" sz="1400" b="1" dirty="0"/>
        </a:p>
      </dgm:t>
    </dgm:pt>
    <dgm:pt modelId="{EE30874E-419C-4106-A21F-635309948481}" type="parTrans" cxnId="{00A0735E-46F5-4945-8C34-B2027F3D1401}">
      <dgm:prSet/>
      <dgm:spPr/>
      <dgm:t>
        <a:bodyPr/>
        <a:lstStyle/>
        <a:p>
          <a:endParaRPr lang="ru-RU"/>
        </a:p>
      </dgm:t>
    </dgm:pt>
    <dgm:pt modelId="{BB2C4A9D-4F6E-4435-AAB8-BB26CFED7EB0}" type="sibTrans" cxnId="{00A0735E-46F5-4945-8C34-B2027F3D1401}">
      <dgm:prSet/>
      <dgm:spPr/>
      <dgm:t>
        <a:bodyPr/>
        <a:lstStyle/>
        <a:p>
          <a:endParaRPr lang="ru-RU"/>
        </a:p>
      </dgm:t>
    </dgm:pt>
    <dgm:pt modelId="{3BE2E482-9810-4DC2-9237-AD669357701D}">
      <dgm:prSet phldrT="[Текст]" custT="1"/>
      <dgm:spPr/>
      <dgm:t>
        <a:bodyPr/>
        <a:lstStyle/>
        <a:p>
          <a:r>
            <a:rPr lang="ru-RU" sz="1600" b="1" dirty="0"/>
            <a:t>ручные</a:t>
          </a:r>
        </a:p>
      </dgm:t>
    </dgm:pt>
    <dgm:pt modelId="{F9C98C82-E94E-407A-8C4B-DB556281A707}" type="parTrans" cxnId="{F057A699-AAAC-42EA-9EDE-86FAAECD886C}">
      <dgm:prSet/>
      <dgm:spPr/>
      <dgm:t>
        <a:bodyPr/>
        <a:lstStyle/>
        <a:p>
          <a:endParaRPr lang="ru-RU"/>
        </a:p>
      </dgm:t>
    </dgm:pt>
    <dgm:pt modelId="{E3DFBAEB-4577-4A7E-A974-F68ABEF463D2}" type="sibTrans" cxnId="{F057A699-AAAC-42EA-9EDE-86FAAECD886C}">
      <dgm:prSet/>
      <dgm:spPr/>
      <dgm:t>
        <a:bodyPr/>
        <a:lstStyle/>
        <a:p>
          <a:endParaRPr lang="ru-RU"/>
        </a:p>
      </dgm:t>
    </dgm:pt>
    <dgm:pt modelId="{CF3E7386-68A4-4510-9A8C-A6D434382DF6}">
      <dgm:prSet phldrT="[Текст]" custT="1"/>
      <dgm:spPr/>
      <dgm:t>
        <a:bodyPr/>
        <a:lstStyle/>
        <a:p>
          <a:r>
            <a:rPr lang="ru-RU" sz="1600" b="1" dirty="0"/>
            <a:t>механизированные</a:t>
          </a:r>
        </a:p>
      </dgm:t>
    </dgm:pt>
    <dgm:pt modelId="{5636078D-73C6-45FE-A488-C3B884B9A0FF}" type="parTrans" cxnId="{C523E42D-9B56-4099-82E3-CED80D513F12}">
      <dgm:prSet/>
      <dgm:spPr/>
      <dgm:t>
        <a:bodyPr/>
        <a:lstStyle/>
        <a:p>
          <a:endParaRPr lang="ru-RU"/>
        </a:p>
      </dgm:t>
    </dgm:pt>
    <dgm:pt modelId="{3D01FB51-45A1-45BA-B638-F47ABF23AA8F}" type="sibTrans" cxnId="{C523E42D-9B56-4099-82E3-CED80D513F12}">
      <dgm:prSet/>
      <dgm:spPr/>
      <dgm:t>
        <a:bodyPr/>
        <a:lstStyle/>
        <a:p>
          <a:endParaRPr lang="ru-RU"/>
        </a:p>
      </dgm:t>
    </dgm:pt>
    <dgm:pt modelId="{4975CB52-2010-47CA-9098-1C0195964DAF}" type="pres">
      <dgm:prSet presAssocID="{CA9250AB-6B86-424F-9CFE-56408DC78A0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9466080-304A-4295-AE04-8291774A13D8}" type="pres">
      <dgm:prSet presAssocID="{CCA878B2-6764-47FC-8CDE-3CA5A6D4C4EB}" presName="hierRoot1" presStyleCnt="0"/>
      <dgm:spPr/>
    </dgm:pt>
    <dgm:pt modelId="{5FBCBB2B-2AF1-4C36-BA1F-234E01978DD5}" type="pres">
      <dgm:prSet presAssocID="{CCA878B2-6764-47FC-8CDE-3CA5A6D4C4EB}" presName="composite" presStyleCnt="0"/>
      <dgm:spPr/>
    </dgm:pt>
    <dgm:pt modelId="{FB5FFECF-F642-4270-8D19-4288E49948D5}" type="pres">
      <dgm:prSet presAssocID="{CCA878B2-6764-47FC-8CDE-3CA5A6D4C4EB}" presName="background" presStyleLbl="node0" presStyleIdx="0" presStyleCnt="1"/>
      <dgm:spPr/>
    </dgm:pt>
    <dgm:pt modelId="{73BCE9D0-29E6-43C5-8D50-0835D7955D28}" type="pres">
      <dgm:prSet presAssocID="{CCA878B2-6764-47FC-8CDE-3CA5A6D4C4EB}" presName="text" presStyleLbl="fgAcc0" presStyleIdx="0" presStyleCnt="1" custScaleX="229118" custScaleY="1361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78295B-100D-47E9-A62C-BD935D483619}" type="pres">
      <dgm:prSet presAssocID="{CCA878B2-6764-47FC-8CDE-3CA5A6D4C4EB}" presName="hierChild2" presStyleCnt="0"/>
      <dgm:spPr/>
    </dgm:pt>
    <dgm:pt modelId="{B4A58462-63B2-488D-8B5C-69247AB00EE2}" type="pres">
      <dgm:prSet presAssocID="{983F6272-D7FD-4CDF-AB68-BE752AB0C8E5}" presName="Name10" presStyleLbl="parChTrans1D2" presStyleIdx="0" presStyleCnt="4"/>
      <dgm:spPr/>
      <dgm:t>
        <a:bodyPr/>
        <a:lstStyle/>
        <a:p>
          <a:endParaRPr lang="ru-RU"/>
        </a:p>
      </dgm:t>
    </dgm:pt>
    <dgm:pt modelId="{1996238E-35F9-4AE9-823A-ECD134AB5DC5}" type="pres">
      <dgm:prSet presAssocID="{22816C90-7D69-4773-9869-938840306EFA}" presName="hierRoot2" presStyleCnt="0"/>
      <dgm:spPr/>
    </dgm:pt>
    <dgm:pt modelId="{95F0039A-492E-469D-9260-BE778007C17B}" type="pres">
      <dgm:prSet presAssocID="{22816C90-7D69-4773-9869-938840306EFA}" presName="composite2" presStyleCnt="0"/>
      <dgm:spPr/>
    </dgm:pt>
    <dgm:pt modelId="{F8D089F9-ACA5-4BEC-8DD2-A02181765D03}" type="pres">
      <dgm:prSet presAssocID="{22816C90-7D69-4773-9869-938840306EFA}" presName="background2" presStyleLbl="node2" presStyleIdx="0" presStyleCnt="4"/>
      <dgm:spPr/>
    </dgm:pt>
    <dgm:pt modelId="{61A63E74-5B9B-4462-932F-4AB1C6B13389}" type="pres">
      <dgm:prSet presAssocID="{22816C90-7D69-4773-9869-938840306EFA}" presName="text2" presStyleLbl="fgAcc2" presStyleIdx="0" presStyleCnt="4" custScaleX="126722" custScaleY="1171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6BAEF5-1919-4354-A9DD-3A49E78FA330}" type="pres">
      <dgm:prSet presAssocID="{22816C90-7D69-4773-9869-938840306EFA}" presName="hierChild3" presStyleCnt="0"/>
      <dgm:spPr/>
    </dgm:pt>
    <dgm:pt modelId="{EC030799-6C87-44DE-AFB9-6408C5B7DA8D}" type="pres">
      <dgm:prSet presAssocID="{EE30874E-419C-4106-A21F-635309948481}" presName="Name10" presStyleLbl="parChTrans1D2" presStyleIdx="1" presStyleCnt="4"/>
      <dgm:spPr/>
      <dgm:t>
        <a:bodyPr/>
        <a:lstStyle/>
        <a:p>
          <a:endParaRPr lang="ru-RU"/>
        </a:p>
      </dgm:t>
    </dgm:pt>
    <dgm:pt modelId="{623F6357-F055-4420-BC5D-DFF0527BF863}" type="pres">
      <dgm:prSet presAssocID="{A52AC9C4-042A-4133-8E6C-E7AF5F113D79}" presName="hierRoot2" presStyleCnt="0"/>
      <dgm:spPr/>
    </dgm:pt>
    <dgm:pt modelId="{F17F8EAD-157E-4AEB-9E99-240E76261834}" type="pres">
      <dgm:prSet presAssocID="{A52AC9C4-042A-4133-8E6C-E7AF5F113D79}" presName="composite2" presStyleCnt="0"/>
      <dgm:spPr/>
    </dgm:pt>
    <dgm:pt modelId="{9A2F9C8F-7B92-4A68-9F38-7695CB3F73C7}" type="pres">
      <dgm:prSet presAssocID="{A52AC9C4-042A-4133-8E6C-E7AF5F113D79}" presName="background2" presStyleLbl="node2" presStyleIdx="1" presStyleCnt="4"/>
      <dgm:spPr/>
    </dgm:pt>
    <dgm:pt modelId="{E3C48198-BDC6-485C-89DE-4092357740B9}" type="pres">
      <dgm:prSet presAssocID="{A52AC9C4-042A-4133-8E6C-E7AF5F113D79}" presName="text2" presStyleLbl="fgAcc2" presStyleIdx="1" presStyleCnt="4" custScaleX="139695" custScaleY="1215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B6FA74-F457-4C19-A24A-30125C4B6433}" type="pres">
      <dgm:prSet presAssocID="{A52AC9C4-042A-4133-8E6C-E7AF5F113D79}" presName="hierChild3" presStyleCnt="0"/>
      <dgm:spPr/>
    </dgm:pt>
    <dgm:pt modelId="{29C53F1F-04EB-4086-AE33-695F4962AC42}" type="pres">
      <dgm:prSet presAssocID="{5636078D-73C6-45FE-A488-C3B884B9A0FF}" presName="Name10" presStyleLbl="parChTrans1D2" presStyleIdx="2" presStyleCnt="4"/>
      <dgm:spPr/>
      <dgm:t>
        <a:bodyPr/>
        <a:lstStyle/>
        <a:p>
          <a:endParaRPr lang="ru-RU"/>
        </a:p>
      </dgm:t>
    </dgm:pt>
    <dgm:pt modelId="{B92598C5-9F18-4884-A1B6-DFACFF6A4421}" type="pres">
      <dgm:prSet presAssocID="{CF3E7386-68A4-4510-9A8C-A6D434382DF6}" presName="hierRoot2" presStyleCnt="0"/>
      <dgm:spPr/>
    </dgm:pt>
    <dgm:pt modelId="{68C7D611-FFA2-450E-8454-72CC9078118E}" type="pres">
      <dgm:prSet presAssocID="{CF3E7386-68A4-4510-9A8C-A6D434382DF6}" presName="composite2" presStyleCnt="0"/>
      <dgm:spPr/>
    </dgm:pt>
    <dgm:pt modelId="{EEF79293-2F1C-480E-94D0-9C291121D6D0}" type="pres">
      <dgm:prSet presAssocID="{CF3E7386-68A4-4510-9A8C-A6D434382DF6}" presName="background2" presStyleLbl="node2" presStyleIdx="2" presStyleCnt="4"/>
      <dgm:spPr/>
    </dgm:pt>
    <dgm:pt modelId="{5168D254-B875-4094-BCBB-3707295B0F4D}" type="pres">
      <dgm:prSet presAssocID="{CF3E7386-68A4-4510-9A8C-A6D434382DF6}" presName="text2" presStyleLbl="fgAcc2" presStyleIdx="2" presStyleCnt="4" custScaleX="137398" custScaleY="1168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FB9ED5-39DC-4490-A213-9B10C40B9689}" type="pres">
      <dgm:prSet presAssocID="{CF3E7386-68A4-4510-9A8C-A6D434382DF6}" presName="hierChild3" presStyleCnt="0"/>
      <dgm:spPr/>
    </dgm:pt>
    <dgm:pt modelId="{8537AC27-2EC1-470C-8D5F-6237BAD2DD89}" type="pres">
      <dgm:prSet presAssocID="{F9C98C82-E94E-407A-8C4B-DB556281A707}" presName="Name10" presStyleLbl="parChTrans1D2" presStyleIdx="3" presStyleCnt="4"/>
      <dgm:spPr/>
      <dgm:t>
        <a:bodyPr/>
        <a:lstStyle/>
        <a:p>
          <a:endParaRPr lang="ru-RU"/>
        </a:p>
      </dgm:t>
    </dgm:pt>
    <dgm:pt modelId="{340B5058-8DF2-4A75-9678-D7CF990512B4}" type="pres">
      <dgm:prSet presAssocID="{3BE2E482-9810-4DC2-9237-AD669357701D}" presName="hierRoot2" presStyleCnt="0"/>
      <dgm:spPr/>
    </dgm:pt>
    <dgm:pt modelId="{BDE9614E-894A-49BE-B8A5-08B92C4AF8BE}" type="pres">
      <dgm:prSet presAssocID="{3BE2E482-9810-4DC2-9237-AD669357701D}" presName="composite2" presStyleCnt="0"/>
      <dgm:spPr/>
    </dgm:pt>
    <dgm:pt modelId="{8AA1505A-E608-4122-A022-C109A11F0123}" type="pres">
      <dgm:prSet presAssocID="{3BE2E482-9810-4DC2-9237-AD669357701D}" presName="background2" presStyleLbl="node2" presStyleIdx="3" presStyleCnt="4"/>
      <dgm:spPr/>
    </dgm:pt>
    <dgm:pt modelId="{63DB834C-A04E-4A68-9521-DC6B094B550C}" type="pres">
      <dgm:prSet presAssocID="{3BE2E482-9810-4DC2-9237-AD669357701D}" presName="text2" presStyleLbl="fgAcc2" presStyleIdx="3" presStyleCnt="4" custScaleX="64365" custScaleY="1235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D1CD93-B31A-4C7B-8D05-037289A040B5}" type="pres">
      <dgm:prSet presAssocID="{3BE2E482-9810-4DC2-9237-AD669357701D}" presName="hierChild3" presStyleCnt="0"/>
      <dgm:spPr/>
    </dgm:pt>
  </dgm:ptLst>
  <dgm:cxnLst>
    <dgm:cxn modelId="{C523E42D-9B56-4099-82E3-CED80D513F12}" srcId="{CCA878B2-6764-47FC-8CDE-3CA5A6D4C4EB}" destId="{CF3E7386-68A4-4510-9A8C-A6D434382DF6}" srcOrd="2" destOrd="0" parTransId="{5636078D-73C6-45FE-A488-C3B884B9A0FF}" sibTransId="{3D01FB51-45A1-45BA-B638-F47ABF23AA8F}"/>
    <dgm:cxn modelId="{7F2C96F2-151A-4EFC-9E30-5793BD6506BC}" type="presOf" srcId="{3BE2E482-9810-4DC2-9237-AD669357701D}" destId="{63DB834C-A04E-4A68-9521-DC6B094B550C}" srcOrd="0" destOrd="0" presId="urn:microsoft.com/office/officeart/2005/8/layout/hierarchy1"/>
    <dgm:cxn modelId="{F057A699-AAAC-42EA-9EDE-86FAAECD886C}" srcId="{CCA878B2-6764-47FC-8CDE-3CA5A6D4C4EB}" destId="{3BE2E482-9810-4DC2-9237-AD669357701D}" srcOrd="3" destOrd="0" parTransId="{F9C98C82-E94E-407A-8C4B-DB556281A707}" sibTransId="{E3DFBAEB-4577-4A7E-A974-F68ABEF463D2}"/>
    <dgm:cxn modelId="{51678EC7-C914-4A6B-A994-47EA8C173064}" type="presOf" srcId="{F9C98C82-E94E-407A-8C4B-DB556281A707}" destId="{8537AC27-2EC1-470C-8D5F-6237BAD2DD89}" srcOrd="0" destOrd="0" presId="urn:microsoft.com/office/officeart/2005/8/layout/hierarchy1"/>
    <dgm:cxn modelId="{EACFC9B3-BF7F-4D80-B3D6-EFE84C6CF78C}" type="presOf" srcId="{A52AC9C4-042A-4133-8E6C-E7AF5F113D79}" destId="{E3C48198-BDC6-485C-89DE-4092357740B9}" srcOrd="0" destOrd="0" presId="urn:microsoft.com/office/officeart/2005/8/layout/hierarchy1"/>
    <dgm:cxn modelId="{626C8C63-E3FD-446C-9638-19EA55D66C54}" type="presOf" srcId="{CA9250AB-6B86-424F-9CFE-56408DC78A0E}" destId="{4975CB52-2010-47CA-9098-1C0195964DAF}" srcOrd="0" destOrd="0" presId="urn:microsoft.com/office/officeart/2005/8/layout/hierarchy1"/>
    <dgm:cxn modelId="{00A0735E-46F5-4945-8C34-B2027F3D1401}" srcId="{CCA878B2-6764-47FC-8CDE-3CA5A6D4C4EB}" destId="{A52AC9C4-042A-4133-8E6C-E7AF5F113D79}" srcOrd="1" destOrd="0" parTransId="{EE30874E-419C-4106-A21F-635309948481}" sibTransId="{BB2C4A9D-4F6E-4435-AAB8-BB26CFED7EB0}"/>
    <dgm:cxn modelId="{CD7341B4-130F-46F6-A1B3-E5C5A315C31D}" type="presOf" srcId="{983F6272-D7FD-4CDF-AB68-BE752AB0C8E5}" destId="{B4A58462-63B2-488D-8B5C-69247AB00EE2}" srcOrd="0" destOrd="0" presId="urn:microsoft.com/office/officeart/2005/8/layout/hierarchy1"/>
    <dgm:cxn modelId="{C50B23AC-5E8C-44E6-927B-E591670113B4}" type="presOf" srcId="{5636078D-73C6-45FE-A488-C3B884B9A0FF}" destId="{29C53F1F-04EB-4086-AE33-695F4962AC42}" srcOrd="0" destOrd="0" presId="urn:microsoft.com/office/officeart/2005/8/layout/hierarchy1"/>
    <dgm:cxn modelId="{FA0859CA-CC52-40EB-AE3E-7B1AA069608D}" type="presOf" srcId="{22816C90-7D69-4773-9869-938840306EFA}" destId="{61A63E74-5B9B-4462-932F-4AB1C6B13389}" srcOrd="0" destOrd="0" presId="urn:microsoft.com/office/officeart/2005/8/layout/hierarchy1"/>
    <dgm:cxn modelId="{B4B43FC2-4093-4E5F-9D50-F61CD6161E5C}" type="presOf" srcId="{CCA878B2-6764-47FC-8CDE-3CA5A6D4C4EB}" destId="{73BCE9D0-29E6-43C5-8D50-0835D7955D28}" srcOrd="0" destOrd="0" presId="urn:microsoft.com/office/officeart/2005/8/layout/hierarchy1"/>
    <dgm:cxn modelId="{70E32C9B-9BFB-4F96-B304-44702B0ECC86}" srcId="{CA9250AB-6B86-424F-9CFE-56408DC78A0E}" destId="{CCA878B2-6764-47FC-8CDE-3CA5A6D4C4EB}" srcOrd="0" destOrd="0" parTransId="{39DBE3B6-02FA-4606-9EE2-F0B9E713FD06}" sibTransId="{38413CC2-24C8-4754-B2D6-AFAAC469B5DD}"/>
    <dgm:cxn modelId="{E2C8F6A2-666D-4403-9FC7-7A60124B7105}" type="presOf" srcId="{CF3E7386-68A4-4510-9A8C-A6D434382DF6}" destId="{5168D254-B875-4094-BCBB-3707295B0F4D}" srcOrd="0" destOrd="0" presId="urn:microsoft.com/office/officeart/2005/8/layout/hierarchy1"/>
    <dgm:cxn modelId="{79B65391-E3EF-4082-9B7D-390F06C020A8}" srcId="{CCA878B2-6764-47FC-8CDE-3CA5A6D4C4EB}" destId="{22816C90-7D69-4773-9869-938840306EFA}" srcOrd="0" destOrd="0" parTransId="{983F6272-D7FD-4CDF-AB68-BE752AB0C8E5}" sibTransId="{89A38C3F-726A-4B8F-9867-AB7C793A075D}"/>
    <dgm:cxn modelId="{331ACF47-DBC6-4307-8C79-60EA49303382}" type="presOf" srcId="{EE30874E-419C-4106-A21F-635309948481}" destId="{EC030799-6C87-44DE-AFB9-6408C5B7DA8D}" srcOrd="0" destOrd="0" presId="urn:microsoft.com/office/officeart/2005/8/layout/hierarchy1"/>
    <dgm:cxn modelId="{9F64A189-A3BB-423C-96F5-8D486F863D6D}" type="presParOf" srcId="{4975CB52-2010-47CA-9098-1C0195964DAF}" destId="{09466080-304A-4295-AE04-8291774A13D8}" srcOrd="0" destOrd="0" presId="urn:microsoft.com/office/officeart/2005/8/layout/hierarchy1"/>
    <dgm:cxn modelId="{DBE67DA9-B42E-449F-9977-44B094C878B9}" type="presParOf" srcId="{09466080-304A-4295-AE04-8291774A13D8}" destId="{5FBCBB2B-2AF1-4C36-BA1F-234E01978DD5}" srcOrd="0" destOrd="0" presId="urn:microsoft.com/office/officeart/2005/8/layout/hierarchy1"/>
    <dgm:cxn modelId="{E6A970A3-0304-4196-AAD3-12D6B5C0FCE2}" type="presParOf" srcId="{5FBCBB2B-2AF1-4C36-BA1F-234E01978DD5}" destId="{FB5FFECF-F642-4270-8D19-4288E49948D5}" srcOrd="0" destOrd="0" presId="urn:microsoft.com/office/officeart/2005/8/layout/hierarchy1"/>
    <dgm:cxn modelId="{A4960E37-3506-4FDD-B653-22F059423193}" type="presParOf" srcId="{5FBCBB2B-2AF1-4C36-BA1F-234E01978DD5}" destId="{73BCE9D0-29E6-43C5-8D50-0835D7955D28}" srcOrd="1" destOrd="0" presId="urn:microsoft.com/office/officeart/2005/8/layout/hierarchy1"/>
    <dgm:cxn modelId="{19D9E0DA-612E-4090-B5A7-554835CEF728}" type="presParOf" srcId="{09466080-304A-4295-AE04-8291774A13D8}" destId="{D678295B-100D-47E9-A62C-BD935D483619}" srcOrd="1" destOrd="0" presId="urn:microsoft.com/office/officeart/2005/8/layout/hierarchy1"/>
    <dgm:cxn modelId="{75BC3917-EC96-489C-B26A-1C4B3AD23078}" type="presParOf" srcId="{D678295B-100D-47E9-A62C-BD935D483619}" destId="{B4A58462-63B2-488D-8B5C-69247AB00EE2}" srcOrd="0" destOrd="0" presId="urn:microsoft.com/office/officeart/2005/8/layout/hierarchy1"/>
    <dgm:cxn modelId="{071D4567-32FF-4001-8EAF-64B2142161F4}" type="presParOf" srcId="{D678295B-100D-47E9-A62C-BD935D483619}" destId="{1996238E-35F9-4AE9-823A-ECD134AB5DC5}" srcOrd="1" destOrd="0" presId="urn:microsoft.com/office/officeart/2005/8/layout/hierarchy1"/>
    <dgm:cxn modelId="{0CAE4C66-EFAB-4858-A1AE-66B4EBDD89D4}" type="presParOf" srcId="{1996238E-35F9-4AE9-823A-ECD134AB5DC5}" destId="{95F0039A-492E-469D-9260-BE778007C17B}" srcOrd="0" destOrd="0" presId="urn:microsoft.com/office/officeart/2005/8/layout/hierarchy1"/>
    <dgm:cxn modelId="{0245F518-64D3-4AA4-90F0-908B206E7287}" type="presParOf" srcId="{95F0039A-492E-469D-9260-BE778007C17B}" destId="{F8D089F9-ACA5-4BEC-8DD2-A02181765D03}" srcOrd="0" destOrd="0" presId="urn:microsoft.com/office/officeart/2005/8/layout/hierarchy1"/>
    <dgm:cxn modelId="{C34C54DC-D60A-4272-B055-CFA89993E733}" type="presParOf" srcId="{95F0039A-492E-469D-9260-BE778007C17B}" destId="{61A63E74-5B9B-4462-932F-4AB1C6B13389}" srcOrd="1" destOrd="0" presId="urn:microsoft.com/office/officeart/2005/8/layout/hierarchy1"/>
    <dgm:cxn modelId="{6A535C87-C046-4969-8FDE-28CFDD8CFC51}" type="presParOf" srcId="{1996238E-35F9-4AE9-823A-ECD134AB5DC5}" destId="{4D6BAEF5-1919-4354-A9DD-3A49E78FA330}" srcOrd="1" destOrd="0" presId="urn:microsoft.com/office/officeart/2005/8/layout/hierarchy1"/>
    <dgm:cxn modelId="{CFCA4D2E-5368-4BCB-9FA5-BAFBDFE64FF4}" type="presParOf" srcId="{D678295B-100D-47E9-A62C-BD935D483619}" destId="{EC030799-6C87-44DE-AFB9-6408C5B7DA8D}" srcOrd="2" destOrd="0" presId="urn:microsoft.com/office/officeart/2005/8/layout/hierarchy1"/>
    <dgm:cxn modelId="{5A511A0A-2872-4ED5-9B3C-4A3699888F3C}" type="presParOf" srcId="{D678295B-100D-47E9-A62C-BD935D483619}" destId="{623F6357-F055-4420-BC5D-DFF0527BF863}" srcOrd="3" destOrd="0" presId="urn:microsoft.com/office/officeart/2005/8/layout/hierarchy1"/>
    <dgm:cxn modelId="{FAB858E6-E84D-482D-9B05-64DCA91877C2}" type="presParOf" srcId="{623F6357-F055-4420-BC5D-DFF0527BF863}" destId="{F17F8EAD-157E-4AEB-9E99-240E76261834}" srcOrd="0" destOrd="0" presId="urn:microsoft.com/office/officeart/2005/8/layout/hierarchy1"/>
    <dgm:cxn modelId="{C506EEB4-E581-462A-92C2-5433BC38CB0F}" type="presParOf" srcId="{F17F8EAD-157E-4AEB-9E99-240E76261834}" destId="{9A2F9C8F-7B92-4A68-9F38-7695CB3F73C7}" srcOrd="0" destOrd="0" presId="urn:microsoft.com/office/officeart/2005/8/layout/hierarchy1"/>
    <dgm:cxn modelId="{1CFA5873-7419-473A-8C2E-9E5312648BF7}" type="presParOf" srcId="{F17F8EAD-157E-4AEB-9E99-240E76261834}" destId="{E3C48198-BDC6-485C-89DE-4092357740B9}" srcOrd="1" destOrd="0" presId="urn:microsoft.com/office/officeart/2005/8/layout/hierarchy1"/>
    <dgm:cxn modelId="{AD1B1D38-7300-4965-B3BE-08B2DA3E984C}" type="presParOf" srcId="{623F6357-F055-4420-BC5D-DFF0527BF863}" destId="{F1B6FA74-F457-4C19-A24A-30125C4B6433}" srcOrd="1" destOrd="0" presId="urn:microsoft.com/office/officeart/2005/8/layout/hierarchy1"/>
    <dgm:cxn modelId="{0E3A25B0-6585-4611-9179-2904F3CF98E4}" type="presParOf" srcId="{D678295B-100D-47E9-A62C-BD935D483619}" destId="{29C53F1F-04EB-4086-AE33-695F4962AC42}" srcOrd="4" destOrd="0" presId="urn:microsoft.com/office/officeart/2005/8/layout/hierarchy1"/>
    <dgm:cxn modelId="{BED6186B-876F-4FC7-B240-D01B7CE33BCC}" type="presParOf" srcId="{D678295B-100D-47E9-A62C-BD935D483619}" destId="{B92598C5-9F18-4884-A1B6-DFACFF6A4421}" srcOrd="5" destOrd="0" presId="urn:microsoft.com/office/officeart/2005/8/layout/hierarchy1"/>
    <dgm:cxn modelId="{E3CD605E-FA5D-46EC-8B87-FB3FC85A9FEC}" type="presParOf" srcId="{B92598C5-9F18-4884-A1B6-DFACFF6A4421}" destId="{68C7D611-FFA2-450E-8454-72CC9078118E}" srcOrd="0" destOrd="0" presId="urn:microsoft.com/office/officeart/2005/8/layout/hierarchy1"/>
    <dgm:cxn modelId="{0101A958-74FC-4F16-8D0A-CAB096B964DE}" type="presParOf" srcId="{68C7D611-FFA2-450E-8454-72CC9078118E}" destId="{EEF79293-2F1C-480E-94D0-9C291121D6D0}" srcOrd="0" destOrd="0" presId="urn:microsoft.com/office/officeart/2005/8/layout/hierarchy1"/>
    <dgm:cxn modelId="{0516B28B-E517-40A6-8A15-0996320D71C3}" type="presParOf" srcId="{68C7D611-FFA2-450E-8454-72CC9078118E}" destId="{5168D254-B875-4094-BCBB-3707295B0F4D}" srcOrd="1" destOrd="0" presId="urn:microsoft.com/office/officeart/2005/8/layout/hierarchy1"/>
    <dgm:cxn modelId="{5841BE9A-8CA0-481F-9968-45F70FAB1B6A}" type="presParOf" srcId="{B92598C5-9F18-4884-A1B6-DFACFF6A4421}" destId="{17FB9ED5-39DC-4490-A213-9B10C40B9689}" srcOrd="1" destOrd="0" presId="urn:microsoft.com/office/officeart/2005/8/layout/hierarchy1"/>
    <dgm:cxn modelId="{80A1D974-82B4-473C-8E72-AE5321B65F54}" type="presParOf" srcId="{D678295B-100D-47E9-A62C-BD935D483619}" destId="{8537AC27-2EC1-470C-8D5F-6237BAD2DD89}" srcOrd="6" destOrd="0" presId="urn:microsoft.com/office/officeart/2005/8/layout/hierarchy1"/>
    <dgm:cxn modelId="{4B9AA1E9-7C04-4655-AE74-851429BDE7FB}" type="presParOf" srcId="{D678295B-100D-47E9-A62C-BD935D483619}" destId="{340B5058-8DF2-4A75-9678-D7CF990512B4}" srcOrd="7" destOrd="0" presId="urn:microsoft.com/office/officeart/2005/8/layout/hierarchy1"/>
    <dgm:cxn modelId="{1A6D5F13-D0BE-4D16-B708-9BEA0F265224}" type="presParOf" srcId="{340B5058-8DF2-4A75-9678-D7CF990512B4}" destId="{BDE9614E-894A-49BE-B8A5-08B92C4AF8BE}" srcOrd="0" destOrd="0" presId="urn:microsoft.com/office/officeart/2005/8/layout/hierarchy1"/>
    <dgm:cxn modelId="{8E4D1B23-87B9-41AB-B77A-E54012230065}" type="presParOf" srcId="{BDE9614E-894A-49BE-B8A5-08B92C4AF8BE}" destId="{8AA1505A-E608-4122-A022-C109A11F0123}" srcOrd="0" destOrd="0" presId="urn:microsoft.com/office/officeart/2005/8/layout/hierarchy1"/>
    <dgm:cxn modelId="{663C604A-1360-4558-B9D3-A1C2462EE829}" type="presParOf" srcId="{BDE9614E-894A-49BE-B8A5-08B92C4AF8BE}" destId="{63DB834C-A04E-4A68-9521-DC6B094B550C}" srcOrd="1" destOrd="0" presId="urn:microsoft.com/office/officeart/2005/8/layout/hierarchy1"/>
    <dgm:cxn modelId="{F66D9CB5-F348-4549-9061-41D6531E5A41}" type="presParOf" srcId="{340B5058-8DF2-4A75-9678-D7CF990512B4}" destId="{22D1CD93-B31A-4C7B-8D05-037289A040B5}" srcOrd="1" destOrd="0" presId="urn:microsoft.com/office/officeart/2005/8/layout/hierarchy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FCE71-3730-4C59-AD74-94F8692FB70E}">
      <dsp:nvSpPr>
        <dsp:cNvPr id="0" name=""/>
        <dsp:cNvSpPr/>
      </dsp:nvSpPr>
      <dsp:spPr>
        <a:xfrm>
          <a:off x="4179123" y="2627340"/>
          <a:ext cx="2956760" cy="513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578"/>
              </a:lnTo>
              <a:lnTo>
                <a:pt x="2956760" y="256578"/>
              </a:lnTo>
              <a:lnTo>
                <a:pt x="2956760" y="5131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6B41A-C471-45F7-B849-137D494797FC}">
      <dsp:nvSpPr>
        <dsp:cNvPr id="0" name=""/>
        <dsp:cNvSpPr/>
      </dsp:nvSpPr>
      <dsp:spPr>
        <a:xfrm>
          <a:off x="4133403" y="2627340"/>
          <a:ext cx="91440" cy="5131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31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24647F-DCF7-4AEC-9AEC-E93AE613F04A}">
      <dsp:nvSpPr>
        <dsp:cNvPr id="0" name=""/>
        <dsp:cNvSpPr/>
      </dsp:nvSpPr>
      <dsp:spPr>
        <a:xfrm>
          <a:off x="1222362" y="2627340"/>
          <a:ext cx="2956760" cy="513156"/>
        </a:xfrm>
        <a:custGeom>
          <a:avLst/>
          <a:gdLst/>
          <a:ahLst/>
          <a:cxnLst/>
          <a:rect l="0" t="0" r="0" b="0"/>
          <a:pathLst>
            <a:path>
              <a:moveTo>
                <a:pt x="2956760" y="0"/>
              </a:moveTo>
              <a:lnTo>
                <a:pt x="2956760" y="256578"/>
              </a:lnTo>
              <a:lnTo>
                <a:pt x="0" y="256578"/>
              </a:lnTo>
              <a:lnTo>
                <a:pt x="0" y="5131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B67639-112A-463F-9D61-8FCBC1FAB2CB}">
      <dsp:nvSpPr>
        <dsp:cNvPr id="0" name=""/>
        <dsp:cNvSpPr/>
      </dsp:nvSpPr>
      <dsp:spPr>
        <a:xfrm>
          <a:off x="1143006" y="1066989"/>
          <a:ext cx="6072232" cy="1560350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chemeClr val="tx1"/>
              </a:solidFill>
            </a:rPr>
            <a:t>Показатели 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chemeClr val="tx1"/>
              </a:solidFill>
            </a:rPr>
            <a:t>оценки качества продукции</a:t>
          </a:r>
          <a:endParaRPr lang="ru-RU" sz="3100" kern="1200" dirty="0">
            <a:solidFill>
              <a:schemeClr val="tx1"/>
            </a:solidFill>
          </a:endParaRPr>
        </a:p>
      </dsp:txBody>
      <dsp:txXfrm>
        <a:off x="1143006" y="1066989"/>
        <a:ext cx="6072232" cy="1560350"/>
      </dsp:txXfrm>
    </dsp:sp>
    <dsp:sp modelId="{DCE5DEA5-CFEA-46B4-AF71-69022858A207}">
      <dsp:nvSpPr>
        <dsp:cNvPr id="0" name=""/>
        <dsp:cNvSpPr/>
      </dsp:nvSpPr>
      <dsp:spPr>
        <a:xfrm>
          <a:off x="561" y="3140496"/>
          <a:ext cx="2443603" cy="1221801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chemeClr val="tx1"/>
              </a:solidFill>
            </a:rPr>
            <a:t>единичные</a:t>
          </a:r>
          <a:endParaRPr lang="ru-RU" sz="3100" kern="1200" dirty="0">
            <a:solidFill>
              <a:schemeClr val="tx1"/>
            </a:solidFill>
          </a:endParaRPr>
        </a:p>
      </dsp:txBody>
      <dsp:txXfrm>
        <a:off x="561" y="3140496"/>
        <a:ext cx="2443603" cy="1221801"/>
      </dsp:txXfrm>
    </dsp:sp>
    <dsp:sp modelId="{4774EA07-E3C0-46BE-989B-16E9967556EC}">
      <dsp:nvSpPr>
        <dsp:cNvPr id="0" name=""/>
        <dsp:cNvSpPr/>
      </dsp:nvSpPr>
      <dsp:spPr>
        <a:xfrm>
          <a:off x="2957321" y="3140496"/>
          <a:ext cx="2443603" cy="1221801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chemeClr val="tx1"/>
              </a:solidFill>
            </a:rPr>
            <a:t>интегральные</a:t>
          </a:r>
          <a:endParaRPr lang="ru-RU" sz="3100" kern="1200" dirty="0">
            <a:solidFill>
              <a:schemeClr val="tx1"/>
            </a:solidFill>
          </a:endParaRPr>
        </a:p>
      </dsp:txBody>
      <dsp:txXfrm>
        <a:off x="2957321" y="3140496"/>
        <a:ext cx="2443603" cy="1221801"/>
      </dsp:txXfrm>
    </dsp:sp>
    <dsp:sp modelId="{D49FFF01-F700-41BA-BC11-E7E8EFC5D040}">
      <dsp:nvSpPr>
        <dsp:cNvPr id="0" name=""/>
        <dsp:cNvSpPr/>
      </dsp:nvSpPr>
      <dsp:spPr>
        <a:xfrm>
          <a:off x="5914081" y="3140496"/>
          <a:ext cx="2443603" cy="1221801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chemeClr val="tx1"/>
              </a:solidFill>
            </a:rPr>
            <a:t>комплексные</a:t>
          </a:r>
          <a:endParaRPr lang="ru-RU" sz="3100" kern="1200" dirty="0">
            <a:solidFill>
              <a:schemeClr val="tx1"/>
            </a:solidFill>
          </a:endParaRPr>
        </a:p>
      </dsp:txBody>
      <dsp:txXfrm>
        <a:off x="5914081" y="3140496"/>
        <a:ext cx="2443603" cy="12218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7AC27-2EC1-470C-8D5F-6237BAD2DD89}">
      <dsp:nvSpPr>
        <dsp:cNvPr id="0" name=""/>
        <dsp:cNvSpPr/>
      </dsp:nvSpPr>
      <dsp:spPr>
        <a:xfrm>
          <a:off x="4479019" y="1577081"/>
          <a:ext cx="3937100" cy="486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707"/>
              </a:lnTo>
              <a:lnTo>
                <a:pt x="3937100" y="331707"/>
              </a:lnTo>
              <a:lnTo>
                <a:pt x="3937100" y="4867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C53F1F-04EB-4086-AE33-695F4962AC42}">
      <dsp:nvSpPr>
        <dsp:cNvPr id="0" name=""/>
        <dsp:cNvSpPr/>
      </dsp:nvSpPr>
      <dsp:spPr>
        <a:xfrm>
          <a:off x="4479019" y="1577081"/>
          <a:ext cx="1876779" cy="486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707"/>
              </a:lnTo>
              <a:lnTo>
                <a:pt x="1876779" y="331707"/>
              </a:lnTo>
              <a:lnTo>
                <a:pt x="1876779" y="4867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030799-6C87-44DE-AFB9-6408C5B7DA8D}">
      <dsp:nvSpPr>
        <dsp:cNvPr id="0" name=""/>
        <dsp:cNvSpPr/>
      </dsp:nvSpPr>
      <dsp:spPr>
        <a:xfrm>
          <a:off x="3665098" y="1577081"/>
          <a:ext cx="813921" cy="486752"/>
        </a:xfrm>
        <a:custGeom>
          <a:avLst/>
          <a:gdLst/>
          <a:ahLst/>
          <a:cxnLst/>
          <a:rect l="0" t="0" r="0" b="0"/>
          <a:pathLst>
            <a:path>
              <a:moveTo>
                <a:pt x="813921" y="0"/>
              </a:moveTo>
              <a:lnTo>
                <a:pt x="813921" y="331707"/>
              </a:lnTo>
              <a:lnTo>
                <a:pt x="0" y="331707"/>
              </a:lnTo>
              <a:lnTo>
                <a:pt x="0" y="4867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A58462-63B2-488D-8B5C-69247AB00EE2}">
      <dsp:nvSpPr>
        <dsp:cNvPr id="0" name=""/>
        <dsp:cNvSpPr/>
      </dsp:nvSpPr>
      <dsp:spPr>
        <a:xfrm>
          <a:off x="1063737" y="1577081"/>
          <a:ext cx="3415282" cy="486752"/>
        </a:xfrm>
        <a:custGeom>
          <a:avLst/>
          <a:gdLst/>
          <a:ahLst/>
          <a:cxnLst/>
          <a:rect l="0" t="0" r="0" b="0"/>
          <a:pathLst>
            <a:path>
              <a:moveTo>
                <a:pt x="3415282" y="0"/>
              </a:moveTo>
              <a:lnTo>
                <a:pt x="3415282" y="331707"/>
              </a:lnTo>
              <a:lnTo>
                <a:pt x="0" y="331707"/>
              </a:lnTo>
              <a:lnTo>
                <a:pt x="0" y="4867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FFECF-F642-4270-8D19-4288E49948D5}">
      <dsp:nvSpPr>
        <dsp:cNvPr id="0" name=""/>
        <dsp:cNvSpPr/>
      </dsp:nvSpPr>
      <dsp:spPr>
        <a:xfrm>
          <a:off x="2561706" y="129935"/>
          <a:ext cx="3834625" cy="1447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BCE9D0-29E6-43C5-8D50-0835D7955D28}">
      <dsp:nvSpPr>
        <dsp:cNvPr id="0" name=""/>
        <dsp:cNvSpPr/>
      </dsp:nvSpPr>
      <dsp:spPr>
        <a:xfrm>
          <a:off x="2747667" y="306597"/>
          <a:ext cx="3834625" cy="1447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технологические методы </a:t>
          </a:r>
          <a:r>
            <a:rPr lang="ru-RU" sz="2000" b="1" kern="1200" dirty="0" smtClean="0"/>
            <a:t>управления качеством</a:t>
          </a:r>
          <a:endParaRPr lang="ru-RU" sz="2000" b="1" kern="1200" dirty="0"/>
        </a:p>
      </dsp:txBody>
      <dsp:txXfrm>
        <a:off x="2790052" y="348982"/>
        <a:ext cx="3749855" cy="1362376"/>
      </dsp:txXfrm>
    </dsp:sp>
    <dsp:sp modelId="{F8D089F9-ACA5-4BEC-8DD2-A02181765D03}">
      <dsp:nvSpPr>
        <dsp:cNvPr id="0" name=""/>
        <dsp:cNvSpPr/>
      </dsp:nvSpPr>
      <dsp:spPr>
        <a:xfrm>
          <a:off x="3297" y="2063834"/>
          <a:ext cx="2120878" cy="1245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A63E74-5B9B-4462-932F-4AB1C6B13389}">
      <dsp:nvSpPr>
        <dsp:cNvPr id="0" name=""/>
        <dsp:cNvSpPr/>
      </dsp:nvSpPr>
      <dsp:spPr>
        <a:xfrm>
          <a:off x="189258" y="2240496"/>
          <a:ext cx="2120878" cy="1245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автоматические</a:t>
          </a:r>
        </a:p>
      </dsp:txBody>
      <dsp:txXfrm>
        <a:off x="225734" y="2276972"/>
        <a:ext cx="2047926" cy="1172418"/>
      </dsp:txXfrm>
    </dsp:sp>
    <dsp:sp modelId="{9A2F9C8F-7B92-4A68-9F38-7695CB3F73C7}">
      <dsp:nvSpPr>
        <dsp:cNvPr id="0" name=""/>
        <dsp:cNvSpPr/>
      </dsp:nvSpPr>
      <dsp:spPr>
        <a:xfrm>
          <a:off x="2496097" y="2063834"/>
          <a:ext cx="2338000" cy="1291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C48198-BDC6-485C-89DE-4092357740B9}">
      <dsp:nvSpPr>
        <dsp:cNvPr id="0" name=""/>
        <dsp:cNvSpPr/>
      </dsp:nvSpPr>
      <dsp:spPr>
        <a:xfrm>
          <a:off x="2682058" y="2240496"/>
          <a:ext cx="2338000" cy="12914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автоматизированные</a:t>
          </a:r>
          <a:endParaRPr lang="ru-RU" sz="1400" b="1" kern="1200" dirty="0"/>
        </a:p>
      </dsp:txBody>
      <dsp:txXfrm>
        <a:off x="2719885" y="2278323"/>
        <a:ext cx="2262346" cy="1215840"/>
      </dsp:txXfrm>
    </dsp:sp>
    <dsp:sp modelId="{EEF79293-2F1C-480E-94D0-9C291121D6D0}">
      <dsp:nvSpPr>
        <dsp:cNvPr id="0" name=""/>
        <dsp:cNvSpPr/>
      </dsp:nvSpPr>
      <dsp:spPr>
        <a:xfrm>
          <a:off x="5206020" y="2063834"/>
          <a:ext cx="2299557" cy="12418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8D254-B875-4094-BCBB-3707295B0F4D}">
      <dsp:nvSpPr>
        <dsp:cNvPr id="0" name=""/>
        <dsp:cNvSpPr/>
      </dsp:nvSpPr>
      <dsp:spPr>
        <a:xfrm>
          <a:off x="5391980" y="2240496"/>
          <a:ext cx="2299557" cy="1241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механизированные</a:t>
          </a:r>
        </a:p>
      </dsp:txBody>
      <dsp:txXfrm>
        <a:off x="5428352" y="2276868"/>
        <a:ext cx="2226813" cy="1169087"/>
      </dsp:txXfrm>
    </dsp:sp>
    <dsp:sp modelId="{8AA1505A-E608-4122-A022-C109A11F0123}">
      <dsp:nvSpPr>
        <dsp:cNvPr id="0" name=""/>
        <dsp:cNvSpPr/>
      </dsp:nvSpPr>
      <dsp:spPr>
        <a:xfrm>
          <a:off x="7877498" y="2063834"/>
          <a:ext cx="1077242" cy="1313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DB834C-A04E-4A68-9521-DC6B094B550C}">
      <dsp:nvSpPr>
        <dsp:cNvPr id="0" name=""/>
        <dsp:cNvSpPr/>
      </dsp:nvSpPr>
      <dsp:spPr>
        <a:xfrm>
          <a:off x="8063459" y="2240496"/>
          <a:ext cx="1077242" cy="1313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ручные</a:t>
          </a:r>
        </a:p>
      </dsp:txBody>
      <dsp:txXfrm>
        <a:off x="8095010" y="2272047"/>
        <a:ext cx="1014140" cy="1249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2B00-E2D9-46E0-9D08-4C45AB6DA7B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8B0FF-ECD7-42A3-8E4D-8093AB7502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406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28604"/>
            <a:ext cx="9144000" cy="32884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КАЧЕСТВО КАК СОЦИАЛЬНО-ЭКОНОМИЧЕСКАЯ </a:t>
            </a:r>
            <a:br>
              <a:rPr lang="ru-RU" dirty="0" smtClean="0"/>
            </a:br>
            <a:r>
              <a:rPr lang="ru-RU" dirty="0" smtClean="0"/>
              <a:t>КАТЕГОРИЯ И ОБЪЕКТ </a:t>
            </a:r>
            <a:r>
              <a:rPr lang="ru-RU" dirty="0" smtClean="0"/>
              <a:t>УПРАВЛЕНИЯ</a:t>
            </a:r>
            <a:br>
              <a:rPr lang="ru-RU" dirty="0" smtClean="0"/>
            </a:br>
            <a:r>
              <a:rPr lang="ru-RU" sz="2200" dirty="0" smtClean="0"/>
              <a:t>к.э.н., доцент </a:t>
            </a:r>
            <a:r>
              <a:rPr lang="ru-RU" sz="2200" dirty="0" err="1" smtClean="0"/>
              <a:t>Нежельченко</a:t>
            </a:r>
            <a:r>
              <a:rPr lang="ru-RU" sz="2200" dirty="0" smtClean="0"/>
              <a:t> Е.В.,</a:t>
            </a:r>
            <a:br>
              <a:rPr lang="ru-RU" sz="2200" dirty="0" smtClean="0"/>
            </a:br>
            <a:r>
              <a:rPr lang="ru-RU" sz="2200" dirty="0" smtClean="0"/>
              <a:t>к.э.н., доцент </a:t>
            </a:r>
            <a:r>
              <a:rPr lang="ru-RU" sz="2200" dirty="0" err="1" smtClean="0"/>
              <a:t>Ясенок</a:t>
            </a:r>
            <a:r>
              <a:rPr lang="ru-RU" sz="2200" dirty="0" smtClean="0"/>
              <a:t> С.Н.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789040"/>
            <a:ext cx="8358246" cy="1711662"/>
          </a:xfrm>
        </p:spPr>
        <p:txBody>
          <a:bodyPr>
            <a:noAutofit/>
          </a:bodyPr>
          <a:lstStyle/>
          <a:p>
            <a:pPr marL="342900" indent="-342900"/>
            <a:r>
              <a:rPr lang="ru-RU" sz="2400" dirty="0" smtClean="0">
                <a:solidFill>
                  <a:schemeClr val="tx1"/>
                </a:solidFill>
              </a:rPr>
              <a:t>1. Сущность категории «качество»</a:t>
            </a:r>
          </a:p>
          <a:p>
            <a:pPr marL="342900" indent="-342900"/>
            <a:r>
              <a:rPr lang="ru-RU" sz="2400" dirty="0" smtClean="0">
                <a:solidFill>
                  <a:schemeClr val="tx1"/>
                </a:solidFill>
              </a:rPr>
              <a:t>2. Формирование современного представления о качестве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3. Качество продукции в АПК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4. Качество как объект управления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467600" cy="500066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продолжение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9" y="785794"/>
          <a:ext cx="8215370" cy="5643603"/>
        </p:xfrm>
        <a:graphic>
          <a:graphicData uri="http://schemas.openxmlformats.org/drawingml/2006/table">
            <a:tbl>
              <a:tblPr/>
              <a:tblGrid>
                <a:gridCol w="1890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5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Источник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414" marR="1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Формулировка понятия «качество»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414" marR="1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1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Дж.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Эттингер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Дж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Ситтиг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60-е годы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414" marR="1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Качество может быть выражено цифровыми значениями, если потребитель в состоянии группировать свойства по их важности.  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Оно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— величина измеримая, и, следовательно, несоответствие продукта предъявляемым к нему требованиям может быть выражено через какую-либо постоянную меру, которой обычно являются деньги. Разработана специальная наука — квалиметрия — о способах измерения показателей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качества.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414" marR="1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Тагути, 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70-е годы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19414" marR="1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Качество товара измеряется совокупными  затратами (потерями) общества, связанными с производством и использованием этого товара. Чем меньше потери, тем выше качество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414" marR="1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0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ГОСТ 15467-79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19414" marR="1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Качество продукции – совокупность свойств, обусловливающих ее пригодность для удовлетворения определенных потребностей в соответствии с назначением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414" marR="1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0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Международный стандарт ИСО 9000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414" marR="1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Качество – совокупность свойств и характеристик изделий, услуг и процессов, обеспечивающих удовлетворение обусловленных или предполагаемых потребностей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414" marR="19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214282" y="714356"/>
            <a:ext cx="8613775" cy="5329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>
              <a:spcBef>
                <a:spcPts val="500"/>
              </a:spcBef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   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Годная</a:t>
            </a:r>
            <a:r>
              <a:rPr lang="ru-RU" sz="2400" b="1" dirty="0">
                <a:solidFill>
                  <a:srgbClr val="FA4302"/>
                </a:solidFill>
              </a:rPr>
              <a:t> </a:t>
            </a:r>
            <a:r>
              <a:rPr lang="ru-RU" sz="2000" dirty="0">
                <a:solidFill>
                  <a:srgbClr val="FF0066"/>
                </a:solidFill>
              </a:rPr>
              <a:t>–</a:t>
            </a:r>
            <a:r>
              <a:rPr lang="ru-RU" sz="2000" dirty="0">
                <a:solidFill>
                  <a:srgbClr val="000000"/>
                </a:solidFill>
              </a:rPr>
              <a:t> продукция, удовлетворяющая всем установленным требованиям. Она может быть бездефектной или содержать допускаемые нормативными документом отклонения.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   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b="1" dirty="0">
                <a:solidFill>
                  <a:srgbClr val="FF0000"/>
                </a:solidFill>
              </a:rPr>
              <a:t>   Брак</a:t>
            </a:r>
            <a:r>
              <a:rPr lang="ru-RU" sz="2400" b="1" i="1" dirty="0">
                <a:solidFill>
                  <a:srgbClr val="FF0066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– продукция, передача которой потребителю не допускается из-за наличия дефектов.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b="1" dirty="0">
                <a:solidFill>
                  <a:srgbClr val="FA4302"/>
                </a:solidFill>
              </a:rPr>
              <a:t>   </a:t>
            </a:r>
            <a:endParaRPr lang="ru-RU" sz="2400" b="1" dirty="0">
              <a:solidFill>
                <a:srgbClr val="FA4302"/>
              </a:solidFill>
            </a:endParaRP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b="1" dirty="0">
                <a:solidFill>
                  <a:srgbClr val="FA4302"/>
                </a:solidFill>
              </a:rPr>
              <a:t>   </a:t>
            </a:r>
            <a:r>
              <a:rPr lang="ru-RU" sz="2400" b="1" dirty="0">
                <a:solidFill>
                  <a:srgbClr val="FF0000"/>
                </a:solidFill>
              </a:rPr>
              <a:t>Брак бывает:</a:t>
            </a:r>
          </a:p>
          <a:p>
            <a:pPr marL="341313" indent="-341313">
              <a:spcBef>
                <a:spcPts val="5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Исправимым</a:t>
            </a:r>
          </a:p>
          <a:p>
            <a:pPr marL="341313" indent="-341313">
              <a:spcBef>
                <a:spcPts val="5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Неисправимым 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    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   </a:t>
            </a:r>
            <a:r>
              <a:rPr lang="ru-RU" sz="2400" b="1" dirty="0">
                <a:solidFill>
                  <a:srgbClr val="FF0000"/>
                </a:solidFill>
              </a:rPr>
              <a:t>Оценка качества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– сопоставление совокупности ее характеристик с потребностями, для удовлетворения которых она предназначена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000" dirty="0">
              <a:solidFill>
                <a:srgbClr val="000000"/>
              </a:solidFill>
            </a:endParaRP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ТЕМА . </a:t>
            </a:r>
            <a:br>
              <a:rPr lang="ru-RU" sz="4000" dirty="0" smtClean="0"/>
            </a:br>
            <a:r>
              <a:rPr lang="ru-RU" sz="4000" dirty="0" smtClean="0"/>
              <a:t>ОСНОВНЫЕ МЕТОДЫ УПРАВЛЕНИЯ КАЧЕСТВОМ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428868"/>
            <a:ext cx="8929718" cy="378621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Классификация методов управления качеством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Экономические методы управления качеством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Организационно-распорядительные методы управления качеством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Социально-психологические методы управления качеством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Технологические методы управления качеством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Экспертные методы управления качеством</a:t>
            </a: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05800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1. Классификация методов управления качеством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714356"/>
          <a:ext cx="8715436" cy="5929354"/>
        </p:xfrm>
        <a:graphic>
          <a:graphicData uri="http://schemas.openxmlformats.org/drawingml/2006/table">
            <a:tbl>
              <a:tblPr/>
              <a:tblGrid>
                <a:gridCol w="2123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06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7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711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Классификационный признак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43" marR="1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Методы управления качеством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43" marR="1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2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организационно-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распорядительные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43" marR="1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экономические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43" marR="1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социально-</a:t>
                      </a:r>
                      <a:b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психологические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43" marR="1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4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Мотивы поведения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43" marR="1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необходимость соблюдения требований к качеству и наличия ответственности за качество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43" marR="1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Материальный интерес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43" marR="1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Моральный (духовный) интерес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43" marR="1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7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Характер воздействия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43" marR="1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прямой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43" marR="1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косвенный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43" marR="1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косвенный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43" marR="1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9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Основной канал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воздействия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43" marR="1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Организационный (регламентирование, стандартизация и т. п.)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43" marR="1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экономический (зарплата, цены 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т. п.)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43" marR="1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социальный 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свойства личности, статус личности, общность интересов работников и т. п.)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43" marR="1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53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Основа выбора методов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43" marR="1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Организационный анализ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43" marR="1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технико-экономический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анализ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43" marR="1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социально- психологические исследования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43" marR="1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82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Ограничения при выборе, методов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43" marR="1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Соответствие правовым нормам и требованиям в области качества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43" marR="1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Соответствие экономическим законам и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нормативам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качеству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43" marR="1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соответствие морально-этическим нормам, правилам и требованиям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43" marR="1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2.  Экономические методы управления качеством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150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Экономические методы управления качеством: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финансирование деятельности в области управления качеством;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хозяйственный расчет в подразделениях системы управления качеством;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 экономическое стимулирование производства, распределение и предоставление потребителям продукции и услуг, соответствующих их требованиям;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бизнес-планирование создания новых и модернизированных видов продукции и услуг;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ценообразование на продукцию и услуги с учетом их уровня качества;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образование фондов экономического стимулирования качества;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применение системы оплаты труда и материального поощрения с учетом его качества на каждом РМ производственной системы и СУ в целом;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использование экономических мер воздействия на поставщиков в зависимости от качества поставляемой ими продукции и оказываемых услуг.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85776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Рис. 1. Принципиальная сущность использования метода оплаты труда «более высокая зарплата - более высокое качество продукции»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7410" name="Рисунок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8632146" cy="4278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3. Организационно-распорядительные методы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управления качеством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Организационно-распорядительные методы управления: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регламентирования (общеорганизационного, функционального, должностного, структурного);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стандартизации (на основе стандартов различного уровняй статуса);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нормирования;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инструктирования (ознакомления, объяснения, совета, предостережения, разъяснения);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распорядительные;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приказы и распоряжения по управлению качеством; обеспечение выполнения требований МС, ГОСТ и ТУ.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40108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4. Социально-психологические методы управления качеством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Социально-психологические методы: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– способы повышения самодисциплины, ответственности, инициативы и творческой активности каждого члена коллектива, а также коллективов подразделений по улучшению качества и совершенствованию управления им;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– формы морального стимулирования высокого качества результатов труда;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– приемы улучшения в коллективе психологического климата, включающие способы ликвидации конфликтов, рационального стиля управления качеством, подбора и обеспечения психологической совместимости сотрудников;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– способы учета психологических особенностей членов трудовых коллективов при обеспечении качества;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– приемы формирования мотивов трудовой деятельности членов коллективов, направленных на достижение требуемого качества;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– способы сохранения и развития традиций предприятия по обеспечению необходимого качества;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– приемы вовлечения членов трудовых коллективов в управлении качеством.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17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5. Технологические методы управления качеством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1587260"/>
          <a:ext cx="9144000" cy="3683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6. Экспертные методы управления качеством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Наиболее распространенными экспертными методами при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классификации но признаку оценки предпочтений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являются: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метод рангов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метод непосредственного оценивания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метод сопоставлений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- парное сравнение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- последовательное сопоставление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467600" cy="796908"/>
          </a:xfrm>
        </p:spPr>
        <p:txBody>
          <a:bodyPr>
            <a:normAutofit/>
          </a:bodyPr>
          <a:lstStyle/>
          <a:p>
            <a:r>
              <a:rPr lang="ru-RU" b="1" dirty="0" smtClean="0"/>
              <a:t>уровни качества: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– соответствие стандарту (техническим условиям, договору);</a:t>
            </a:r>
          </a:p>
          <a:p>
            <a:pPr algn="just"/>
            <a:r>
              <a:rPr lang="ru-RU" dirty="0" smtClean="0"/>
              <a:t>– соответствие использованию (стандарту и эксплуатационным требованиям);</a:t>
            </a:r>
          </a:p>
          <a:p>
            <a:pPr algn="just"/>
            <a:r>
              <a:rPr lang="ru-RU" dirty="0" smtClean="0"/>
              <a:t> – соответствие фактическим требованиям рынка (выполнение требований покупателей о высоком качестве и низкой цене товара); </a:t>
            </a:r>
          </a:p>
          <a:p>
            <a:pPr algn="just"/>
            <a:r>
              <a:rPr lang="ru-RU" dirty="0" smtClean="0"/>
              <a:t>– соответствие скрытым потребностям покупателей.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аспекты качества: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186766" cy="554528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3000" i="1" u="sng" dirty="0" smtClean="0"/>
              <a:t>Качество исполнения </a:t>
            </a:r>
            <a:r>
              <a:rPr lang="ru-RU" sz="3000" i="1" dirty="0" smtClean="0"/>
              <a:t>– </a:t>
            </a:r>
            <a:r>
              <a:rPr lang="ru-RU" sz="3000" dirty="0" smtClean="0"/>
              <a:t>предусматривает производство продукции или услуг в соответствии с требованиями </a:t>
            </a:r>
            <a:r>
              <a:rPr lang="ru-RU" sz="3000" dirty="0" err="1" smtClean="0"/>
              <a:t>ГОСТов</a:t>
            </a:r>
            <a:r>
              <a:rPr lang="ru-RU" sz="3000" dirty="0" smtClean="0"/>
              <a:t>, соблюдение требований технологического процесса (для сельскохозяйственной продукции, например, соблюдение сроков уборки, санитарно-гигиенических требований при производстве и первичной переработке молока и т. д.).</a:t>
            </a:r>
          </a:p>
          <a:p>
            <a:pPr algn="just"/>
            <a:r>
              <a:rPr lang="ru-RU" sz="3000" i="1" u="sng" dirty="0" smtClean="0"/>
              <a:t>Качество конструкции </a:t>
            </a:r>
            <a:r>
              <a:rPr lang="ru-RU" sz="3000" i="1" dirty="0" smtClean="0"/>
              <a:t>– </a:t>
            </a:r>
            <a:r>
              <a:rPr lang="ru-RU" sz="3000" dirty="0" smtClean="0"/>
              <a:t>соответствие готовой продукции определенным параметрам – форма, цвет, удобство и т. д. (для картофеля – содержание крахмала, зерновых – клейковины, засоренность и т. д.).</a:t>
            </a:r>
          </a:p>
          <a:p>
            <a:pPr algn="just"/>
            <a:r>
              <a:rPr lang="ru-RU" sz="3000" i="1" u="sng" dirty="0" smtClean="0"/>
              <a:t>Функциональное качество </a:t>
            </a:r>
            <a:r>
              <a:rPr lang="ru-RU" sz="3000" i="1" dirty="0" smtClean="0"/>
              <a:t>– </a:t>
            </a:r>
            <a:r>
              <a:rPr lang="ru-RU" sz="3000" dirty="0" smtClean="0"/>
              <a:t>соответствие требованиям спроса (для овощей – однородность продукции, одинаковый размер, цвет, спелость, наличие в течение всего года независимо от сезона, содержание нитратов и т. д.).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86700" cy="3682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3. Качество продукции в АПК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500176"/>
          <a:ext cx="8072494" cy="4968864"/>
        </p:xfrm>
        <a:graphic>
          <a:graphicData uri="http://schemas.openxmlformats.org/drawingml/2006/table">
            <a:tbl>
              <a:tblPr/>
              <a:tblGrid>
                <a:gridCol w="4036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6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93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Основные факторы, влияющие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 качество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59928" marR="59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Основные условия, влияющие на качество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9928" marR="59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40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Качество машин, оборудования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59928" marR="59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Характер производственного процесса, ею интенсивность, ритмичность, продолжительность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9928" marR="59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363"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Профессиональное мастерство, знания, навыки, психофизическое здоровье работников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59928" marR="59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Состояние окружающей среды и производственных помещений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59928" marR="59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6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Интерьер и производственный дизайн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59928" marR="59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6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Система материальных и моральных стимулов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59928" marR="59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9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Морально-психологический климат в производственном коллективе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59928" marR="59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40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Формы организации информационного обслуживания и уровень оснащенности рабочих мест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59928" marR="59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9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Состояние социальной и материальной среды работающих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59928" marR="59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642918"/>
            <a:ext cx="8786842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факторы и условия, влияющие на качество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продукции АПК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15370" cy="78581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700" i="1" dirty="0" smtClean="0">
                <a:solidFill>
                  <a:schemeClr val="tx1"/>
                </a:solidFill>
              </a:rPr>
              <a:t>Основные причины низкого качества продукции АПК </a:t>
            </a:r>
            <a:r>
              <a:rPr lang="ru-RU" i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:</a:t>
            </a:r>
            <a:endParaRPr lang="ru-RU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000108"/>
            <a:ext cx="8072494" cy="5143536"/>
          </a:xfrm>
        </p:spPr>
        <p:txBody>
          <a:bodyPr>
            <a:normAutofit/>
          </a:bodyPr>
          <a:lstStyle/>
          <a:p>
            <a:pPr lvl="0" algn="just"/>
            <a:r>
              <a:rPr lang="ru-RU" dirty="0" smtClean="0">
                <a:solidFill>
                  <a:schemeClr val="tx1"/>
                </a:solidFill>
              </a:rPr>
              <a:t>- отсутствие необходимой материально-технической базы;</a:t>
            </a:r>
          </a:p>
          <a:p>
            <a:pPr lvl="0" algn="just"/>
            <a:r>
              <a:rPr lang="ru-RU" dirty="0" smtClean="0">
                <a:solidFill>
                  <a:schemeClr val="tx1"/>
                </a:solidFill>
              </a:rPr>
              <a:t>- несвоевременное проведение технологических операций, недостаточный уровень профессиональных знаний исполнителей, слабая ответственность за выполняемую работу;</a:t>
            </a:r>
          </a:p>
          <a:p>
            <a:pPr lvl="0" algn="just"/>
            <a:r>
              <a:rPr lang="ru-RU" dirty="0" smtClean="0">
                <a:solidFill>
                  <a:schemeClr val="tx1"/>
                </a:solidFill>
              </a:rPr>
              <a:t>- отсутствие четких критериев оценки качества труда и продукции, эффективной системы контроля за их выполнением;</a:t>
            </a:r>
          </a:p>
          <a:p>
            <a:pPr lvl="0" algn="just"/>
            <a:r>
              <a:rPr lang="ru-RU" dirty="0" smtClean="0">
                <a:solidFill>
                  <a:schemeClr val="tx1"/>
                </a:solidFill>
              </a:rPr>
              <a:t>- отсутствие действенной системы мер материального и морального стимулирования работников за достижение высоких качественных показателей;</a:t>
            </a:r>
          </a:p>
          <a:p>
            <a:pPr lvl="0" algn="just"/>
            <a:r>
              <a:rPr lang="ru-RU" dirty="0" smtClean="0">
                <a:solidFill>
                  <a:schemeClr val="tx1"/>
                </a:solidFill>
              </a:rPr>
              <a:t>- несовершенство системы управления производством; </a:t>
            </a:r>
          </a:p>
          <a:p>
            <a:pPr lvl="0" algn="just"/>
            <a:r>
              <a:rPr lang="ru-RU" dirty="0" smtClean="0">
                <a:solidFill>
                  <a:schemeClr val="tx1"/>
                </a:solidFill>
              </a:rPr>
              <a:t>-другие факторы (низкое качество почв, недостаточное применение средств защиты растений, непродуктивный породный состав животных, недостаточное количество и плохое качество кормов, нехватка технических средств, неотработанная технология и т. д.).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215238" cy="85725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chemeClr val="bg1"/>
                </a:solidFill>
              </a:rPr>
              <a:t>Для повышения качества товаров отрасли необходима система мероприятий:</a:t>
            </a:r>
            <a:endParaRPr lang="ru-RU" sz="24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1428736"/>
            <a:ext cx="7643866" cy="3214710"/>
          </a:xfrm>
        </p:spPr>
        <p:txBody>
          <a:bodyPr>
            <a:normAutofit/>
          </a:bodyPr>
          <a:lstStyle/>
          <a:p>
            <a:pPr lvl="1" algn="just"/>
            <a:r>
              <a:rPr lang="ru-RU" sz="2000" dirty="0" smtClean="0">
                <a:solidFill>
                  <a:schemeClr val="tx1"/>
                </a:solidFill>
              </a:rPr>
              <a:t>- создание органов управления качеством труда и продукции;</a:t>
            </a:r>
          </a:p>
          <a:p>
            <a:pPr lvl="1" algn="just"/>
            <a:r>
              <a:rPr lang="ru-RU" sz="2000" dirty="0" smtClean="0">
                <a:solidFill>
                  <a:schemeClr val="tx1"/>
                </a:solidFill>
              </a:rPr>
              <a:t>- прогнозирование и планирование качества;</a:t>
            </a:r>
          </a:p>
          <a:p>
            <a:pPr lvl="1" algn="just"/>
            <a:r>
              <a:rPr lang="ru-RU" sz="2000" dirty="0" smtClean="0">
                <a:solidFill>
                  <a:schemeClr val="tx1"/>
                </a:solidFill>
              </a:rPr>
              <a:t>- разработка нормативов и внутрихозяйственных стандартов;</a:t>
            </a:r>
          </a:p>
          <a:p>
            <a:pPr lvl="1" algn="just"/>
            <a:r>
              <a:rPr lang="ru-RU" sz="2000" dirty="0" smtClean="0">
                <a:solidFill>
                  <a:schemeClr val="tx1"/>
                </a:solidFill>
              </a:rPr>
              <a:t>- использование достижений науки и передового опыта, обеспечивающих повышение качества;</a:t>
            </a:r>
          </a:p>
          <a:p>
            <a:pPr lvl="1" algn="just"/>
            <a:r>
              <a:rPr lang="ru-RU" sz="2000" dirty="0" smtClean="0">
                <a:solidFill>
                  <a:schemeClr val="tx1"/>
                </a:solidFill>
              </a:rPr>
              <a:t>- подготовка квалифицированных кадров;</a:t>
            </a:r>
          </a:p>
          <a:p>
            <a:pPr lvl="1" algn="just"/>
            <a:r>
              <a:rPr lang="ru-RU" sz="2000" dirty="0" smtClean="0">
                <a:solidFill>
                  <a:schemeClr val="tx1"/>
                </a:solidFill>
              </a:rPr>
              <a:t>- регулярная оценка и контроль качества труда и продукции;</a:t>
            </a:r>
          </a:p>
          <a:p>
            <a:pPr algn="just"/>
            <a:r>
              <a:rPr lang="ru-RU" sz="2000" b="0" dirty="0" smtClean="0">
                <a:solidFill>
                  <a:schemeClr val="tx1"/>
                </a:solidFill>
              </a:rPr>
              <a:t>- материальное и моральное стимулирование работников предприятия за повышение качества труда и продукции.</a:t>
            </a:r>
            <a:endParaRPr lang="ru-RU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43971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4. Качество как объект управления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358246" cy="5473844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dirty="0" smtClean="0"/>
              <a:t>   Управление качеством –</a:t>
            </a:r>
            <a:r>
              <a:rPr lang="ru-RU" dirty="0" smtClean="0"/>
              <a:t> это установление, обеспечение и поддержание необходимого уровня качества продукции при ее разработке, производстве, обращении, эксплуатации и потреблении, осуществляемые путем систематического контроля качества и целенаправленного воздействия на условия и факторы, влияющие на него (ГОСТ 15467–79). </a:t>
            </a:r>
          </a:p>
          <a:p>
            <a:pPr algn="just">
              <a:buNone/>
            </a:pPr>
            <a:endParaRPr lang="ru-RU" b="1" dirty="0" smtClean="0"/>
          </a:p>
          <a:p>
            <a:pPr algn="just">
              <a:buNone/>
            </a:pPr>
            <a:r>
              <a:rPr lang="ru-RU" b="1" dirty="0" smtClean="0"/>
              <a:t>   Качество</a:t>
            </a:r>
            <a:r>
              <a:rPr lang="ru-RU" dirty="0" smtClean="0"/>
              <a:t> – это совокупность свойств продукции, обуславливающих их пригодность удовлетворять определенные потребности в соответствии с ее назначением.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001056" cy="57150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Принципы управления качеством </a:t>
            </a:r>
            <a:r>
              <a:rPr lang="ru-RU" sz="3200" b="1" dirty="0" smtClean="0">
                <a:solidFill>
                  <a:schemeClr val="tx1"/>
                </a:solidFill>
              </a:rPr>
              <a:t>: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501122" cy="518809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i="1" dirty="0" smtClean="0"/>
              <a:t>целенаправленность</a:t>
            </a:r>
            <a:r>
              <a:rPr lang="ru-RU" dirty="0" smtClean="0"/>
              <a:t> – необходимо иметь четкую цель в отношении качества;</a:t>
            </a:r>
          </a:p>
          <a:p>
            <a:pPr algn="just"/>
            <a:r>
              <a:rPr lang="ru-RU" b="1" i="1" dirty="0" smtClean="0"/>
              <a:t>плановость –</a:t>
            </a:r>
            <a:r>
              <a:rPr lang="ru-RU" dirty="0" smtClean="0"/>
              <a:t> планируется совокупность мероприятий в области качества, которые подлежат осуществлению:</a:t>
            </a:r>
          </a:p>
          <a:p>
            <a:pPr algn="just"/>
            <a:r>
              <a:rPr lang="ru-RU" b="1" i="1" dirty="0" smtClean="0"/>
              <a:t>непрерывность – </a:t>
            </a:r>
            <a:r>
              <a:rPr lang="ru-RU" dirty="0" smtClean="0"/>
              <a:t>процесс управления качеством должен быть постоянным и непрерывным т.е. нельзя управлять качеством продукции 1 раз в неделю;</a:t>
            </a:r>
          </a:p>
          <a:p>
            <a:pPr algn="just"/>
            <a:r>
              <a:rPr lang="ru-RU" b="1" i="1" dirty="0" smtClean="0"/>
              <a:t>интенсивность</a:t>
            </a:r>
            <a:r>
              <a:rPr lang="ru-RU" dirty="0" smtClean="0"/>
              <a:t> – повышение качества относится к интенсивным факторам развития экономики;</a:t>
            </a:r>
          </a:p>
          <a:p>
            <a:pPr algn="just"/>
            <a:r>
              <a:rPr lang="ru-RU" b="1" i="1" dirty="0" smtClean="0"/>
              <a:t>системный подход</a:t>
            </a:r>
            <a:r>
              <a:rPr lang="ru-RU" dirty="0" smtClean="0"/>
              <a:t>;</a:t>
            </a:r>
          </a:p>
          <a:p>
            <a:pPr algn="just"/>
            <a:r>
              <a:rPr lang="ru-RU" b="1" i="1" dirty="0" smtClean="0"/>
              <a:t>комплексность</a:t>
            </a:r>
            <a:r>
              <a:rPr lang="ru-RU" dirty="0" smtClean="0"/>
              <a:t> – решение проблем качества с учетом всех аспектов, от которых оно зависит;</a:t>
            </a:r>
          </a:p>
          <a:p>
            <a:pPr algn="just"/>
            <a:r>
              <a:rPr lang="ru-RU" b="1" i="1" dirty="0" smtClean="0"/>
              <a:t>оптимальность</a:t>
            </a:r>
            <a:r>
              <a:rPr lang="ru-RU" dirty="0" smtClean="0"/>
              <a:t> – стремление к точному соответствию качества запросам потребителей;</a:t>
            </a:r>
          </a:p>
          <a:p>
            <a:pPr algn="just"/>
            <a:r>
              <a:rPr lang="ru-RU" b="1" i="1" dirty="0" smtClean="0"/>
              <a:t>постоянное совершенствование</a:t>
            </a:r>
            <a:r>
              <a:rPr lang="ru-RU" dirty="0" smtClean="0"/>
              <a:t> – способствует конкурентоспособности предприятия.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358246" cy="618822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 smtClean="0"/>
              <a:t>Объект управления –</a:t>
            </a:r>
            <a:r>
              <a:rPr lang="ru-RU" dirty="0" smtClean="0"/>
              <a:t> качество продукции, совокупность ее свойств или какая-то их часть, группа, отдельное свойство. Для эффективной организации управления качеством продукции необходимо, чтобы не только был выделен объект управления, но и четко определены другие категории, позволяющие лучше осознать и организовать весь процесс.</a:t>
            </a:r>
          </a:p>
          <a:p>
            <a:pPr algn="just"/>
            <a:r>
              <a:rPr lang="ru-RU" b="1" dirty="0" smtClean="0"/>
              <a:t>Субъект управления –</a:t>
            </a:r>
            <a:r>
              <a:rPr lang="ru-RU" dirty="0" smtClean="0"/>
              <a:t> управляющие органы  всех ступеней и лица, призванные обеспечить достижение и поддержание планируемого уровня качества продукции.</a:t>
            </a:r>
          </a:p>
          <a:p>
            <a:pPr algn="just"/>
            <a:r>
              <a:rPr lang="ru-RU" b="1" dirty="0" smtClean="0"/>
              <a:t>Цель управления –</a:t>
            </a:r>
            <a:r>
              <a:rPr lang="ru-RU" dirty="0" smtClean="0"/>
              <a:t> определенные уровень и состояние качества продукции с учетом экономических интересов производителя и потребителя, а также требований безопасности и экологичности; совокупность свойств и уровень качества, которые следует задать, достичь и обеспечить, чтобы они соответствовали характеру потребности и при этом обеспечивали эффективность производства и потребления, доступность цены для потребителя, нормальная себестоимость и достаточная прибыльность продукции.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643998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ru-RU" sz="2000" b="1" u="sng" dirty="0" smtClean="0">
                <a:solidFill>
                  <a:schemeClr val="tx1"/>
                </a:solidFill>
              </a:rPr>
              <a:t>Методы управления качеством </a:t>
            </a:r>
            <a:r>
              <a:rPr lang="ru-RU" sz="2000" b="1" dirty="0" smtClean="0">
                <a:solidFill>
                  <a:schemeClr val="tx1"/>
                </a:solidFill>
              </a:rPr>
              <a:t>– пути, которыми органы управления воздействуют на производственный процесс, обеспечивая достижение и поддержание планируемого состояния и качества продукции.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501122" cy="487375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i="1" dirty="0" smtClean="0"/>
              <a:t>Организационные методы</a:t>
            </a:r>
            <a:r>
              <a:rPr lang="ru-RU" i="1" dirty="0" smtClean="0"/>
              <a:t> –</a:t>
            </a:r>
            <a:r>
              <a:rPr lang="ru-RU" dirty="0" smtClean="0"/>
              <a:t> совокупность методов, способствующих такой организации управляемой подсистемы, которая обеспечит требуемое качество. </a:t>
            </a:r>
          </a:p>
          <a:p>
            <a:pPr algn="just"/>
            <a:r>
              <a:rPr lang="ru-RU" b="1" i="1" dirty="0" smtClean="0"/>
              <a:t>Социально-психологические методы</a:t>
            </a:r>
            <a:r>
              <a:rPr lang="ru-RU" i="1" dirty="0" smtClean="0"/>
              <a:t> – </a:t>
            </a:r>
            <a:r>
              <a:rPr lang="ru-RU" dirty="0" smtClean="0"/>
              <a:t>совокупность способов воздействия на духовные интересы работников, формирование их мотиваций, связанных с обеспечением соответствующего качества. </a:t>
            </a:r>
          </a:p>
          <a:p>
            <a:pPr algn="just"/>
            <a:r>
              <a:rPr lang="ru-RU" b="1" i="1" dirty="0" smtClean="0"/>
              <a:t>Экономические методы управления качеством –</a:t>
            </a:r>
            <a:r>
              <a:rPr lang="ru-RU" i="1" dirty="0" smtClean="0"/>
              <a:t> </a:t>
            </a:r>
            <a:r>
              <a:rPr lang="ru-RU" dirty="0" smtClean="0"/>
              <a:t>способы воздействия, основанные на применении экономического стимулирования и создании материальной заинтересованности в достижении заданной цели в области качества. </a:t>
            </a:r>
          </a:p>
          <a:p>
            <a:pPr algn="just"/>
            <a:r>
              <a:rPr lang="ru-RU" b="1" i="1" dirty="0" smtClean="0"/>
              <a:t>Организационно-технологические методы</a:t>
            </a:r>
            <a:r>
              <a:rPr lang="ru-RU" i="1" dirty="0" smtClean="0"/>
              <a:t> </a:t>
            </a:r>
            <a:r>
              <a:rPr lang="ru-RU" dirty="0" smtClean="0"/>
              <a:t>подразделяются на методы контроля качества процесса и продукции и методы регулирования качества процесса и продукции.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1. Сущность категории «качество»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043890" cy="525953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В. Даль в «Толковом словаре живого великорусского языка» определяет качество как «свойство или принадлежность, все, что составляет сущность лица или вещи».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Словарь русского языка в четырех томах дает несколько толкований понятия «качество»: </a:t>
            </a:r>
          </a:p>
          <a:p>
            <a:pPr>
              <a:buNone/>
            </a:pPr>
            <a:r>
              <a:rPr lang="ru-RU" dirty="0" smtClean="0"/>
              <a:t>     -существенный признак, свойство, отличающее один предмет или одно лицо от другого; </a:t>
            </a:r>
          </a:p>
          <a:p>
            <a:pPr>
              <a:buNone/>
            </a:pPr>
            <a:r>
              <a:rPr lang="ru-RU" dirty="0" smtClean="0"/>
              <a:t>     -степень достоинства, ценности, пригодности вещи, действия и т.п., соответствия тому, какими они должны быть; </a:t>
            </a:r>
          </a:p>
          <a:p>
            <a:pPr>
              <a:buNone/>
            </a:pPr>
            <a:r>
              <a:rPr lang="ru-RU" dirty="0" smtClean="0"/>
              <a:t>     -существенная определенность предмета, явления или процесса, в силу которой он является данным, а не иным предметом, явлением или процессом.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58259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Средства управления качеством </a:t>
            </a:r>
            <a:r>
              <a:rPr lang="ru-RU" sz="2800" dirty="0" smtClean="0"/>
              <a:t>включают: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186766" cy="5402406"/>
          </a:xfrm>
        </p:spPr>
        <p:txBody>
          <a:bodyPr>
            <a:normAutofit/>
          </a:bodyPr>
          <a:lstStyle/>
          <a:p>
            <a:pPr lvl="0" algn="just"/>
            <a:r>
              <a:rPr lang="ru-RU" sz="2400" dirty="0" smtClean="0"/>
              <a:t>- </a:t>
            </a:r>
            <a:r>
              <a:rPr lang="ru-RU" sz="2000" dirty="0" smtClean="0"/>
              <a:t>оргтехнику</a:t>
            </a:r>
            <a:r>
              <a:rPr lang="ru-RU" sz="2400" dirty="0" smtClean="0"/>
              <a:t>, средства связи, которые используют органы управления и лица, управляющие выполнением специальных функций в системах управления качеством;</a:t>
            </a:r>
          </a:p>
          <a:p>
            <a:pPr lvl="0" algn="just"/>
            <a:r>
              <a:rPr lang="ru-RU" sz="2400" dirty="0" smtClean="0"/>
              <a:t>- банк нормативной документации, регламентирующей показатели качества продукции и организующей выполнение специальных функций по управлению качеством:</a:t>
            </a:r>
          </a:p>
          <a:p>
            <a:pPr lvl="0" algn="just"/>
            <a:r>
              <a:rPr lang="ru-RU" sz="2400" dirty="0" smtClean="0"/>
              <a:t>- метрологические средства, включающие государственные эталоны, средства измерений;</a:t>
            </a:r>
          </a:p>
          <a:p>
            <a:pPr lvl="0" algn="just"/>
            <a:r>
              <a:rPr lang="ru-RU" sz="2400" dirty="0" smtClean="0"/>
              <a:t>- регламентирующие документы, государственной системы обеспечения единства измерений (ГСИ);</a:t>
            </a:r>
          </a:p>
          <a:p>
            <a:pPr lvl="0" algn="just"/>
            <a:r>
              <a:rPr lang="ru-RU" sz="2400" dirty="0" smtClean="0"/>
              <a:t>- базу государственной службы стандартных справочных данных о свойствах веществ и материалов (ГССД).</a:t>
            </a:r>
          </a:p>
          <a:p>
            <a:pPr algn="just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72547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Функции, </a:t>
            </a:r>
            <a:r>
              <a:rPr lang="ru-RU" sz="2800" dirty="0" smtClean="0"/>
              <a:t>выполняемые предприятием в отношении качества как объекта управления: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286808" cy="5402406"/>
          </a:xfrm>
        </p:spPr>
        <p:txBody>
          <a:bodyPr>
            <a:normAutofit/>
          </a:bodyPr>
          <a:lstStyle/>
          <a:p>
            <a:pPr lvl="1" algn="just"/>
            <a:r>
              <a:rPr lang="ru-RU" sz="2400" dirty="0" smtClean="0"/>
              <a:t>- нормирование (стандартизация, сертификация, аттестация);</a:t>
            </a:r>
            <a:endParaRPr lang="ru-RU" sz="1400" dirty="0" smtClean="0"/>
          </a:p>
          <a:p>
            <a:pPr lvl="1" algn="just"/>
            <a:r>
              <a:rPr lang="ru-RU" sz="2400" dirty="0" smtClean="0"/>
              <a:t>- технологическая подготовка производства (достаточное материально-техническое снабжение, сортовые семена растений, элитные породы животных, высокий уровень обслуживания и  др.);</a:t>
            </a:r>
            <a:endParaRPr lang="ru-RU" sz="1400" dirty="0" smtClean="0"/>
          </a:p>
          <a:p>
            <a:pPr lvl="1" algn="just"/>
            <a:r>
              <a:rPr lang="ru-RU" sz="2400" dirty="0" smtClean="0"/>
              <a:t>- повышение квалификации кадров, стимулирование, усиление ответственности за качество;</a:t>
            </a:r>
            <a:endParaRPr lang="ru-RU" sz="1400" dirty="0" smtClean="0"/>
          </a:p>
          <a:p>
            <a:pPr lvl="1" algn="just"/>
            <a:r>
              <a:rPr lang="ru-RU" sz="2400" dirty="0" smtClean="0"/>
              <a:t>- контроль за ходом производственных процессов с помощью информационного и метрологического обеспечения.</a:t>
            </a:r>
            <a:endParaRPr lang="ru-RU" sz="1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>Управленческие отношения в области качества –</a:t>
            </a:r>
            <a:r>
              <a:rPr lang="ru-RU" sz="2700" dirty="0" smtClean="0"/>
              <a:t> это отношения субординации (подчинения) и координации (сотрудничества).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i="1" dirty="0" smtClean="0"/>
              <a:t>Отношения субординации </a:t>
            </a:r>
            <a:r>
              <a:rPr lang="ru-RU" sz="2400" dirty="0" smtClean="0"/>
              <a:t>характеризуются вертикальными связями руководителей с подчиненными и определяются степенью централизации и децентрализации функций и задач управления качеством продукции.</a:t>
            </a:r>
          </a:p>
          <a:p>
            <a:pPr algn="just"/>
            <a:r>
              <a:rPr lang="ru-RU" sz="2400" i="1" dirty="0" smtClean="0"/>
              <a:t>Отношения координации </a:t>
            </a:r>
            <a:r>
              <a:rPr lang="ru-RU" sz="2400" dirty="0" smtClean="0"/>
              <a:t>строятся с помощью </a:t>
            </a:r>
            <a:r>
              <a:rPr lang="ru-RU" sz="2000" dirty="0" smtClean="0"/>
              <a:t>горизонтальных</a:t>
            </a:r>
            <a:r>
              <a:rPr lang="ru-RU" sz="2400" dirty="0" smtClean="0"/>
              <a:t> связей между отдельными работниками и организациями, вступающими во взаимодействие ради обеспечения определенного уровня качества продукции или его повышения.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Вопросы для повторения: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186766" cy="540240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1. Охарактеризуйте качество продукции как социально-экономическую категорию. </a:t>
            </a:r>
          </a:p>
          <a:p>
            <a:r>
              <a:rPr lang="ru-RU" dirty="0" smtClean="0"/>
              <a:t>2. Каково значение повышения качества?</a:t>
            </a:r>
          </a:p>
          <a:p>
            <a:r>
              <a:rPr lang="ru-RU" dirty="0" smtClean="0"/>
              <a:t> 3. Дайте определение качества продукции, качества труда. </a:t>
            </a:r>
          </a:p>
          <a:p>
            <a:r>
              <a:rPr lang="ru-RU" dirty="0" smtClean="0"/>
              <a:t>4. Что такое качество жизнедеятельности, каковы его составляющие.</a:t>
            </a:r>
          </a:p>
          <a:p>
            <a:r>
              <a:rPr lang="ru-RU" dirty="0" smtClean="0"/>
              <a:t> 5. Каков рыночный подход к проблеме качества? </a:t>
            </a:r>
          </a:p>
          <a:p>
            <a:r>
              <a:rPr lang="ru-RU" dirty="0" smtClean="0"/>
              <a:t>6. Расскажите об эволюции понятия «качество». </a:t>
            </a:r>
          </a:p>
          <a:p>
            <a:r>
              <a:rPr lang="ru-RU" dirty="0" smtClean="0"/>
              <a:t>7. Что Вы знаете о международных стандартах ИСО 9000? </a:t>
            </a:r>
          </a:p>
          <a:p>
            <a:r>
              <a:rPr lang="ru-RU" dirty="0" smtClean="0"/>
              <a:t>8. Назовите три аспекта, обеспечивающие создание качественной продукции. </a:t>
            </a:r>
          </a:p>
          <a:p>
            <a:r>
              <a:rPr lang="ru-RU" dirty="0" smtClean="0"/>
              <a:t>9. Какие факторы и условия влияют на качество продукции на сельскохозяйственных предприятиях?</a:t>
            </a:r>
          </a:p>
          <a:p>
            <a:r>
              <a:rPr lang="ru-RU" dirty="0" smtClean="0"/>
              <a:t>10. Каковы особенности обеспечения качества продукции АПК?</a:t>
            </a:r>
          </a:p>
          <a:p>
            <a:r>
              <a:rPr lang="ru-RU" dirty="0" smtClean="0"/>
              <a:t> 11. Что такое управление качеством? </a:t>
            </a:r>
          </a:p>
          <a:p>
            <a:r>
              <a:rPr lang="ru-RU" dirty="0" smtClean="0"/>
              <a:t>12. Каковы принципы управления качеством? </a:t>
            </a:r>
          </a:p>
          <a:p>
            <a:r>
              <a:rPr lang="ru-RU" dirty="0" smtClean="0"/>
              <a:t>13. Как вписывается управление качеством в общую теорию управления? Что такое система управления качеством продукции? </a:t>
            </a:r>
          </a:p>
          <a:p>
            <a:r>
              <a:rPr lang="ru-RU" dirty="0" smtClean="0"/>
              <a:t>14. Каковы функции управления качеством? </a:t>
            </a:r>
          </a:p>
          <a:p>
            <a:r>
              <a:rPr lang="ru-RU" dirty="0" smtClean="0"/>
              <a:t>15. Расскажите о методах управления качеством.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1571625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smtClean="0"/>
              <a:t>Управление качеством </a:t>
            </a:r>
            <a:br>
              <a:rPr lang="ru-RU" b="1" cap="all" dirty="0" smtClean="0"/>
            </a:br>
            <a:r>
              <a:rPr lang="ru-RU" b="1" cap="all" dirty="0" smtClean="0"/>
              <a:t>на основе  стандартов ИСО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21621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71938"/>
            <a:ext cx="91440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37"/>
          </a:xfrm>
        </p:spPr>
        <p:txBody>
          <a:bodyPr>
            <a:normAutofit fontScale="90000"/>
          </a:bodyPr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1. Деятельность ИСО в области обеспечения качества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6543675" cy="5572125"/>
          </a:xfrm>
        </p:spPr>
        <p:txBody>
          <a:bodyPr rtlCol="0">
            <a:normAutofit/>
          </a:bodyPr>
          <a:lstStyle/>
          <a:p>
            <a:pPr marL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Международная организация по стандартизации, ИСО </a:t>
            </a:r>
          </a:p>
          <a:p>
            <a:pPr marL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The International Organization for Standardization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содействует развитию стандартизации и активизации роли стандартов во всем мире. </a:t>
            </a:r>
          </a:p>
          <a:p>
            <a:pPr marL="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является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крупнейшим в мире разработчиком и издателем Международных Стандартов.</a:t>
            </a:r>
          </a:p>
          <a:p>
            <a:pPr marL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ИСО – это сеть национальных организаций по стандартизации, включает 164 страны. Структура насчитывает около 3 368 технических органов, которые занимаются разработкой стандартов. 151 человек работает в Центральном секретариате ИСО (Женева, Швейцария).</a:t>
            </a:r>
          </a:p>
          <a:p>
            <a:pPr marL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ОСНОВНАЯ ЗАДАЧА ИСО - развитие сотрудничества и международный обмен в интеллектуальной, научной, технической и экономической сферах деятельности. </a:t>
            </a:r>
          </a:p>
        </p:txBody>
      </p:sp>
      <p:pic>
        <p:nvPicPr>
          <p:cNvPr id="16387" name="Рисунок 3" descr="http://iso.gost.ru/wps/wcm/connect/848d0100455e4706a716b7e4dfffd2ca/1/terry-hill_landscape.jpg?MOD=AJPERES&amp;CACHEID=848d0100455e4706a716b7e4dfffd2ca/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0" y="928688"/>
            <a:ext cx="18097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Содержимое 2"/>
          <p:cNvSpPr txBox="1">
            <a:spLocks/>
          </p:cNvSpPr>
          <p:nvPr/>
        </p:nvSpPr>
        <p:spPr bwMode="auto">
          <a:xfrm>
            <a:off x="7072313" y="2643188"/>
            <a:ext cx="18573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Президент ИСО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latin typeface="Times New Roman" pitchFamily="18" charset="0"/>
                <a:cs typeface="Times New Roman" pitchFamily="18" charset="0"/>
              </a:rPr>
              <a:t>Терри Хилл  </a:t>
            </a:r>
          </a:p>
          <a:p>
            <a:pPr algn="ctr">
              <a:buFont typeface="Arial" charset="0"/>
              <a:buNone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Великобритания</a:t>
            </a:r>
          </a:p>
        </p:txBody>
      </p:sp>
      <p:pic>
        <p:nvPicPr>
          <p:cNvPr id="16389" name="Рисунок 5" descr="http://iso.gost.ru/wps/wcm/connect/848d0100455e4706a716b7e4dfffd2ca/3/johnwalter-card.jpg?MOD=AJPERES&amp;CACHEID=848d0100455e4706a716b7e4dfffd2ca/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3643313"/>
            <a:ext cx="192881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Содержимое 2"/>
          <p:cNvSpPr txBox="1">
            <a:spLocks/>
          </p:cNvSpPr>
          <p:nvPr/>
        </p:nvSpPr>
        <p:spPr bwMode="auto">
          <a:xfrm>
            <a:off x="7143750" y="5500688"/>
            <a:ext cx="1857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Вице-президент </a:t>
            </a:r>
          </a:p>
          <a:p>
            <a:pPr algn="ctr">
              <a:buFont typeface="Arial" charset="0"/>
              <a:buNone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(политика)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latin typeface="Times New Roman" pitchFamily="18" charset="0"/>
                <a:cs typeface="Times New Roman" pitchFamily="18" charset="0"/>
              </a:rPr>
              <a:t>Джон Волтер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pPr algn="ctr">
              <a:buFont typeface="Arial" charset="0"/>
              <a:buNone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Канада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1"/>
          </p:nvPr>
        </p:nvSpPr>
        <p:spPr>
          <a:xfrm>
            <a:off x="457200" y="785813"/>
            <a:ext cx="5972175" cy="5340350"/>
          </a:xfrm>
        </p:spPr>
        <p:txBody>
          <a:bodyPr/>
          <a:lstStyle/>
          <a:p>
            <a:pPr marL="0" indent="0" algn="just"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	Результатом деятельности ИСО является публикация согласованных международных стандартов во всех направлениях жизнедеятельности, исключая области, относящиеся к компетенции Международной электротехнической комиссии (МЭК).</a:t>
            </a:r>
          </a:p>
          <a:p>
            <a:pPr marL="0" indent="0" algn="just"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	Международные стандарты ИСО гарантируют, что продукты и услуги являются безопасными, надежными и качественными. Для бизнеса они являются стратегическими инструментами снижения расходов путем минимизации отходов и ошибок и увеличения производительности. Они помогают компаниям получить доступ к новым рынкам, обеспечивают равные условия для развивающихся стран и способствуют свободной и справедливой международной торговле.</a:t>
            </a:r>
          </a:p>
        </p:txBody>
      </p:sp>
      <p:pic>
        <p:nvPicPr>
          <p:cNvPr id="17410" name="Рисунок 3" descr="http://iso.gost.ru/wps/wcm/connect/848d0100455e4706a716b7e4dfffd2ca/4/elisabethstampfl-blaha.jpg?MOD=AJPERES&amp;CACHEID=848d0100455e4706a716b7e4dfffd2ca/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785813"/>
            <a:ext cx="20955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Содержимое 2"/>
          <p:cNvSpPr txBox="1">
            <a:spLocks/>
          </p:cNvSpPr>
          <p:nvPr/>
        </p:nvSpPr>
        <p:spPr bwMode="auto">
          <a:xfrm>
            <a:off x="6457950" y="2500313"/>
            <a:ext cx="26860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Вице-президент ИСО по техническому руководству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latin typeface="Times New Roman" pitchFamily="18" charset="0"/>
                <a:cs typeface="Times New Roman" pitchFamily="18" charset="0"/>
              </a:rPr>
              <a:t>Элизабет </a:t>
            </a:r>
          </a:p>
          <a:p>
            <a:pPr algn="ctr">
              <a:buFont typeface="Arial" charset="0"/>
              <a:buNone/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Штампфль-Блаха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 typeface="Arial" charset="0"/>
              <a:buNone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Австрия</a:t>
            </a:r>
          </a:p>
        </p:txBody>
      </p:sp>
      <p:pic>
        <p:nvPicPr>
          <p:cNvPr id="17412" name="Рисунок 5" descr="http://iso.gost.ru/wps/wcm/connect/848d0100455e4706a716b7e4dfffd2ca/5/olivierpeyrat.jpg?MOD=AJPERES&amp;CACHEID=848d0100455e4706a716b7e4dfffd2ca/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3714750"/>
            <a:ext cx="20002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Содержимое 2"/>
          <p:cNvSpPr txBox="1">
            <a:spLocks/>
          </p:cNvSpPr>
          <p:nvPr/>
        </p:nvSpPr>
        <p:spPr bwMode="auto">
          <a:xfrm>
            <a:off x="6858000" y="5286375"/>
            <a:ext cx="2114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Вице-президент ИСО </a:t>
            </a:r>
          </a:p>
          <a:p>
            <a:pPr algn="ctr">
              <a:buFont typeface="Arial" charset="0"/>
              <a:buNone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по финансам</a:t>
            </a:r>
          </a:p>
          <a:p>
            <a:pPr algn="ctr">
              <a:buFont typeface="Arial" charset="0"/>
              <a:buNone/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Оливье Пейра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 typeface="Arial" charset="0"/>
              <a:buNone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Франция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654050"/>
          </a:xfrm>
        </p:spPr>
        <p:txBody>
          <a:bodyPr/>
          <a:lstStyle/>
          <a:p>
            <a:r>
              <a:rPr lang="ru-RU" sz="3200" smtClean="0"/>
              <a:t>Деятельность ИСО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6457950" y="5643563"/>
            <a:ext cx="2686050" cy="928687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Казначей 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Мигель Пэйро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Аргентина/Великобритания</a:t>
            </a:r>
          </a:p>
        </p:txBody>
      </p:sp>
      <p:pic>
        <p:nvPicPr>
          <p:cNvPr id="18435" name="Рисунок 3" descr="http://iso.gost.ru/wps/wcm/connect/848d0100455e4706a716b7e4dfffd2ca/6/robsteele_landscape.jpg?MOD=AJPERES&amp;CACHEID=848d0100455e4706a716b7e4dfffd2ca/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1000125"/>
            <a:ext cx="1952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Содержимое 2"/>
          <p:cNvSpPr txBox="1">
            <a:spLocks/>
          </p:cNvSpPr>
          <p:nvPr/>
        </p:nvSpPr>
        <p:spPr bwMode="auto">
          <a:xfrm>
            <a:off x="6672263" y="2643188"/>
            <a:ext cx="24717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Генеральный секретарь ИСО (Главный исполнительный директор) 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Роб Стил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 typeface="Arial" charset="0"/>
              <a:buNone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Великобритания</a:t>
            </a:r>
          </a:p>
        </p:txBody>
      </p:sp>
      <p:pic>
        <p:nvPicPr>
          <p:cNvPr id="18437" name="Рисунок 5" descr="http://iso.gost.ru/wps/wcm/connect/848d0100455e4706a716b7e4dfffd2ca/7/miguelpayro.jpg?MOD=AJPERES&amp;CACHEID=848d0100455e4706a716b7e4dfffd2ca/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13" y="3929063"/>
            <a:ext cx="192881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50" y="644525"/>
            <a:ext cx="62865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Представители стран самостоятельно выбирают для себя форму участия в работе организации и могут являться: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действительными членами;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членами с совещательным голосом;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и наблюдателями.</a:t>
            </a:r>
          </a:p>
          <a:p>
            <a:pPr indent="2160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Полноправные члены 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влияют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 на содержание разрабатываемых стандартов ИСО и стратегию, посредством участия в голосовании и международных заседаниях. Полноправные члены имеют право продажи и принятия международных стандартов на национальном уровне.</a:t>
            </a:r>
          </a:p>
          <a:p>
            <a:pPr indent="2160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Члены - корреспонденты 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наблюдают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 за разработкой стандартов ИСО и стратегией путем просмотра результатов голосования, так как не имеют права голосования, и по средством участия в международных заседаниях в качестве наблюдателя. Члены - корреспонденты имеют право продажи и принятия международных стандартов на национальном уровне.</a:t>
            </a:r>
          </a:p>
          <a:p>
            <a:pPr indent="2160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Члены - подписчики 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получают 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актуальную информацию о работах проводимых в ИСО, но не могут принимать участие в работе. Члены - подписчики не имеют право продажи и принятия международных стандартов на национальном уровне.</a:t>
            </a: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 descr="http://iso.gost.ru/wps/wcm/connect/bbfbad80455e4706a732b7e4dfffd2ca/1/2012_iso-structure_schema-2014.jpg?MOD=AJPERES&amp;CACHEID=bbfbad80455e4706a732b7e4dfffd2ca/1"/>
          <p:cNvPicPr>
            <a:picLocks noChangeAspect="1" noChangeArrowheads="1"/>
          </p:cNvPicPr>
          <p:nvPr/>
        </p:nvPicPr>
        <p:blipFill>
          <a:blip r:embed="rId2"/>
          <a:srcRect b="20245"/>
          <a:stretch>
            <a:fillRect/>
          </a:stretch>
        </p:blipFill>
        <p:spPr bwMode="auto">
          <a:xfrm>
            <a:off x="285750" y="571500"/>
            <a:ext cx="8643938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857250" y="6000750"/>
            <a:ext cx="7929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Структура Международной организации по стандартизации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Rectangle 54"/>
          <p:cNvSpPr>
            <a:spLocks noChangeArrowheads="1"/>
          </p:cNvSpPr>
          <p:nvPr/>
        </p:nvSpPr>
        <p:spPr bwMode="auto">
          <a:xfrm>
            <a:off x="928688" y="214313"/>
            <a:ext cx="7500937" cy="14890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Генеральная ассамблея:</a:t>
            </a:r>
          </a:p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– совет директоров</a:t>
            </a:r>
          </a:p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– делегаты от: действительных членов;</a:t>
            </a:r>
          </a:p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	         членов с совещательным голосом; </a:t>
            </a:r>
          </a:p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	         наблюдателей</a:t>
            </a:r>
          </a:p>
        </p:txBody>
      </p:sp>
      <p:sp>
        <p:nvSpPr>
          <p:cNvPr id="20483" name="Rectangle 53"/>
          <p:cNvSpPr>
            <a:spLocks noChangeArrowheads="1"/>
          </p:cNvSpPr>
          <p:nvPr/>
        </p:nvSpPr>
        <p:spPr bwMode="auto">
          <a:xfrm>
            <a:off x="571500" y="1857375"/>
            <a:ext cx="2312988" cy="1417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Комитеты  по разработке политики:</a:t>
            </a:r>
          </a:p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– КАСКО;</a:t>
            </a:r>
          </a:p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– КОПОЛКО;</a:t>
            </a:r>
          </a:p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– ДЕВКО</a:t>
            </a:r>
            <a:r>
              <a:rPr lang="ru-RU" sz="1200">
                <a:cs typeface="Times New Roman" pitchFamily="18" charset="0"/>
              </a:rPr>
              <a:t>.</a:t>
            </a:r>
            <a:endParaRPr lang="ru-RU"/>
          </a:p>
        </p:txBody>
      </p:sp>
      <p:sp>
        <p:nvSpPr>
          <p:cNvPr id="20484" name="Rectangle 52"/>
          <p:cNvSpPr>
            <a:spLocks noChangeArrowheads="1"/>
          </p:cNvSpPr>
          <p:nvPr/>
        </p:nvSpPr>
        <p:spPr bwMode="auto">
          <a:xfrm>
            <a:off x="571500" y="3500438"/>
            <a:ext cx="2312988" cy="1120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Совет комитетов стратегического развития и финансов</a:t>
            </a:r>
          </a:p>
        </p:txBody>
      </p:sp>
      <p:sp>
        <p:nvSpPr>
          <p:cNvPr id="20485" name="Rectangle 51"/>
          <p:cNvSpPr>
            <a:spLocks noChangeArrowheads="1"/>
          </p:cNvSpPr>
          <p:nvPr/>
        </p:nvSpPr>
        <p:spPr bwMode="auto">
          <a:xfrm>
            <a:off x="571500" y="4786313"/>
            <a:ext cx="2257425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Специальный комитет консультативных групп</a:t>
            </a:r>
          </a:p>
        </p:txBody>
      </p:sp>
      <p:sp>
        <p:nvSpPr>
          <p:cNvPr id="20486" name="Rectangle 50"/>
          <p:cNvSpPr>
            <a:spLocks noChangeArrowheads="1"/>
          </p:cNvSpPr>
          <p:nvPr/>
        </p:nvSpPr>
        <p:spPr bwMode="auto">
          <a:xfrm>
            <a:off x="3571875" y="3500438"/>
            <a:ext cx="1249363" cy="495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Совет</a:t>
            </a:r>
          </a:p>
        </p:txBody>
      </p:sp>
      <p:sp>
        <p:nvSpPr>
          <p:cNvPr id="20487" name="Rectangle 49"/>
          <p:cNvSpPr>
            <a:spLocks noChangeArrowheads="1"/>
          </p:cNvSpPr>
          <p:nvPr/>
        </p:nvSpPr>
        <p:spPr bwMode="auto">
          <a:xfrm>
            <a:off x="3643313" y="4214813"/>
            <a:ext cx="1598612" cy="708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Центральный </a:t>
            </a:r>
          </a:p>
          <a:p>
            <a:pPr algn="ctr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секретариат</a:t>
            </a:r>
          </a:p>
        </p:txBody>
      </p:sp>
      <p:cxnSp>
        <p:nvCxnSpPr>
          <p:cNvPr id="20488" name="AutoShape 48"/>
          <p:cNvCxnSpPr>
            <a:cxnSpLocks noChangeShapeType="1"/>
          </p:cNvCxnSpPr>
          <p:nvPr/>
        </p:nvCxnSpPr>
        <p:spPr bwMode="auto">
          <a:xfrm>
            <a:off x="4071938" y="1714500"/>
            <a:ext cx="0" cy="17684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489" name="AutoShape 47"/>
          <p:cNvCxnSpPr>
            <a:cxnSpLocks noChangeShapeType="1"/>
          </p:cNvCxnSpPr>
          <p:nvPr/>
        </p:nvCxnSpPr>
        <p:spPr bwMode="auto">
          <a:xfrm flipH="1">
            <a:off x="3143250" y="1714500"/>
            <a:ext cx="46038" cy="35385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490" name="AutoShape 46"/>
          <p:cNvCxnSpPr>
            <a:cxnSpLocks noChangeShapeType="1"/>
          </p:cNvCxnSpPr>
          <p:nvPr/>
        </p:nvCxnSpPr>
        <p:spPr bwMode="auto">
          <a:xfrm>
            <a:off x="2857500" y="5286375"/>
            <a:ext cx="21113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491" name="AutoShape 45"/>
          <p:cNvCxnSpPr>
            <a:cxnSpLocks noChangeShapeType="1"/>
          </p:cNvCxnSpPr>
          <p:nvPr/>
        </p:nvCxnSpPr>
        <p:spPr bwMode="auto">
          <a:xfrm>
            <a:off x="2928938" y="4000500"/>
            <a:ext cx="222250" cy="111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492" name="AutoShape 44"/>
          <p:cNvCxnSpPr>
            <a:cxnSpLocks noChangeShapeType="1"/>
          </p:cNvCxnSpPr>
          <p:nvPr/>
        </p:nvCxnSpPr>
        <p:spPr bwMode="auto">
          <a:xfrm>
            <a:off x="2928938" y="2571750"/>
            <a:ext cx="2222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493" name="AutoShape 43"/>
          <p:cNvCxnSpPr>
            <a:cxnSpLocks noChangeShapeType="1"/>
          </p:cNvCxnSpPr>
          <p:nvPr/>
        </p:nvCxnSpPr>
        <p:spPr bwMode="auto">
          <a:xfrm>
            <a:off x="3214688" y="3714750"/>
            <a:ext cx="334962" cy="111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20494" name="Rectangle 42"/>
          <p:cNvSpPr>
            <a:spLocks noChangeArrowheads="1"/>
          </p:cNvSpPr>
          <p:nvPr/>
        </p:nvSpPr>
        <p:spPr bwMode="auto">
          <a:xfrm>
            <a:off x="4929188" y="2071688"/>
            <a:ext cx="3101975" cy="635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Техническое руководящее 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бюро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5" name="Rectangle 41"/>
          <p:cNvSpPr>
            <a:spLocks noChangeArrowheads="1"/>
          </p:cNvSpPr>
          <p:nvPr/>
        </p:nvSpPr>
        <p:spPr bwMode="auto">
          <a:xfrm>
            <a:off x="6215063" y="3000375"/>
            <a:ext cx="2138362" cy="390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РЕМКО</a:t>
            </a:r>
          </a:p>
        </p:txBody>
      </p:sp>
      <p:sp>
        <p:nvSpPr>
          <p:cNvPr id="20496" name="Rectangle 40"/>
          <p:cNvSpPr>
            <a:spLocks noChangeArrowheads="1"/>
          </p:cNvSpPr>
          <p:nvPr/>
        </p:nvSpPr>
        <p:spPr bwMode="auto">
          <a:xfrm>
            <a:off x="6215063" y="3714750"/>
            <a:ext cx="2209800" cy="579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Группы </a:t>
            </a:r>
          </a:p>
          <a:p>
            <a:pPr algn="ctr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технического совета</a:t>
            </a:r>
          </a:p>
        </p:txBody>
      </p:sp>
      <p:sp>
        <p:nvSpPr>
          <p:cNvPr id="20497" name="Rectangle 39"/>
          <p:cNvSpPr>
            <a:spLocks noChangeArrowheads="1"/>
          </p:cNvSpPr>
          <p:nvPr/>
        </p:nvSpPr>
        <p:spPr bwMode="auto">
          <a:xfrm>
            <a:off x="6215063" y="4572000"/>
            <a:ext cx="2209800" cy="62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Технические </a:t>
            </a:r>
          </a:p>
          <a:p>
            <a:pPr algn="ctr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комитеты</a:t>
            </a:r>
          </a:p>
        </p:txBody>
      </p:sp>
      <p:cxnSp>
        <p:nvCxnSpPr>
          <p:cNvPr id="20498" name="AutoShape 38"/>
          <p:cNvCxnSpPr>
            <a:cxnSpLocks noChangeShapeType="1"/>
          </p:cNvCxnSpPr>
          <p:nvPr/>
        </p:nvCxnSpPr>
        <p:spPr bwMode="auto">
          <a:xfrm>
            <a:off x="5857875" y="2714625"/>
            <a:ext cx="11113" cy="2286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499" name="AutoShape 37"/>
          <p:cNvCxnSpPr>
            <a:cxnSpLocks noChangeShapeType="1"/>
          </p:cNvCxnSpPr>
          <p:nvPr/>
        </p:nvCxnSpPr>
        <p:spPr bwMode="auto">
          <a:xfrm>
            <a:off x="5929313" y="3214688"/>
            <a:ext cx="23336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500" name="AutoShape 36"/>
          <p:cNvCxnSpPr>
            <a:cxnSpLocks noChangeShapeType="1"/>
          </p:cNvCxnSpPr>
          <p:nvPr/>
        </p:nvCxnSpPr>
        <p:spPr bwMode="auto">
          <a:xfrm>
            <a:off x="5929313" y="4071938"/>
            <a:ext cx="23336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501" name="AutoShape 35"/>
          <p:cNvCxnSpPr>
            <a:cxnSpLocks noChangeShapeType="1"/>
          </p:cNvCxnSpPr>
          <p:nvPr/>
        </p:nvCxnSpPr>
        <p:spPr bwMode="auto">
          <a:xfrm>
            <a:off x="5929313" y="5000625"/>
            <a:ext cx="2444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502" name="AutoShape 34"/>
          <p:cNvCxnSpPr>
            <a:cxnSpLocks noChangeShapeType="1"/>
          </p:cNvCxnSpPr>
          <p:nvPr/>
        </p:nvCxnSpPr>
        <p:spPr bwMode="auto">
          <a:xfrm flipH="1">
            <a:off x="4608513" y="2500313"/>
            <a:ext cx="46037" cy="1000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503" name="AutoShape 33"/>
          <p:cNvCxnSpPr>
            <a:cxnSpLocks noChangeShapeType="1"/>
          </p:cNvCxnSpPr>
          <p:nvPr/>
        </p:nvCxnSpPr>
        <p:spPr bwMode="auto">
          <a:xfrm>
            <a:off x="4643438" y="2500313"/>
            <a:ext cx="24606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20504" name="Rectangle 55"/>
          <p:cNvSpPr>
            <a:spLocks noChangeArrowheads="1"/>
          </p:cNvSpPr>
          <p:nvPr/>
        </p:nvSpPr>
        <p:spPr bwMode="auto">
          <a:xfrm>
            <a:off x="214313" y="57864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505" name="Rectangle 6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467600" cy="582594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/>
              <a:t>подходы к определению качества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572560" cy="5715040"/>
          </a:xfrm>
        </p:spPr>
        <p:txBody>
          <a:bodyPr>
            <a:normAutofit fontScale="55000" lnSpcReduction="20000"/>
          </a:bodyPr>
          <a:lstStyle/>
          <a:p>
            <a:r>
              <a:rPr lang="ru-RU" i="1" u="sng" dirty="0" smtClean="0"/>
              <a:t>По восприятию:</a:t>
            </a:r>
            <a:r>
              <a:rPr lang="ru-RU" i="1" dirty="0" smtClean="0"/>
              <a:t> </a:t>
            </a:r>
            <a:r>
              <a:rPr lang="ru-RU" dirty="0" smtClean="0"/>
              <a:t>«Вы поймете, когда увидите», или «качество сразу видно». Такой подход характерен для системы потребления и удобен при обсуждении общего качества или в случае, когда группа потребителей определена. Но он может привести к непониманию между представителями различных групп покупателей.</a:t>
            </a:r>
          </a:p>
          <a:p>
            <a:r>
              <a:rPr lang="ru-RU" i="1" u="sng" dirty="0" smtClean="0"/>
              <a:t>С ориентацией на продукцию:</a:t>
            </a:r>
            <a:r>
              <a:rPr lang="ru-RU" i="1" dirty="0" smtClean="0"/>
              <a:t> </a:t>
            </a:r>
            <a:r>
              <a:rPr lang="ru-RU" dirty="0" smtClean="0"/>
              <a:t>«Превосходные характеристики». Основан на представлении, что качество закладывается на этапе разработки, что оно точно определено и может быть измерено.</a:t>
            </a:r>
          </a:p>
          <a:p>
            <a:pPr>
              <a:buNone/>
            </a:pPr>
            <a:r>
              <a:rPr lang="ru-RU" dirty="0" smtClean="0"/>
              <a:t>     </a:t>
            </a:r>
          </a:p>
          <a:p>
            <a:r>
              <a:rPr lang="ru-RU" i="1" u="sng" dirty="0" smtClean="0"/>
              <a:t>С ориентацией на конечного потребителя: </a:t>
            </a:r>
            <a:r>
              <a:rPr lang="ru-RU" dirty="0" smtClean="0"/>
              <a:t>«Пригодность для использования, как это представляется потребителю». Этот вариант подхода отражает мнение специалистов по маркетингу и сбыту, считающих, что именно потребитель решает, качественна продукция или нет. Дает положительные результаты при работе с отдельным потребителем, но при попытке обобщить мнения многих и сформировать некий единый взгляд возникают проблемы.</a:t>
            </a:r>
          </a:p>
          <a:p>
            <a:r>
              <a:rPr lang="ru-RU" i="1" u="sng" dirty="0" smtClean="0"/>
              <a:t>С точки зрения производства: </a:t>
            </a:r>
            <a:r>
              <a:rPr lang="ru-RU" dirty="0" smtClean="0"/>
              <a:t>«Соблюдение требований нормативно-технической документации». В данном случае опираются на внутренние факторы, принцип «делай все правильно с самого начала». Из этого вытекает представление, что для обеспечения качества достаточно выполнить все операции без дефектов (ошибок). Это точка зрения технологов и контролеров ОТК.</a:t>
            </a:r>
          </a:p>
          <a:p>
            <a:r>
              <a:rPr lang="ru-RU" i="1" u="sng" dirty="0" smtClean="0"/>
              <a:t>Ценностная ориентация:</a:t>
            </a:r>
            <a:r>
              <a:rPr lang="ru-RU" i="1" dirty="0" smtClean="0"/>
              <a:t> </a:t>
            </a:r>
            <a:r>
              <a:rPr lang="ru-RU" dirty="0" smtClean="0"/>
              <a:t>«Наибольшая польза от израсходованных денег». Этот подход учитывает интересы конечного потребителя, цена выступает в роли одного из факторов качества.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5" y="500063"/>
            <a:ext cx="8286750" cy="53546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ИСПОЛЬЗОВАНИЕ МЕЖДУНАРОДНЫХ СТАНДАРТОВ ГОСУДАРСТВАМИ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2880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Во-первых, принятие национального стандарта без какого-либо изменения текста международного документа или «прямой метод». В этом случае текст государственного стандарта России считается аутентичным, или подлинным (от греч.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authentihos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indent="2880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Во-вторых, принятие аутентичного международному стандарту текста с дополнительными требованиями, отражающими национальные особенности.</a:t>
            </a:r>
          </a:p>
          <a:p>
            <a:pPr indent="2880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В-третьих, принятие национальных стандартов с использованием положений и норм международных стандартов в качестве исходной информации с различной степенью заимствования.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354" y="404664"/>
            <a:ext cx="8712968" cy="6038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Первая версия стандартов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области обеспечения качества ИСО 9000 была разработана на основе Британских национальных стандартов и опубликована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в 1987 г.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Это была группа взаимосвязанных стандартов, касающихся общего руководства качеством. Изначально, в состав этой серии входило всего пять документов. К этой же серии стали относить и стандарт на терминологию менеджмента качества, опубликованный ранее, в 1986 году. Версия стандартов 1987 года содержала три модели системы менеджмента качества. Они предназначались предприятиям и организациям с разным жизненным циклом производства. Для того чтобы организации могли определить, какую  из моделей необходимо применять, в состав серии был включен стандарт, представляющий собой руководство по выбору модели системы качества. Для понимания, каким образом необходимо осуществлять управление системой качества, в серию был включен справочный стандарт по общему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руководству.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85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646" y="908720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основании данных анализа по применению первой версии стандартов ИСО серии 9000 выявился ряд недостатков.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частности, были сложности с применением этих стандартов к целому ряду производств со специфическими видами выпускаемой продукции, а также к предприятиям, представляющим услуги.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Возникла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необходимость расширения требований системы качества. Поэтому, к 1994 году был завершен пересмотр стандартов, и вышла их новая версия.</a:t>
            </a:r>
          </a:p>
        </p:txBody>
      </p:sp>
    </p:spTree>
    <p:extLst>
      <p:ext uri="{BB962C8B-B14F-4D97-AF65-F5344CB8AC3E}">
        <p14:creationId xmlns:p14="http://schemas.microsoft.com/office/powerpoint/2010/main" val="51779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8280920" cy="6038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Следующая концепция 1994 г.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была значительно расширена за счет рекомендаций по внедрению систем качества в организации. 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став серии 1994 года вошло 16 документов. Кроме стандартов уже существовавших в серии, были разработаны вспомогательные стандарты, и стандарты, дающие рекомендации по разработке и применению отдельных элементов системы качества. Новая версия ИСО 9001:1994 расширила состав требований, входящих в модель системы качества. Она стала содержать 20 элементов, реализация которых позволяла считать, что система качества внедрена и работоспособна. Следует отметить, что как в первой версии стандартов, так и версии 1994 года, применялся функциональный принцип. Исходя из этого принципа, каждый элемент системы качества рассматривался как отдельная (самостоятельная) функция.</a:t>
            </a:r>
          </a:p>
        </p:txBody>
      </p:sp>
    </p:spTree>
    <p:extLst>
      <p:ext uri="{BB962C8B-B14F-4D97-AF65-F5344CB8AC3E}">
        <p14:creationId xmlns:p14="http://schemas.microsoft.com/office/powerpoint/2010/main" val="311562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64096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В декабре 2000 г.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была принята новая версия стандартов, предусматривающая принципиально отличные пути построения системы управления качеством на предприятии. На смену функциональному принципу пришел процессный подход. Начиная с этой версии, работа организации стала рассматриваться как набор взаимосвязанных процессов. Это привело к существенному изменению требований стандарта ИСО 9001. В это версии произошло объединение трех моделей системы качества в единую модель. После вступления в силу ИСО 2001:2000, все организации могли выстраивать систему качества по единой модели вне зависимости от вида выпускаемой продукции и услуг, а также этапов жизненного цикла производства. Если какие-либо этапы не применялись, разрешено было делать исключения из требований стандарта. За счет этого модель системы качества стала более гибкой и универсальной.</a:t>
            </a:r>
          </a:p>
        </p:txBody>
      </p:sp>
    </p:spTree>
    <p:extLst>
      <p:ext uri="{BB962C8B-B14F-4D97-AF65-F5344CB8AC3E}">
        <p14:creationId xmlns:p14="http://schemas.microsoft.com/office/powerpoint/2010/main" val="288973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8208912" cy="4191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Существенные изменения произошли и в составе вспомогательных стандартов, а также в стандартах, представляющих руководящие указания. Кроме того, в версии 2000 года предусматривалась связь требований менеджмента качества с другими системами менеджмента, такими как: системы экологического менеджмента, системы управления промышленной безопасностью, системы управления качеством пищевых продуктов. Таким образом, у предприятий и организаций появилась возможность строить на базе системы управления качеством интегрированные системы менеджмента.</a:t>
            </a:r>
          </a:p>
        </p:txBody>
      </p:sp>
    </p:spTree>
    <p:extLst>
      <p:ext uri="{BB962C8B-B14F-4D97-AF65-F5344CB8AC3E}">
        <p14:creationId xmlns:p14="http://schemas.microsoft.com/office/powerpoint/2010/main" val="7967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80728"/>
            <a:ext cx="7560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В 2008 году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ИСО 9001 был обновлен, однако изменения стали несущественными – добавлены отдельные уточнения требований и примечания, позволяющие устранить двусмысленность в трактовке положений стандарта. Многие изменения, сделанные в версии ИСО 9001:2008, направлены на более тесную интеграцию системы менеджмента качества с другими системами менеджмента.</a:t>
            </a:r>
          </a:p>
        </p:txBody>
      </p:sp>
    </p:spTree>
    <p:extLst>
      <p:ext uri="{BB962C8B-B14F-4D97-AF65-F5344CB8AC3E}">
        <p14:creationId xmlns:p14="http://schemas.microsoft.com/office/powerpoint/2010/main" val="328905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12844"/>
            <a:ext cx="7992888" cy="5115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ИСО 9001 : 2015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Также как и все международные стандарты, ИСО 9001 проходит периодическую проверку на соответствие существующим потребностям заинтересованных сторон (бизнеса, государственных органов, потребителей). Результатами такой проверки является пересмотр положений действующего стандарта и выход новой версии. Новый стандарт ИСО 9001:2015 значительно изменился по сравнению с версией 2008 года. Он разработан на основе директивы международной организации по стандартизации. В соответствии с этой директивой, все стандарты систем управления должны быть приведены к единой структуре, и содержать единые названия разделов.</a:t>
            </a:r>
          </a:p>
        </p:txBody>
      </p:sp>
    </p:spTree>
    <p:extLst>
      <p:ext uri="{BB962C8B-B14F-4D97-AF65-F5344CB8AC3E}">
        <p14:creationId xmlns:p14="http://schemas.microsoft.com/office/powerpoint/2010/main" val="169449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548680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Международные стандарты на системы менеджмента и системы менеджмента качества, разработанные ИСО/ТК 176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844824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ISO 9000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Системы менеджмента качества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Основные положения и словарь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обеспечивает фундаментальную основу для правильного понимания и применения ИСО 9001. Принципы менеджмента качества детально описаны в стандарте ISO 9000 и учтены при его разработке. Эти принципы сами по себе не являются требованиями, но они образуют основу требований, устанавливаемых Стандартом ИСО 9001. ISO 9000 также содержит термины, определения и концепции, использованные в Стандарте ИСО 9001. </a:t>
            </a:r>
          </a:p>
        </p:txBody>
      </p:sp>
    </p:spTree>
    <p:extLst>
      <p:ext uri="{BB962C8B-B14F-4D97-AF65-F5344CB8AC3E}">
        <p14:creationId xmlns:p14="http://schemas.microsoft.com/office/powerpoint/2010/main" val="35554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582341"/>
            <a:ext cx="8208912" cy="373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ISO 9001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Системы менеджмента качества – требования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устанавливает требования, нацеленные, в первую очередь, на создание доверия к продуктам и услугам, поставляемым организацией и, тем самым, повышение удовлетворенности потребителей. При его правильном применении можно также ожидать получения организацией и других преимуществ, таких как улучшенные внутренние коммуникации, лучшее понимание и управление процессами организации. </a:t>
            </a:r>
          </a:p>
        </p:txBody>
      </p:sp>
    </p:spTree>
    <p:extLst>
      <p:ext uri="{BB962C8B-B14F-4D97-AF65-F5344CB8AC3E}">
        <p14:creationId xmlns:p14="http://schemas.microsoft.com/office/powerpoint/2010/main" val="417220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001056" cy="471490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качество продукции </a:t>
            </a:r>
            <a:r>
              <a:rPr lang="ru-RU" sz="2700" b="1" dirty="0" smtClean="0"/>
              <a:t>–</a:t>
            </a:r>
            <a:r>
              <a:rPr lang="ru-RU" sz="2700" dirty="0" smtClean="0"/>
              <a:t> </a:t>
            </a:r>
            <a:br>
              <a:rPr lang="ru-RU" sz="2700" dirty="0" smtClean="0"/>
            </a:br>
            <a:r>
              <a:rPr lang="ru-RU" sz="2700" dirty="0" smtClean="0"/>
              <a:t>это совокупность свойств, обусловливающих ее пригодность для удовлетворения определенных потребностей в соответствии с назначением (ГОСТ 15467-79). </a:t>
            </a:r>
            <a:br>
              <a:rPr lang="ru-RU" sz="2700" dirty="0" smtClean="0"/>
            </a:br>
            <a:r>
              <a:rPr lang="ru-RU" sz="2700" dirty="0" smtClean="0"/>
              <a:t>Оно формируется на различных этапах производства и характеризуется рядом показателей: надежностью, долговечностью, функциональностью, эстетичностью.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0728"/>
            <a:ext cx="8208912" cy="373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ISO 9004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Управление организацией для достижения устойчивого успеха – Подход с точки зрения менеджмента качества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дает рекомендации организациям, которые выбрали движение за пределы требований Стандарта ИСО 9001, чтобы поставить более широкие задачи, что может вести к улучшению деятельности организации в целом. ISO 9004 включает в себя рекомендации по методике самооценки, чтобы дать возможность организации выявить уровень зрелости ее системы менеджмента качества. </a:t>
            </a:r>
          </a:p>
        </p:txBody>
      </p:sp>
    </p:spTree>
    <p:extLst>
      <p:ext uri="{BB962C8B-B14F-4D97-AF65-F5344CB8AC3E}">
        <p14:creationId xmlns:p14="http://schemas.microsoft.com/office/powerpoint/2010/main" val="230201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04664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Международные стандарты,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которые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могут оказать помощь организациям в тех случаях, когда они разрабатывают свои системы менеджмента качества или ищут улучшения в них,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процессах или их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показателях</a:t>
            </a:r>
            <a:r>
              <a:rPr lang="ru-RU" i="1" dirty="0"/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916832"/>
            <a:ext cx="7992888" cy="373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ISO 10001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Менеджмент качества – Удовлетворенность потребителя – Руководство по этическим нормам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содержит рекомендации организациям для определения того, что их нормы, относящиеся к удовлетворенности потребителя, соответствуют потребностям и ожиданиям потребителей. Использование стандарта может повысить доверие потребителя к организации и улучшить понимание потребителем, чего можно ожидать от организации, тем самым, снижая вероятность недоразумений и претензий. </a:t>
            </a:r>
          </a:p>
        </p:txBody>
      </p:sp>
    </p:spTree>
    <p:extLst>
      <p:ext uri="{BB962C8B-B14F-4D97-AF65-F5344CB8AC3E}">
        <p14:creationId xmlns:p14="http://schemas.microsoft.com/office/powerpoint/2010/main" val="130144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340768"/>
            <a:ext cx="8136904" cy="3268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ISO 10002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Менеджмент качества – Удовлетворенность потребителя – Руководство по управлению претензиями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содержит рекомендации по управлению претензиями за счет выявления и удовлетворения потребностей и ожиданий заявителей и разрешения любых полученных претензий. Стандарт ISO 10002 обеспечивает открытый, результативный и легкий в использовании процесс, включающий обучение персонала. Он также подходит как руководство для малого бизнеса. </a:t>
            </a:r>
          </a:p>
        </p:txBody>
      </p:sp>
    </p:spTree>
    <p:extLst>
      <p:ext uri="{BB962C8B-B14F-4D97-AF65-F5344CB8AC3E}">
        <p14:creationId xmlns:p14="http://schemas.microsoft.com/office/powerpoint/2010/main" val="27819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836712"/>
            <a:ext cx="79208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ISO 10003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Менеджмент качества – Удовлетворенность потребителя – Руководство по урегулированию внешних споров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содержит рекомендации по результативному и эффективному разрешению споров с внешними сторонами по претензиям, связанным с продукцией. Урегулирование споров дает возможность прийти к согласию, когда организация не приняла удовлетворительного решения по претензии внутри себя. Большинство претензий может быть разрешено успешно в рамках организации без необходимости прибегать к процедурам, связанным с противостоянием сторон. </a:t>
            </a:r>
          </a:p>
        </p:txBody>
      </p:sp>
    </p:spTree>
    <p:extLst>
      <p:ext uri="{BB962C8B-B14F-4D97-AF65-F5344CB8AC3E}">
        <p14:creationId xmlns:p14="http://schemas.microsoft.com/office/powerpoint/2010/main" val="382442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836712"/>
            <a:ext cx="7560840" cy="373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ISO 10004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Менеджмент качества – Удовлетворенность потребителя – Руководство по мониторингу и измерению удовлетворенности потребителя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содержит рекомендации для деятельности в области повышения удовлетворенности потребителей и определения возможностей для улучшения продукции, процессов и характеристик, которые представляют ценность для потребителей. Такие действия могут усилить лояльность потребителей и помочь сохранить их. </a:t>
            </a:r>
          </a:p>
        </p:txBody>
      </p:sp>
    </p:spTree>
    <p:extLst>
      <p:ext uri="{BB962C8B-B14F-4D97-AF65-F5344CB8AC3E}">
        <p14:creationId xmlns:p14="http://schemas.microsoft.com/office/powerpoint/2010/main" val="212504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052737"/>
            <a:ext cx="8208912" cy="373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ISO 10005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Системы менеджмента качества – Руководящие указания по планам качества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содержит рекомендации по созданию и использованию планов качества как средства связи требований к процессу, продукции, проекту или контракту с рабочими процедурами, которые обеспечивают производство продукции. Преимущества от разработки плана качества состоят в том, что повышается уверенность, что требования будут выполнены, что процессы находятся в управляемом состоянии, и в мотивации, которую все это может дать тем, кто вовлечен. </a:t>
            </a:r>
          </a:p>
        </p:txBody>
      </p:sp>
    </p:spTree>
    <p:extLst>
      <p:ext uri="{BB962C8B-B14F-4D97-AF65-F5344CB8AC3E}">
        <p14:creationId xmlns:p14="http://schemas.microsoft.com/office/powerpoint/2010/main" val="273243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96752"/>
            <a:ext cx="8424936" cy="3268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ISO 10006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Системы менеджмента качества – Руководящие указания по менеджменту качества в проектах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применимы к проектам от малых до крупных, от простых до сложных, от отдельных проектов до части портфеля проектов. Стандарт ISO 10006 предназначен для применения лицами, осуществляющими управление проектами, и кто должен гарантировать, что их организация применяет методы, предлагаемые семейством стандартов ISO на системы менеджмента качества. </a:t>
            </a:r>
          </a:p>
        </p:txBody>
      </p:sp>
    </p:spTree>
    <p:extLst>
      <p:ext uri="{BB962C8B-B14F-4D97-AF65-F5344CB8AC3E}">
        <p14:creationId xmlns:p14="http://schemas.microsoft.com/office/powerpoint/2010/main" val="368252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24744"/>
            <a:ext cx="7848872" cy="373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ISO 10007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Системы менеджмента качества – Руководство по управлению конфигурациями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служит для помощи организациям, применяющим управление конфигурациями в технической и административной сфере на протяжении всего жизненного цикла продукции. Управление конфигурациями может быть использовано для выполнения требований, связанных с идентификацией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прослеживаемостью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установленных в настоящем Международном Стандарте. </a:t>
            </a:r>
          </a:p>
        </p:txBody>
      </p:sp>
    </p:spTree>
    <p:extLst>
      <p:ext uri="{BB962C8B-B14F-4D97-AF65-F5344CB8AC3E}">
        <p14:creationId xmlns:p14="http://schemas.microsoft.com/office/powerpoint/2010/main" val="68694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280920" cy="373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ISO 10008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Менеджмент качества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Удовлетворенность потребителя – Руководство по электронным коммерческим операциям в сфере B2C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дает рекомендации, каким образом организация может внедрить результативную и эффективную систему электронных коммерческих операций в сфере B2С и, тем самым, заложить основу для повышения доверия к системе со стороны потребителя, повысить способность организаций удовлетворить потребителей и помочь снизить число претензий и споров. </a:t>
            </a:r>
          </a:p>
        </p:txBody>
      </p:sp>
      <p:pic>
        <p:nvPicPr>
          <p:cNvPr id="1026" name="Picture 2" descr="Четыре направления торговли в Интерн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4276965"/>
            <a:ext cx="3419872" cy="258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" y="4281937"/>
            <a:ext cx="5706588" cy="26130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Коммерческая деятельность, осуществляемая через Интернет, можно разделить на четыре направления торговли в Интернет:</a:t>
            </a:r>
          </a:p>
          <a:p>
            <a:pPr algn="just">
              <a:lnSpc>
                <a:spcPct val="13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B2B, Предприятие-Предприятие;</a:t>
            </a:r>
          </a:p>
          <a:p>
            <a:pPr algn="just">
              <a:lnSpc>
                <a:spcPct val="13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B2C, Предприятие-Потребитель;</a:t>
            </a:r>
          </a:p>
          <a:p>
            <a:pPr algn="just">
              <a:lnSpc>
                <a:spcPct val="13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C2C, Потребитель-Потребитель;</a:t>
            </a:r>
          </a:p>
          <a:p>
            <a:pPr algn="just">
              <a:lnSpc>
                <a:spcPct val="13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C2B, Потребитель-Предприятие.</a:t>
            </a:r>
          </a:p>
        </p:txBody>
      </p:sp>
    </p:spTree>
    <p:extLst>
      <p:ext uri="{BB962C8B-B14F-4D97-AF65-F5344CB8AC3E}">
        <p14:creationId xmlns:p14="http://schemas.microsoft.com/office/powerpoint/2010/main" val="19501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7"/>
            <a:ext cx="8136904" cy="4191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ISO 10012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Системы менеджмента качества – Требования к процессам измерений и измерительному оборудованию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дает рекомендации по управлению процессами измерений и метрологическому подтверждению пригодности измерительного оборудования, используемого для поддержания и демонстрации соответствия метрологическим требованиям. Стандарт ISO 10012 устанавливает критерии к системе управления измерениями с точки зрения менеджмента качества для того, чтобы гарантировать выполнение метрологических требований.</a:t>
            </a:r>
          </a:p>
        </p:txBody>
      </p:sp>
    </p:spTree>
    <p:extLst>
      <p:ext uri="{BB962C8B-B14F-4D97-AF65-F5344CB8AC3E}">
        <p14:creationId xmlns:p14="http://schemas.microsoft.com/office/powerpoint/2010/main" val="406916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571736" y="357166"/>
            <a:ext cx="3714757" cy="8112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Качество изделия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(исполнения, конструкции, функциональное)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071670" y="1428736"/>
            <a:ext cx="4714908" cy="8270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Качество производства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(материалов, оборудования, процессов,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работников, условий труда)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214414" y="2571744"/>
            <a:ext cx="6572296" cy="88423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Качество предприятия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(системы управления, организации, оснащенности,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персонала, руководства)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857224" y="3786190"/>
            <a:ext cx="7429552" cy="10175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Качество общества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(политической системы, науки и техники, коммуникаций, духовных и нравственных начал, морали и идеалов, права, культуры)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AutoShape 3"/>
          <p:cNvSpPr>
            <a:spLocks noChangeShapeType="1"/>
          </p:cNvSpPr>
          <p:nvPr/>
        </p:nvSpPr>
        <p:spPr bwMode="auto">
          <a:xfrm>
            <a:off x="4500562" y="1214422"/>
            <a:ext cx="0" cy="2222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AutoShape 2"/>
          <p:cNvSpPr>
            <a:spLocks noChangeShapeType="1"/>
          </p:cNvSpPr>
          <p:nvPr/>
        </p:nvSpPr>
        <p:spPr bwMode="auto">
          <a:xfrm>
            <a:off x="4500562" y="2285992"/>
            <a:ext cx="0" cy="279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" name="AutoShape 1"/>
          <p:cNvSpPr>
            <a:spLocks noChangeShapeType="1"/>
          </p:cNvSpPr>
          <p:nvPr/>
        </p:nvSpPr>
        <p:spPr bwMode="auto">
          <a:xfrm>
            <a:off x="4429124" y="3500438"/>
            <a:ext cx="0" cy="3238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285720" y="500063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428596" y="4857760"/>
            <a:ext cx="7467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Рис.1. Пирамида качества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836712"/>
            <a:ext cx="7848872" cy="3268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ISO/TR 10013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Руководство по документированию системы менеджмента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содержит рекомендации по разработке и управлению документацией, необходимой для системы менеджмента качества. ISO/TR 10013 может быть использован для систем управления документацией, отличающихся от задаваемых стандартами ISO по системам менеджмента качества, например, для систем экологического менеджмента или систем менеджмента безопасности. </a:t>
            </a:r>
          </a:p>
        </p:txBody>
      </p:sp>
    </p:spTree>
    <p:extLst>
      <p:ext uri="{BB962C8B-B14F-4D97-AF65-F5344CB8AC3E}">
        <p14:creationId xmlns:p14="http://schemas.microsoft.com/office/powerpoint/2010/main" val="24803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836712"/>
            <a:ext cx="8280920" cy="3268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ISO 10014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Менеджмент качества – Руководство для достижения финансовых и экономических преимуществ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адресовано высшему менеджменту. Оно содержит рекомендации для достижения финансовых и экономических преимуществ за счет применения принципов менеджмента качества. Оно помогает в применении принципов менеджмента и в выборе методов и средств, которые позволяют организации достигнуть устойчивого успеха. </a:t>
            </a:r>
          </a:p>
        </p:txBody>
      </p:sp>
    </p:spTree>
    <p:extLst>
      <p:ext uri="{BB962C8B-B14F-4D97-AF65-F5344CB8AC3E}">
        <p14:creationId xmlns:p14="http://schemas.microsoft.com/office/powerpoint/2010/main" val="46538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52737"/>
            <a:ext cx="7992888" cy="3268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ISO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10015 Менеджмент качества – Руководящие указания по обучению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дает рекомендации, связанные с обучением, призванные помочь организации. ISO 10015 может применяться всякий раз, когда нужна методическая помощь в интерпретации терминов «образование» и «обучение» в рамках стандартов ISO на системы менеджмента качества. Любое упоминание «обучения»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training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включает в себя все виды образования и обучения. </a:t>
            </a:r>
          </a:p>
        </p:txBody>
      </p:sp>
    </p:spTree>
    <p:extLst>
      <p:ext uri="{BB962C8B-B14F-4D97-AF65-F5344CB8AC3E}">
        <p14:creationId xmlns:p14="http://schemas.microsoft.com/office/powerpoint/2010/main" val="151349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96752"/>
            <a:ext cx="8208912" cy="373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ISO/TR 10017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Руководство по статистическим методам для ISO 9001:2000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описывает статистические методы, связанные с вариабельностью, которая может наблюдаться в протекании процессов и в их результатах даже при явном постоянстве условий. Статистические методы позволяют лучше использовать имеющиеся данные при принятии решений, и, тем самым, способствовать постоянному улучшению качества продукции и процессов для достижения удовлетворенности потребителя.</a:t>
            </a:r>
          </a:p>
        </p:txBody>
      </p:sp>
    </p:spTree>
    <p:extLst>
      <p:ext uri="{BB962C8B-B14F-4D97-AF65-F5344CB8AC3E}">
        <p14:creationId xmlns:p14="http://schemas.microsoft.com/office/powerpoint/2010/main" val="407675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052736"/>
            <a:ext cx="7632848" cy="373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ISO 10018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Менеджмент качества – Руководство по вовлечению и компетентности персонала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содержит рекомендации, которые направлены на вовлечение и компетентность персонала. Система менеджмента качества зависит от степени заинтересованности компетентных сотрудников и от того, насколько они включены в деятельность организации. Критически важно выявлять, развивать и оценивать требуемые знания, навыки, социальную и производственную среду.</a:t>
            </a:r>
          </a:p>
        </p:txBody>
      </p:sp>
    </p:spTree>
    <p:extLst>
      <p:ext uri="{BB962C8B-B14F-4D97-AF65-F5344CB8AC3E}">
        <p14:creationId xmlns:p14="http://schemas.microsoft.com/office/powerpoint/2010/main" val="11754633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7704856" cy="373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ISO 10019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Руководство по выбору консультантов по системе менеджмента качества и использованию их услуг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дает рекомендации по выбору консультантов по системам менеджмента качества и использованию их услуг. Оно содержит указания в части процесса оценки компетентности консультантов по системам менеджмента качества и обеспечивает уверенность, что потребности и ожидания организации, связанные с услугами консультантов, будут выполнены. </a:t>
            </a:r>
          </a:p>
        </p:txBody>
      </p:sp>
    </p:spTree>
    <p:extLst>
      <p:ext uri="{BB962C8B-B14F-4D97-AF65-F5344CB8AC3E}">
        <p14:creationId xmlns:p14="http://schemas.microsoft.com/office/powerpoint/2010/main" val="34805152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52736"/>
            <a:ext cx="7488832" cy="373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ISO 19011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Руководящие указания по аудиту систем менеджмента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содержат рекомендации по управлению программой аудита, планированию и проведению аудитов систем менеджмента, а также по компетентности и оценке аудиторов и аудиторских групп. ISO 19011 предназначен для применения аудиторами, организациями, внедряющими системы менеджмента, а также организациями, которым необходимо проводить аудиты систем менеджмента.</a:t>
            </a:r>
          </a:p>
        </p:txBody>
      </p:sp>
    </p:spTree>
    <p:extLst>
      <p:ext uri="{BB962C8B-B14F-4D97-AF65-F5344CB8AC3E}">
        <p14:creationId xmlns:p14="http://schemas.microsoft.com/office/powerpoint/2010/main" val="36326650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1374" y="1700808"/>
            <a:ext cx="7920880" cy="3268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Данные документы образуют согласованный комплекс стандартов на системы менеджмента качества, содействующий взаимопониманию в международном сотрудничестве и развитию национальных экономик. Усиливающиеся условия конкуренции и потребность выхода на новые рынки внутри страны и за ее пределы для российских предприятий диктуют единственно возможный путь – работу в соответствии с международными нормами и правилами. </a:t>
            </a:r>
          </a:p>
        </p:txBody>
      </p:sp>
      <p:pic>
        <p:nvPicPr>
          <p:cNvPr id="2052" name="Picture 4" descr="ISO - International Organization for Standard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7250"/>
            <a:ext cx="9525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1182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683" y="46805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Соотношение разделов других Международных Стандартов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менеджменту качества и системам менеджмента качества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разделов Международного Стандарта ИСО 9001:2015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l="27900" t="23362" r="26242" b="9402"/>
          <a:stretch>
            <a:fillRect/>
          </a:stretch>
        </p:blipFill>
        <p:spPr bwMode="auto">
          <a:xfrm>
            <a:off x="251520" y="970135"/>
            <a:ext cx="8712968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01756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9831" y="2056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Сведения о соответствии ссылочных международных стандартов национальным стандартам РФ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l="28381" t="16239" r="27985" b="5413"/>
          <a:stretch>
            <a:fillRect/>
          </a:stretch>
        </p:blipFill>
        <p:spPr bwMode="auto">
          <a:xfrm>
            <a:off x="827584" y="648387"/>
            <a:ext cx="7488832" cy="62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9240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Рассматривая качество жизнедеятельности, выделяют следующие аспекты: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358246" cy="5616720"/>
          </a:xfrm>
        </p:spPr>
        <p:txBody>
          <a:bodyPr>
            <a:noAutofit/>
          </a:bodyPr>
          <a:lstStyle/>
          <a:p>
            <a:pPr algn="just"/>
            <a:r>
              <a:rPr lang="ru-RU" sz="1800" i="1" u="sng" dirty="0" smtClean="0"/>
              <a:t>Национальный</a:t>
            </a:r>
            <a:r>
              <a:rPr lang="ru-RU" sz="1800" i="1" dirty="0" smtClean="0"/>
              <a:t> – </a:t>
            </a:r>
            <a:r>
              <a:rPr lang="ru-RU" sz="1800" dirty="0" smtClean="0"/>
              <a:t>определенные национальные черты, влияющие на предъявляемые к качеству требования. Чтобы качество стало для России национальной идеей, необходимы не только заинтересованность, но и привлечение средств массовой информации, воспитание работников.</a:t>
            </a:r>
          </a:p>
          <a:p>
            <a:pPr algn="just"/>
            <a:r>
              <a:rPr lang="ru-RU" sz="1800" i="1" u="sng" dirty="0" smtClean="0"/>
              <a:t>Политический</a:t>
            </a:r>
            <a:r>
              <a:rPr lang="ru-RU" sz="1800" i="1" dirty="0" smtClean="0"/>
              <a:t> – </a:t>
            </a:r>
            <a:r>
              <a:rPr lang="ru-RU" sz="1800" dirty="0" smtClean="0"/>
              <a:t>качество тесно связано с конкурентоспособностью, спросом, то есть влияет на уровень доходов населения, безработицу, политическую ситуацию внутри страны, ее международный статус.</a:t>
            </a:r>
          </a:p>
          <a:p>
            <a:pPr algn="just"/>
            <a:r>
              <a:rPr lang="ru-RU" sz="1800" i="1" u="sng" dirty="0" smtClean="0"/>
              <a:t>Технический</a:t>
            </a:r>
            <a:r>
              <a:rPr lang="ru-RU" sz="1800" i="1" dirty="0" smtClean="0"/>
              <a:t> – </a:t>
            </a:r>
            <a:r>
              <a:rPr lang="ru-RU" sz="1800" dirty="0" smtClean="0"/>
              <a:t>научно-технический прогресс приводит к совершенствованию качества продукции, а совершенствование качества продукции и других составляющих, в свою очередь, создает предпосылки для ускорения научно-технического прогресса.</a:t>
            </a:r>
          </a:p>
          <a:p>
            <a:pPr algn="just"/>
            <a:r>
              <a:rPr lang="ru-RU" sz="1800" i="1" u="sng" dirty="0" smtClean="0"/>
              <a:t>Социальный</a:t>
            </a:r>
            <a:r>
              <a:rPr lang="ru-RU" sz="1800" i="1" dirty="0" smtClean="0"/>
              <a:t> – </a:t>
            </a:r>
            <a:r>
              <a:rPr lang="ru-RU" sz="1800" dirty="0" smtClean="0"/>
              <a:t>высокое качество жизнедеятельности способствует повышению уровня образованности, интеллектуального развития, благосостояния нации.</a:t>
            </a:r>
          </a:p>
          <a:p>
            <a:pPr algn="just"/>
            <a:r>
              <a:rPr lang="ru-RU" sz="1800" i="1" u="sng" dirty="0" smtClean="0"/>
              <a:t>Экономический</a:t>
            </a:r>
            <a:r>
              <a:rPr lang="ru-RU" sz="1800" i="1" dirty="0" smtClean="0"/>
              <a:t>  –</a:t>
            </a:r>
            <a:r>
              <a:rPr lang="ru-RU" sz="1800" dirty="0" smtClean="0"/>
              <a:t> все решения в области качества связаны с экономическими затратами и имеют смысл только в том случае, если приводят к экономическому эффекту.</a:t>
            </a:r>
          </a:p>
          <a:p>
            <a:pPr algn="just"/>
            <a:r>
              <a:rPr lang="ru-RU" sz="1800" i="1" u="sng" dirty="0" smtClean="0"/>
              <a:t>Моральный</a:t>
            </a:r>
            <a:r>
              <a:rPr lang="ru-RU" sz="1800" i="1" dirty="0" smtClean="0"/>
              <a:t> – </a:t>
            </a:r>
            <a:r>
              <a:rPr lang="ru-RU" sz="1800" dirty="0" smtClean="0"/>
              <a:t>некачественный труд аморален.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33511" t="16524" r="33431" b="5698"/>
          <a:stretch>
            <a:fillRect/>
          </a:stretch>
        </p:blipFill>
        <p:spPr bwMode="auto">
          <a:xfrm>
            <a:off x="1619672" y="-55562"/>
            <a:ext cx="5832647" cy="696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3418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26456" t="42909" r="25743" b="23362"/>
          <a:stretch>
            <a:fillRect/>
          </a:stretch>
        </p:blipFill>
        <p:spPr bwMode="auto">
          <a:xfrm>
            <a:off x="1187624" y="1628800"/>
            <a:ext cx="676875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09383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928802"/>
            <a:ext cx="4926012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286808" cy="18943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/>
                </a:solidFill>
              </a:rPr>
              <a:t>Тема: 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КВАЛИМЕТРИЯ КАК НАУКА ОБ ИЗМЕРЕНИИ 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И ОЦЕНКА КАЧЕСТВА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31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500313"/>
            <a:ext cx="3714776" cy="3000375"/>
          </a:xfrm>
        </p:spPr>
        <p:txBody>
          <a:bodyPr/>
          <a:lstStyle/>
          <a:p>
            <a:pPr algn="just" eaLnBrk="1" hangingPunct="1"/>
            <a:r>
              <a:rPr lang="ru-RU" sz="2400" dirty="0" smtClean="0">
                <a:solidFill>
                  <a:schemeClr val="tx1"/>
                </a:solidFill>
              </a:rPr>
              <a:t>1.Квалиметрия, ее предмет и метод, области использования</a:t>
            </a:r>
          </a:p>
          <a:p>
            <a:pPr algn="just" eaLnBrk="1" hangingPunct="1"/>
            <a:r>
              <a:rPr lang="ru-RU" sz="2400" dirty="0" smtClean="0">
                <a:solidFill>
                  <a:schemeClr val="tx1"/>
                </a:solidFill>
              </a:rPr>
              <a:t>2.Классификация показателей качества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1075"/>
            <a:ext cx="7467600" cy="5376863"/>
          </a:xfrm>
        </p:spPr>
        <p:txBody>
          <a:bodyPr>
            <a:normAutofit/>
          </a:bodyPr>
          <a:lstStyle/>
          <a:p>
            <a:pPr indent="360000" algn="just"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Квалиметрия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наука о способах измерения и количественной оценке качества продукции и услуг.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Квалиметрия позволяет давать количественные оценки качественным характеристикам товара.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Квалиметрия исходит из того, что качество зависит от большого числа свойств рассматриваемого продукта.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Для того чтобы судить о качестве продукта, недостаточно только данных о его свойствах. Нужно учитывать и условия, в которых продукт будет использован.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7467600" cy="58261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cap="small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1963" y="66675"/>
            <a:ext cx="7467600" cy="9397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cap="small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1. Квалиметрия, ее предмет и метод, области использования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21444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Сущность измерения качества в квалиметрии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364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3125"/>
            <a:ext cx="7467600" cy="4330700"/>
          </a:xfrm>
        </p:spPr>
        <p:txBody>
          <a:bodyPr/>
          <a:lstStyle/>
          <a:p>
            <a:pPr algn="just" eaLnBrk="1" hangingPunct="1"/>
            <a:r>
              <a:rPr lang="ru-RU" smtClean="0"/>
              <a:t>Для каждого вида продукции учитываются свои специфические уровни качества, зафиксированные в стандартах и действующих технических условиях.</a:t>
            </a:r>
          </a:p>
          <a:p>
            <a:pPr algn="just" eaLnBrk="1" hangingPunct="1"/>
            <a:r>
              <a:rPr lang="ru-RU" smtClean="0"/>
              <a:t>Выбирается эталон качества.</a:t>
            </a:r>
          </a:p>
          <a:p>
            <a:pPr algn="just" eaLnBrk="1" hangingPunct="1"/>
            <a:r>
              <a:rPr lang="ru-RU" smtClean="0"/>
              <a:t>Достигнутое качество сопоставляется с эталоном.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9397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Важными свойствами для оценки качества являются: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75"/>
            <a:ext cx="8258175" cy="5187950"/>
          </a:xfrm>
        </p:spPr>
        <p:txBody>
          <a:bodyPr>
            <a:normAutofit fontScale="85000" lnSpcReduction="10000"/>
          </a:bodyPr>
          <a:lstStyle/>
          <a:p>
            <a:pPr algn="just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технический уровень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который отражает материализацию в продукции научно-технических достижений;</a:t>
            </a:r>
          </a:p>
          <a:p>
            <a:pPr algn="just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эстетический уровень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который характеризуется комплексом свойств, связанных с эстетическими ощущениями и взглядами;</a:t>
            </a:r>
          </a:p>
          <a:p>
            <a:pPr algn="just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эксплуатационный уровень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связанный с технической стороной использования продукции;</a:t>
            </a:r>
          </a:p>
          <a:p>
            <a:pPr algn="just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техническое качество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предполагающее гармоническую увязку ожидаемых и фактических потребительных свойств в эксплуатации изделия.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Квалиметрия включает взаимосвязанную систему теорий: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70000" lnSpcReduction="2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общую квалиметрию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предусматривающую разработку общетеоретических проблем понятийного аппарата, измерения, оценивания, квалиметрического шкалирования и т. п.;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специальные квалиметрии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классифицированные по видам методов и моделей оценки качества (например, экспертная, вероятностно-статистическая, индексная, таксономическая квалиметрия и др.);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предметные квалиметрии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дифференцированные по видам объектов оценивания (продукции – технических устройств, изделий, и т. п.; услуг; труда; процессов; проектная квалиметрия и т. п.). В последние годы появились такие направления, как социологическая, педагогическая, логистическая квалиметрия и т. п. Это связано с ее «экспансией» и диффузией во многие сферы материальных и нематериальных видов человеческой деятельности.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171" y="0"/>
            <a:ext cx="7892179" cy="158272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1800" b="1" cap="none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ИНТЕНСИВНОЕ РАЗВИТИЕ КВАЛИМЕТРИИ </a:t>
            </a:r>
          </a:p>
          <a:p>
            <a:pPr algn="ctr" eaLnBrk="1" hangingPunct="1">
              <a:defRPr/>
            </a:pPr>
            <a:r>
              <a:rPr lang="ru-RU" sz="1800" b="1" cap="none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ПОСЛЕДНИЕ ГОДЫ СВЯЗАНО С МАССОВОСТЬЮ ЗАДАЧ </a:t>
            </a:r>
          </a:p>
          <a:p>
            <a:pPr algn="ctr" eaLnBrk="1" hangingPunct="1">
              <a:defRPr/>
            </a:pPr>
            <a:r>
              <a:rPr lang="ru-RU" sz="1800" b="1" cap="none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ОЦЕНКЕ КАЧЕСТВА, </a:t>
            </a:r>
          </a:p>
          <a:p>
            <a:pPr algn="ctr" eaLnBrk="1" hangingPunct="1">
              <a:defRPr/>
            </a:pPr>
            <a:r>
              <a:rPr lang="ru-RU" sz="1800" b="1" cap="none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ПОСТОЯННО ВОЗНИКАЮЩИХ В ПРАКТИКЕ УПРАВЛЕНИЯ. </a:t>
            </a:r>
            <a:br>
              <a:rPr lang="ru-RU" sz="1800" b="1" cap="none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СРЕДИ НИХ НАИБОЛЕЕ ВАЖНЫЕ СЛЕДУЮЩИЕ:</a:t>
            </a:r>
          </a:p>
        </p:txBody>
      </p:sp>
      <p:sp>
        <p:nvSpPr>
          <p:cNvPr id="18436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571625"/>
            <a:ext cx="8572500" cy="490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•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прогнозирование потребностей, технического уровня и качества;</a:t>
            </a:r>
          </a:p>
          <a:p>
            <a:pPr eaLnBrk="1" hangingPunct="1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  разработка методов определения численных значений показателей  качества;</a:t>
            </a:r>
          </a:p>
          <a:p>
            <a:pPr eaLnBrk="1" hangingPunct="1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  разработка принципов и методов оценки качества;</a:t>
            </a:r>
          </a:p>
          <a:p>
            <a:pPr eaLnBrk="1" hangingPunct="1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  выбор оптимального варианта продукции для ее разработки и постановки на производство;	</a:t>
            </a:r>
          </a:p>
          <a:p>
            <a:pPr eaLnBrk="1" hangingPunct="1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  определение оптимальных показателей качества, их нормирование, разработка ТУ и стандартов на новую продукцию;</a:t>
            </a:r>
          </a:p>
          <a:p>
            <a:pPr eaLnBrk="1" hangingPunct="1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  определение научно-технического уровня;</a:t>
            </a:r>
          </a:p>
          <a:p>
            <a:pPr eaLnBrk="1" hangingPunct="1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  расчет и принятие конкурентоспособной цены продукции;</a:t>
            </a:r>
          </a:p>
          <a:p>
            <a:pPr eaLnBrk="1" hangingPunct="1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  установление рынков сбыта и целесообразности выхода на рынок;</a:t>
            </a:r>
          </a:p>
          <a:p>
            <a:pPr eaLnBrk="1" hangingPunct="1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  планирование разработки и освоения новых видов продукции;</a:t>
            </a:r>
          </a:p>
          <a:p>
            <a:pPr eaLnBrk="1" hangingPunct="1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  определение наиболее рациональных путей повышения и обеспечения качества;</a:t>
            </a:r>
          </a:p>
          <a:p>
            <a:pPr eaLnBrk="1" hangingPunct="1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  оценка качества труда исполнителей, подразделений и т. п.;</a:t>
            </a:r>
          </a:p>
          <a:p>
            <a:pPr eaLnBrk="1" hangingPunct="1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  определение коммерческой перспективности, обоснование модернизации и/или снятия с производства продукции;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186766" cy="6188224"/>
          </a:xfrm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планирование повышения качества изготовления продукции;</a:t>
            </a:r>
          </a:p>
          <a:p>
            <a:pPr marL="274320" indent="-274320" algn="just"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  планирование технического уровня и качества;</a:t>
            </a:r>
          </a:p>
          <a:p>
            <a:pPr marL="274320" indent="-274320" algn="just"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  проведение контроля и испытаний;</a:t>
            </a:r>
          </a:p>
          <a:p>
            <a:pPr marL="274320" indent="-274320" algn="just"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  установление целесообразности капитального ремонта и определение качества его проведения;</a:t>
            </a:r>
          </a:p>
          <a:p>
            <a:pPr marL="274320" indent="-274320" algn="just"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  выбор моделей сертификации продукции и СК;</a:t>
            </a:r>
          </a:p>
          <a:p>
            <a:pPr marL="274320" indent="-274320" algn="just"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  проведение внешними организациями оценок СК смежников и поставщиков (сырья, материалов, комплектующих деталей и т. п.);</a:t>
            </a:r>
          </a:p>
          <a:p>
            <a:pPr marL="274320" indent="-274320" algn="just"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  проведение внутренних оценок своих СК и ее различных подсистем;</a:t>
            </a:r>
          </a:p>
          <a:p>
            <a:pPr marL="274320" indent="-274320" algn="just"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  сертификация;</a:t>
            </a:r>
          </a:p>
          <a:p>
            <a:pPr marL="274320" indent="-274320" algn="just"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  аттестация производства;</a:t>
            </a:r>
          </a:p>
          <a:p>
            <a:pPr marL="274320" indent="-274320" algn="just"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  выбор продукции при ее приобретении (например, при закупке оборудования, станков, приборов, материалов);</a:t>
            </a:r>
          </a:p>
          <a:p>
            <a:pPr marL="274320" indent="-274320" algn="just"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  определение и создание оптимальных условий хранения, транспортирования и восстановления продукции;</a:t>
            </a:r>
          </a:p>
          <a:p>
            <a:pPr marL="274320" indent="-274320" algn="just"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  изучение динамики качества и конкурентоспособности продукции;</a:t>
            </a:r>
          </a:p>
          <a:p>
            <a:pPr marL="274320" indent="-274320" algn="just"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  подведение итогов деятельности предприятия и его подразделений;</a:t>
            </a:r>
          </a:p>
          <a:p>
            <a:pPr marL="274320" indent="-274320" algn="just"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  выполнение отчетных и подготовка информационных материалов о качестве и конкурентоспособности продукции.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Классификация показателей качества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None/>
              <a:defRPr/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Свойства продукции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это ее объективные особенности, проявляющиеся при производстве, эксплуатации и потреблении. </a:t>
            </a:r>
          </a:p>
          <a:p>
            <a:pPr marL="274320" indent="-274320" algn="ctr"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Различают производственные и потребительские свойства продукции.</a:t>
            </a:r>
          </a:p>
          <a:p>
            <a:pPr marL="274320" indent="-274320" algn="just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производственным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относится вся совокупность свойств, создаваемых в процессе производства. Она представляет собой потенциальное качество. </a:t>
            </a:r>
          </a:p>
          <a:p>
            <a:pPr marL="274320" indent="-274320" algn="just" eaLnBrk="1" fontAlgn="auto" hangingPunct="1">
              <a:spcAft>
                <a:spcPts val="0"/>
              </a:spcAft>
              <a:buNone/>
              <a:defRPr/>
            </a:pP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Потребительские свойства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продукции характеризуют лишь ту совокупность показателей, которая относится к числу наиболее важных и значимых для потребителя. Это реальное качество продукции.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467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2. Формирование современного представления о качестве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571612"/>
            <a:ext cx="4925759" cy="466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186766" cy="18573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Показатели качества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количественные характеристики одного или нескольких свойств продукции, рассматриваемые применительно к определенным условиям ее создания, эксплуатации или потребления.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357430"/>
            <a:ext cx="8186766" cy="411652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Показатели качества количественно обусловливают степень способности продукции удовлетворять определенные потребности.</a:t>
            </a:r>
          </a:p>
          <a:p>
            <a:pPr marL="274320" indent="-274320" algn="just" eaLnBrk="1" fontAlgn="auto" hangingPunct="1">
              <a:spcAft>
                <a:spcPts val="0"/>
              </a:spcAft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Выделяют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простые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(масса, емкость, длина и т. д.) и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сложные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(безотказность, ремонтопригодность и т.д.) количественные характеристики одного или нескольких свойств, составляющих качество, соответственно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единичные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комплексные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показатели качества.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072494" cy="10001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соответствии с ГОСТ 15467 используют следующие группы показателей</a:t>
            </a:r>
            <a:endParaRPr lang="ru-RU" sz="18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625" y="1571625"/>
          <a:ext cx="8072438" cy="4597102"/>
        </p:xfrm>
        <a:graphic>
          <a:graphicData uri="http://schemas.openxmlformats.org/drawingml/2006/table">
            <a:tbl>
              <a:tblPr/>
              <a:tblGrid>
                <a:gridCol w="357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4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00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</a:txBody>
                  <a:tcPr marL="40343" marR="40343" marT="40343" marB="403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Признак классификации</a:t>
                      </a:r>
                    </a:p>
                  </a:txBody>
                  <a:tcPr marL="40343" marR="40343" marT="40343" marB="403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Типы показателей</a:t>
                      </a:r>
                    </a:p>
                  </a:txBody>
                  <a:tcPr marL="40343" marR="40343" marT="40343" marB="403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</a:p>
                  </a:txBody>
                  <a:tcPr marL="40343" marR="40343" marT="40343" marB="403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Отношение к свойствам продукции</a:t>
                      </a:r>
                    </a:p>
                  </a:txBody>
                  <a:tcPr marL="40343" marR="40343" marT="40343" marB="403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Назначения                       2. Надежности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Технологичности             4. Эргономические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Эстетические                    6. Стандартизации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Патентно-правовые          8. Экономические </a:t>
                      </a:r>
                    </a:p>
                  </a:txBody>
                  <a:tcPr marL="40343" marR="40343" marT="40343" marB="403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</a:p>
                  </a:txBody>
                  <a:tcPr marL="40343" marR="40343" marT="40343" marB="403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отражаемых свойств </a:t>
                      </a:r>
                    </a:p>
                  </a:txBody>
                  <a:tcPr marL="40343" marR="40343" marT="40343" marB="403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Единичные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Комплексные </a:t>
                      </a:r>
                    </a:p>
                  </a:txBody>
                  <a:tcPr marL="40343" marR="40343" marT="40343" marB="403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</a:p>
                  </a:txBody>
                  <a:tcPr marL="40343" marR="40343" marT="40343" marB="403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 определения </a:t>
                      </a:r>
                    </a:p>
                  </a:txBody>
                  <a:tcPr marL="40343" marR="40343" marT="40343" marB="403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Инструментальные          2. Расчетные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Статистические               4. Органолептические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Экспертные                     6. Социологические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Комбинированные </a:t>
                      </a:r>
                    </a:p>
                  </a:txBody>
                  <a:tcPr marL="40343" marR="40343" marT="40343" marB="403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357422" y="1214422"/>
            <a:ext cx="4187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Основные типы показателей качества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88" y="1071563"/>
          <a:ext cx="8143875" cy="4549776"/>
        </p:xfrm>
        <a:graphic>
          <a:graphicData uri="http://schemas.openxmlformats.org/drawingml/2006/table">
            <a:tbl>
              <a:tblPr/>
              <a:tblGrid>
                <a:gridCol w="293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6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3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44940" marR="44940" marT="44940" marB="449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Признак классификации</a:t>
                      </a:r>
                    </a:p>
                  </a:txBody>
                  <a:tcPr marL="44940" marR="44940" marT="44940" marB="449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Типы показателей</a:t>
                      </a:r>
                    </a:p>
                  </a:txBody>
                  <a:tcPr marL="44940" marR="44940" marT="44940" marB="449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</a:p>
                  </a:txBody>
                  <a:tcPr marL="44940" marR="44940" marT="44940" marB="449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Стадия определения </a:t>
                      </a:r>
                    </a:p>
                  </a:txBody>
                  <a:tcPr marL="44940" marR="44940" marT="44940" marB="449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Проектные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Производственные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Эксплуатационные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Прогнозируемые </a:t>
                      </a:r>
                    </a:p>
                  </a:txBody>
                  <a:tcPr marL="44940" marR="44940" marT="44940" marB="449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5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</a:p>
                  </a:txBody>
                  <a:tcPr marL="44940" marR="44940" marT="44940" marB="449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Размерность отражаемых величин </a:t>
                      </a:r>
                    </a:p>
                  </a:txBody>
                  <a:tcPr marL="44940" marR="44940" marT="44940" marB="449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Абсолютные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Приведенные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Безразмерные </a:t>
                      </a:r>
                    </a:p>
                  </a:txBody>
                  <a:tcPr marL="44940" marR="44940" marT="44940" marB="449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5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</a:p>
                  </a:txBody>
                  <a:tcPr marL="44940" marR="44940" marT="44940" marB="449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Значимость при оценке качества </a:t>
                      </a:r>
                    </a:p>
                  </a:txBody>
                  <a:tcPr marL="44940" marR="44940" marT="44940" marB="449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Основные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Дополнительные </a:t>
                      </a:r>
                    </a:p>
                  </a:txBody>
                  <a:tcPr marL="44940" marR="44940" marT="44940" marB="449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357167"/>
            <a:ext cx="8572500" cy="6215084"/>
          </a:xfrm>
        </p:spPr>
        <p:txBody>
          <a:bodyPr>
            <a:no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 Показатели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назначения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определяют основные функциональные свойства продукции и обусловливают диапазон ее применяемости.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 Показатели надежности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характеризуют способность продукции сохранению работоспособности при соблюдении определенных условий эксплуатации и технического обслуживания.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Показатели технологичности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связаны с совершенством конструктивно-технологических решений продукции, обусловливающих высокую производительность труда при изготовлении, ремонте и техническом обслуживании.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 Эргономические показатели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характеризуют приспособленность продукции к физиологическим, психофизиологическим и психологическим свойствам потребителя, проявляющимся в системе «человек – изделие – окружающая среда».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Эстетические показатели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связаны со способностью изделия к выражению красоты в предметно-чувственной форме (отражают свойства гармоничности, оригинальности, информационной выразительности, рациональности формы и т.д.).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 Показатели стандартизации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характеризуют соответствие продукции стандартам.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 Экономические показатели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отражают затраты на разработку, изготовление и эксплуатацию продукции.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85813"/>
            <a:ext cx="7900988" cy="5688012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 точки зрения количества отражаемых свойств показатели качества могут быть 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единичными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(относящимися к одному свойству) или 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комплексными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(относящимися к нескольким свойствам одновременно).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При расчете комплексных показателей используются различные методы оценки качества.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При оценке качества отечественных товаров для населения применяются показатели:</a:t>
            </a:r>
          </a:p>
          <a:p>
            <a:pPr algn="just" eaLnBrk="1" hangingPunct="1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– сорт, </a:t>
            </a:r>
          </a:p>
          <a:p>
            <a:pPr algn="just" eaLnBrk="1" hangingPunct="1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– группа сложности, </a:t>
            </a:r>
          </a:p>
          <a:p>
            <a:pPr algn="just" eaLnBrk="1" hangingPunct="1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– марка, </a:t>
            </a:r>
          </a:p>
          <a:p>
            <a:pPr algn="just" eaLnBrk="1" hangingPunct="1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– категория качества.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22971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1800" i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МЕТОДЫ ОПРЕДЕЛЕНИЯ</a:t>
            </a:r>
            <a:r>
              <a:rPr lang="ru-RU" sz="1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ЗНАЧЕНИЙ ПОКАЗАТЕЛЕЙ КАЧЕСТВА ПРОДУКЦИИ ПОДРАЗДЕЛЯЮТСЯ НА ДВЕ ГРУППЫ:</a:t>
            </a:r>
            <a:br>
              <a:rPr lang="ru-RU" sz="1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i="1" u="sng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СПОСОБАМ ПОЛУЧЕНИЯ ИНФОРМАЦИИ</a:t>
            </a:r>
            <a:r>
              <a:rPr lang="ru-RU" sz="1800" u="sng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br>
              <a:rPr lang="ru-RU" sz="1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ИЗМЕРИТЕЛЬНЫЙ, РЕГИСТРАЦИОННЫЙ, РАСЧЕТНЫЙ,  ОРГАНОЛЕПТИЧЕСКИЙ;</a:t>
            </a:r>
            <a:br>
              <a:rPr lang="ru-RU" sz="1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i="1" u="sng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ИСТОЧНИКАМ ЕЕ ПОЛУЧЕНИЯ</a:t>
            </a:r>
            <a:r>
              <a:rPr lang="ru-RU" sz="1800" u="sng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br>
              <a:rPr lang="ru-RU" sz="1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ТРАДИЦИОННЫЙ, ЭКСПЕРИМЕНТАЛЬНЫЙ И СОЦИОЛОГИЧЕСКИЙ</a:t>
            </a:r>
            <a:r>
              <a:rPr lang="ru-RU" sz="1800" cap="none" dirty="0" smtClean="0">
                <a:solidFill>
                  <a:srgbClr val="FFFFFF"/>
                </a:solidFill>
                <a:cs typeface="Arial" charset="0"/>
              </a:rPr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571750"/>
            <a:ext cx="8043863" cy="3902075"/>
          </a:xfrm>
        </p:spPr>
        <p:txBody>
          <a:bodyPr>
            <a:normAutofit fontScale="25000" lnSpcReduction="2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7200" i="1" u="sng" dirty="0" smtClean="0">
                <a:latin typeface="Times New Roman" pitchFamily="18" charset="0"/>
                <a:cs typeface="Times New Roman" pitchFamily="18" charset="0"/>
              </a:rPr>
              <a:t>Измерительный метод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основан на информации, получаемой с помощью технических средств – весов, микрометров, влагомеров и других приборов, аппаратов и установок.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7200" i="1" u="sng" dirty="0" smtClean="0">
                <a:latin typeface="Times New Roman" pitchFamily="18" charset="0"/>
                <a:cs typeface="Times New Roman" pitchFamily="18" charset="0"/>
              </a:rPr>
              <a:t>Регистрационный мето</a:t>
            </a:r>
            <a:r>
              <a:rPr lang="ru-RU" sz="7200" u="sng" dirty="0" smtClean="0">
                <a:latin typeface="Times New Roman" pitchFamily="18" charset="0"/>
                <a:cs typeface="Times New Roman" pitchFamily="18" charset="0"/>
              </a:rPr>
              <a:t>д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базируется на обнаружении, регистрации и подсчете тех или иных событий, явлений, объектов без использования измерительный аппаратуры.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7200" i="1" u="sng" dirty="0" smtClean="0">
                <a:latin typeface="Times New Roman" pitchFamily="18" charset="0"/>
                <a:cs typeface="Times New Roman" pitchFamily="18" charset="0"/>
              </a:rPr>
              <a:t>Расчетный метод 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это вычисления, построенные на информации,  полученной с  помощью теоретических зависимостей  или эмпирическим путем.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7200" i="1" u="sng" dirty="0" smtClean="0">
                <a:latin typeface="Times New Roman" pitchFamily="18" charset="0"/>
                <a:cs typeface="Times New Roman" pitchFamily="18" charset="0"/>
              </a:rPr>
              <a:t>Органолептический метод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позволяет оценить качество продукции на основе информации о ее внешнем виде, вкусе, запахе и т. д., воспринимаемой органами чувств человека: зрением, обонянием, осязанием. Точность и достоверность результатов при данном методе зависят от способностей, квалификации и навыков лиц, выполняющих работу, а также от возможности использования специальных технических средств, повышающих разрешающие способности организма человека (микроскопы, микрофоны, лупы).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500063"/>
            <a:ext cx="8286750" cy="5973762"/>
          </a:xfrm>
        </p:spPr>
        <p:txBody>
          <a:bodyPr>
            <a:normAutofit fontScale="92500"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Традиционный метод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показатели качества определяются должностными лицами (работниками) специализированных экспериментальных лабораторий, полигонов, стендов и расчетных подразделений предприятий – конструкторских отделов, вычислительных центров, служб надежности.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Экспертный метод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качество определяется на основе решения, принимаемого группой специалистов-экспертов. Экспертный метод применяется при решении проблем определения весовых коэффициентов и ранжирования информации.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Социологический метод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основан на сборе и анализе информации о мнении фактических или возможных потребителей продукции, которая может быть получена в ходе опросов, распространения анкет, путем организации конференций, выставок, аукционов.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8258204" cy="492922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Вопросы для повторения: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такое квалиметрия?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Какие виды квалиметрии Вы знаете?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Чем отличается общая квалиметрия, от специальной и предметной?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такое показатели качества?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Какие показатели качества относятся к простым, а какие к сложным?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Какие показатели качества относятся к обобщающим?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Назовите  методы определения качества продукции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755650" y="1643063"/>
            <a:ext cx="7772400" cy="2228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>
                <a:srgbClr val="FA4302"/>
              </a:buCl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dirty="0">
                <a:solidFill>
                  <a:srgbClr val="FF0000"/>
                </a:solidFill>
                <a:latin typeface="Arial" charset="0"/>
              </a:rPr>
              <a:t>Тема: </a:t>
            </a:r>
            <a:r>
              <a:rPr lang="en-US" sz="3600" b="1" dirty="0">
                <a:solidFill>
                  <a:srgbClr val="333399"/>
                </a:solidFill>
                <a:latin typeface="Arial" charset="0"/>
              </a:rPr>
              <a:t/>
            </a:r>
            <a:br>
              <a:rPr lang="en-US" sz="3600" b="1" dirty="0">
                <a:solidFill>
                  <a:srgbClr val="333399"/>
                </a:solidFill>
                <a:latin typeface="Arial" charset="0"/>
              </a:rPr>
            </a:br>
            <a:r>
              <a:rPr lang="ru-RU" sz="3600" b="1" dirty="0">
                <a:solidFill>
                  <a:srgbClr val="000000"/>
                </a:solidFill>
                <a:latin typeface="Arial" charset="0"/>
              </a:rPr>
              <a:t>Методология  контроля и оценки качества продукции</a:t>
            </a:r>
          </a:p>
          <a:p>
            <a:pPr algn="ctr">
              <a:buClr>
                <a:srgbClr val="FA4302"/>
              </a:buCl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3600" b="1" dirty="0">
              <a:solidFill>
                <a:srgbClr val="000000"/>
              </a:solidFill>
              <a:latin typeface="Arial" charset="0"/>
            </a:endParaRPr>
          </a:p>
          <a:p>
            <a:pPr marL="742950" indent="-742950">
              <a:buClr>
                <a:srgbClr val="FA4302"/>
              </a:buClr>
              <a:buFont typeface="Times New Roman" pitchFamily="16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Методы оценки качества продукции</a:t>
            </a:r>
          </a:p>
          <a:p>
            <a:pPr marL="742950" indent="-742950">
              <a:buClr>
                <a:srgbClr val="FA4302"/>
              </a:buClr>
              <a:buFont typeface="Times New Roman" pitchFamily="16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Методология контроля качества продукции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304800" y="0"/>
            <a:ext cx="8496300" cy="2087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24648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chemeClr val="tx1"/>
                </a:solidFill>
              </a:rPr>
              <a:t>1. Методы оценки качества продукции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500034" y="1785926"/>
            <a:ext cx="82296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just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Оценка уровня качества продукции согласно ГОСТ 15467- 79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– это совокупность операций, включающая выбор номенклатуры показателей качества оцениваемой продукции, определение значений этих показателей и сопоставление их с базовыми.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714356"/>
          <a:ext cx="8501122" cy="5429288"/>
        </p:xfrm>
        <a:graphic>
          <a:graphicData uri="http://schemas.openxmlformats.org/drawingml/2006/table">
            <a:tbl>
              <a:tblPr/>
              <a:tblGrid>
                <a:gridCol w="1955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5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Источник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Формулировка понятия «качество»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Аристотель,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III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в. до н. э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Видовое отличие сущности, дифференциация по признаку «хороший– плохой».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5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Древнем Китае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Иероглиф, обозначающий качество, состоит из двух элементов – «равновесие» и «деньги», следовательно, качество тождественно понятию «дорогой».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5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Гегель,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XIX</a:t>
                      </a: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в.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Тождественная с бытием определенность: нечто перестает быть тем, что оно есть, когда теряет свое качество.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1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В.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Шухарт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20-е годы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XX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в.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Качество имеет два аспекта: объективные физические характеристики  и субъективную сторону (насколько вещь хороша). Качество обеспечивается циклом непрерывных технологических изменений на основании статистического  контроля: планировать – выполнять – контролировать – действовать (цикл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Шухарта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42910" y="73559"/>
            <a:ext cx="742955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Эволюция понятия «качество»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323850" y="549275"/>
            <a:ext cx="8540750" cy="5838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>
              <a:spcBef>
                <a:spcPts val="600"/>
              </a:spcBef>
              <a:buClr>
                <a:srgbClr val="FA4302"/>
              </a:buClr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b="1">
              <a:solidFill>
                <a:srgbClr val="FA4302"/>
              </a:solidFill>
              <a:latin typeface="Times New Roman" pitchFamily="18" charset="0"/>
            </a:endParaRPr>
          </a:p>
          <a:p>
            <a:pPr marL="341313" indent="-341313">
              <a:spcBef>
                <a:spcPts val="600"/>
              </a:spcBef>
              <a:buClr>
                <a:srgbClr val="FA4302"/>
              </a:buClr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b="1">
              <a:solidFill>
                <a:srgbClr val="FA4302"/>
              </a:solidFill>
              <a:latin typeface="Times New Roman" pitchFamily="18" charset="0"/>
            </a:endParaRPr>
          </a:p>
          <a:p>
            <a:pPr marL="341313" indent="-341313" algn="ctr">
              <a:spcBef>
                <a:spcPts val="600"/>
              </a:spcBef>
              <a:buClr>
                <a:srgbClr val="FF00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b="1">
                <a:solidFill>
                  <a:srgbClr val="FF0000"/>
                </a:solidFill>
              </a:rPr>
              <a:t>Оценка качества должна учитывать следующее:</a:t>
            </a:r>
          </a:p>
          <a:p>
            <a:pPr marL="341313" indent="-341313" algn="ctr">
              <a:spcBef>
                <a:spcPts val="600"/>
              </a:spcBef>
              <a:buClr>
                <a:srgbClr val="FF00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400" b="1">
              <a:solidFill>
                <a:srgbClr val="FF0000"/>
              </a:solidFill>
            </a:endParaRPr>
          </a:p>
          <a:p>
            <a:pPr marL="341313" indent="-341313"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>
                <a:solidFill>
                  <a:srgbClr val="000000"/>
                </a:solidFill>
              </a:rPr>
              <a:t>Что требуется оценивать;</a:t>
            </a:r>
          </a:p>
          <a:p>
            <a:pPr marL="341313" indent="-341313"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>
                <a:solidFill>
                  <a:srgbClr val="000000"/>
                </a:solidFill>
              </a:rPr>
              <a:t>Какие применять методы;</a:t>
            </a:r>
          </a:p>
          <a:p>
            <a:pPr marL="341313" indent="-341313"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>
                <a:solidFill>
                  <a:srgbClr val="000000"/>
                </a:solidFill>
              </a:rPr>
              <a:t>Оценки, выбранных параметров;</a:t>
            </a:r>
          </a:p>
          <a:p>
            <a:pPr marL="341313" indent="-341313"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>
                <a:solidFill>
                  <a:srgbClr val="000000"/>
                </a:solidFill>
              </a:rPr>
              <a:t>Единицы измерения;</a:t>
            </a:r>
          </a:p>
          <a:p>
            <a:pPr marL="341313" indent="-341313"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>
                <a:solidFill>
                  <a:srgbClr val="000000"/>
                </a:solidFill>
              </a:rPr>
              <a:t>Какая схема оценки должна использоваться;</a:t>
            </a:r>
          </a:p>
          <a:p>
            <a:pPr marL="341313" indent="-341313"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>
                <a:solidFill>
                  <a:srgbClr val="000000"/>
                </a:solidFill>
              </a:rPr>
              <a:t>Какие действия предпринимать по результатам оценки.</a:t>
            </a:r>
          </a:p>
          <a:p>
            <a:pPr marL="341313" indent="-341313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400">
              <a:solidFill>
                <a:srgbClr val="000000"/>
              </a:solidFill>
            </a:endParaRPr>
          </a:p>
          <a:p>
            <a:pPr marL="341313" indent="-341313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"/>
          <p:cNvSpPr>
            <a:spLocks noChangeArrowheads="1"/>
          </p:cNvSpPr>
          <p:nvPr/>
        </p:nvSpPr>
        <p:spPr bwMode="auto">
          <a:xfrm>
            <a:off x="1979613" y="1628775"/>
            <a:ext cx="4824412" cy="792163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Требования к системе оценки,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чтобы она была репрезентативной</a:t>
            </a:r>
          </a:p>
        </p:txBody>
      </p:sp>
      <p:sp>
        <p:nvSpPr>
          <p:cNvPr id="8195" name="AutoShape 2"/>
          <p:cNvSpPr>
            <a:spLocks noChangeArrowheads="1"/>
          </p:cNvSpPr>
          <p:nvPr/>
        </p:nvSpPr>
        <p:spPr bwMode="auto">
          <a:xfrm>
            <a:off x="179388" y="3214688"/>
            <a:ext cx="1800225" cy="1585912"/>
          </a:xfrm>
          <a:prstGeom prst="foldedCorner">
            <a:avLst>
              <a:gd name="adj" fmla="val 12500"/>
            </a:avLst>
          </a:prstGeom>
          <a:solidFill>
            <a:srgbClr val="66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Соответствие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целям оценки</a:t>
            </a:r>
          </a:p>
        </p:txBody>
      </p:sp>
      <p:sp>
        <p:nvSpPr>
          <p:cNvPr id="8196" name="AutoShape 3"/>
          <p:cNvSpPr>
            <a:spLocks noChangeArrowheads="1"/>
          </p:cNvSpPr>
          <p:nvPr/>
        </p:nvSpPr>
        <p:spPr bwMode="auto">
          <a:xfrm>
            <a:off x="3348038" y="3213100"/>
            <a:ext cx="2160587" cy="1511300"/>
          </a:xfrm>
          <a:prstGeom prst="foldedCorner">
            <a:avLst>
              <a:gd name="adj" fmla="val 12500"/>
            </a:avLst>
          </a:prstGeom>
          <a:solidFill>
            <a:srgbClr val="66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Точность и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правильность</a:t>
            </a:r>
          </a:p>
        </p:txBody>
      </p:sp>
      <p:sp>
        <p:nvSpPr>
          <p:cNvPr id="8197" name="AutoShape 4"/>
          <p:cNvSpPr>
            <a:spLocks noChangeArrowheads="1"/>
          </p:cNvSpPr>
          <p:nvPr/>
        </p:nvSpPr>
        <p:spPr bwMode="auto">
          <a:xfrm>
            <a:off x="5508625" y="4941888"/>
            <a:ext cx="2232025" cy="1655762"/>
          </a:xfrm>
          <a:prstGeom prst="foldedCorner">
            <a:avLst>
              <a:gd name="adj" fmla="val 12500"/>
            </a:avLst>
          </a:prstGeom>
          <a:solidFill>
            <a:srgbClr val="66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Своевременность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и дешевизна</a:t>
            </a:r>
          </a:p>
        </p:txBody>
      </p:sp>
      <p:sp>
        <p:nvSpPr>
          <p:cNvPr id="8198" name="AutoShape 5"/>
          <p:cNvSpPr>
            <a:spLocks noChangeArrowheads="1"/>
          </p:cNvSpPr>
          <p:nvPr/>
        </p:nvSpPr>
        <p:spPr bwMode="auto">
          <a:xfrm>
            <a:off x="6948488" y="3070225"/>
            <a:ext cx="1979612" cy="1439863"/>
          </a:xfrm>
          <a:prstGeom prst="foldedCorner">
            <a:avLst>
              <a:gd name="adj" fmla="val 12500"/>
            </a:avLst>
          </a:prstGeom>
          <a:solidFill>
            <a:srgbClr val="66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Возможность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мониторинга</a:t>
            </a:r>
          </a:p>
        </p:txBody>
      </p:sp>
      <p:sp>
        <p:nvSpPr>
          <p:cNvPr id="8199" name="AutoShape 6"/>
          <p:cNvSpPr>
            <a:spLocks noChangeArrowheads="1"/>
          </p:cNvSpPr>
          <p:nvPr/>
        </p:nvSpPr>
        <p:spPr bwMode="auto">
          <a:xfrm>
            <a:off x="1908175" y="5013325"/>
            <a:ext cx="2016125" cy="1655763"/>
          </a:xfrm>
          <a:prstGeom prst="foldedCorner">
            <a:avLst>
              <a:gd name="adj" fmla="val 12500"/>
            </a:avLst>
          </a:prstGeom>
          <a:solidFill>
            <a:srgbClr val="66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Измеримость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оцениваемых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показателей и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их практичность</a:t>
            </a:r>
          </a:p>
        </p:txBody>
      </p:sp>
      <p:sp>
        <p:nvSpPr>
          <p:cNvPr id="8200" name="AutoShape 7"/>
          <p:cNvSpPr>
            <a:spLocks noChangeArrowheads="1"/>
          </p:cNvSpPr>
          <p:nvPr/>
        </p:nvSpPr>
        <p:spPr bwMode="auto">
          <a:xfrm rot="1800000">
            <a:off x="2771775" y="2278063"/>
            <a:ext cx="360363" cy="2808287"/>
          </a:xfrm>
          <a:prstGeom prst="downArrow">
            <a:avLst>
              <a:gd name="adj1" fmla="val 50000"/>
              <a:gd name="adj2" fmla="val 194823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1" name="AutoShape 8"/>
          <p:cNvSpPr>
            <a:spLocks noChangeArrowheads="1"/>
          </p:cNvSpPr>
          <p:nvPr/>
        </p:nvSpPr>
        <p:spPr bwMode="auto">
          <a:xfrm rot="-2160000">
            <a:off x="5865813" y="2279650"/>
            <a:ext cx="360362" cy="2808288"/>
          </a:xfrm>
          <a:prstGeom prst="downArrow">
            <a:avLst>
              <a:gd name="adj1" fmla="val 50000"/>
              <a:gd name="adj2" fmla="val 194824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2" name="AutoShape 9"/>
          <p:cNvSpPr>
            <a:spLocks noChangeArrowheads="1"/>
          </p:cNvSpPr>
          <p:nvPr/>
        </p:nvSpPr>
        <p:spPr bwMode="auto">
          <a:xfrm>
            <a:off x="4211638" y="2493963"/>
            <a:ext cx="431800" cy="719137"/>
          </a:xfrm>
          <a:prstGeom prst="downArrow">
            <a:avLst>
              <a:gd name="adj1" fmla="val 50000"/>
              <a:gd name="adj2" fmla="val 4163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3" name="AutoShape 10"/>
          <p:cNvSpPr>
            <a:spLocks noChangeArrowheads="1"/>
          </p:cNvSpPr>
          <p:nvPr/>
        </p:nvSpPr>
        <p:spPr bwMode="auto">
          <a:xfrm rot="2220000">
            <a:off x="1993900" y="2449513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4" name="AutoShape 11"/>
          <p:cNvSpPr>
            <a:spLocks noChangeArrowheads="1"/>
          </p:cNvSpPr>
          <p:nvPr/>
        </p:nvSpPr>
        <p:spPr bwMode="auto">
          <a:xfrm rot="-2400000">
            <a:off x="6362700" y="2470150"/>
            <a:ext cx="504825" cy="720725"/>
          </a:xfrm>
          <a:prstGeom prst="downArrow">
            <a:avLst>
              <a:gd name="adj1" fmla="val 50000"/>
              <a:gd name="adj2" fmla="val 35692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03250" y="857250"/>
            <a:ext cx="7826375" cy="560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608013" indent="-608013" algn="ctr">
              <a:spcBef>
                <a:spcPts val="600"/>
              </a:spcBef>
              <a:buClr>
                <a:srgbClr val="FF0000"/>
              </a:buClr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ru-RU" sz="2400" b="1">
                <a:solidFill>
                  <a:srgbClr val="FF0000"/>
                </a:solidFill>
              </a:rPr>
              <a:t>Методы оценки уровня качества:</a:t>
            </a:r>
          </a:p>
          <a:p>
            <a:pPr marL="608013" indent="-608013">
              <a:spcBef>
                <a:spcPts val="60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ru-RU" sz="2400" b="1">
                <a:solidFill>
                  <a:srgbClr val="000000"/>
                </a:solidFill>
              </a:rPr>
              <a:t>1. Дифференциальный: </a:t>
            </a:r>
          </a:p>
          <a:p>
            <a:pPr marL="608013" indent="-608013">
              <a:spcBef>
                <a:spcPts val="600"/>
              </a:spcBef>
              <a:buFont typeface="Arial" pitchFamily="34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ru-RU" sz="2400">
                <a:solidFill>
                  <a:srgbClr val="000000"/>
                </a:solidFill>
              </a:rPr>
              <a:t>Сопоставление значений единичных показателей</a:t>
            </a:r>
          </a:p>
          <a:p>
            <a:pPr marL="608013" indent="-608013">
              <a:spcBef>
                <a:spcPts val="60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ru-RU" sz="2400" b="1">
              <a:solidFill>
                <a:srgbClr val="000000"/>
              </a:solidFill>
            </a:endParaRPr>
          </a:p>
          <a:p>
            <a:pPr marL="608013" indent="-608013">
              <a:spcBef>
                <a:spcPts val="60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ru-RU" sz="2400" b="1">
                <a:solidFill>
                  <a:srgbClr val="000000"/>
                </a:solidFill>
              </a:rPr>
              <a:t>2. Комплексный:</a:t>
            </a:r>
          </a:p>
          <a:p>
            <a:pPr marL="608013" indent="-608013">
              <a:spcBef>
                <a:spcPts val="600"/>
              </a:spcBef>
              <a:buFont typeface="Arial" pitchFamily="34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ru-RU" sz="2400">
                <a:solidFill>
                  <a:srgbClr val="000000"/>
                </a:solidFill>
              </a:rPr>
              <a:t>Основан на использовании комплексных показателей качества</a:t>
            </a:r>
          </a:p>
          <a:p>
            <a:pPr marL="608013" indent="-608013">
              <a:spcBef>
                <a:spcPts val="60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ru-RU" sz="2400" b="1">
              <a:solidFill>
                <a:srgbClr val="000000"/>
              </a:solidFill>
            </a:endParaRPr>
          </a:p>
          <a:p>
            <a:pPr marL="608013" indent="-608013">
              <a:spcBef>
                <a:spcPts val="60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ru-RU" sz="2400" b="1">
                <a:solidFill>
                  <a:srgbClr val="000000"/>
                </a:solidFill>
              </a:rPr>
              <a:t>3. Смешанный:</a:t>
            </a:r>
          </a:p>
          <a:p>
            <a:pPr marL="608013" indent="-608013">
              <a:spcBef>
                <a:spcPts val="600"/>
              </a:spcBef>
              <a:buFont typeface="Arial" pitchFamily="34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ru-RU" sz="2400">
                <a:solidFill>
                  <a:srgbClr val="000000"/>
                </a:solidFill>
              </a:rPr>
              <a:t>Основан на одновременном использовании дифференциального и комплексного методов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/>
        </p:nvGraphicFramePr>
        <p:xfrm>
          <a:off x="357158" y="428604"/>
          <a:ext cx="8358246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428625"/>
            <a:ext cx="8358188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913" y="642938"/>
            <a:ext cx="8542337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6"/>
          <p:cNvSpPr>
            <a:spLocks noChangeArrowheads="1"/>
          </p:cNvSpPr>
          <p:nvPr/>
        </p:nvSpPr>
        <p:spPr bwMode="auto">
          <a:xfrm flipH="1">
            <a:off x="4071938" y="3143250"/>
            <a:ext cx="285750" cy="2428875"/>
          </a:xfrm>
          <a:prstGeom prst="downArrow">
            <a:avLst>
              <a:gd name="adj1" fmla="val 50000"/>
              <a:gd name="adj2" fmla="val 93933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5" name="Oval 1"/>
          <p:cNvSpPr>
            <a:spLocks noChangeArrowheads="1"/>
          </p:cNvSpPr>
          <p:nvPr/>
        </p:nvSpPr>
        <p:spPr bwMode="auto">
          <a:xfrm>
            <a:off x="2428875" y="1857375"/>
            <a:ext cx="3887788" cy="1106488"/>
          </a:xfrm>
          <a:prstGeom prst="ellipse">
            <a:avLst/>
          </a:prstGeom>
          <a:solidFill>
            <a:srgbClr val="66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Методы оценивания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показателей качества</a:t>
            </a:r>
          </a:p>
        </p:txBody>
      </p:sp>
      <p:sp>
        <p:nvSpPr>
          <p:cNvPr id="13316" name="Oval 2"/>
          <p:cNvSpPr>
            <a:spLocks noChangeArrowheads="1"/>
          </p:cNvSpPr>
          <p:nvPr/>
        </p:nvSpPr>
        <p:spPr bwMode="auto">
          <a:xfrm>
            <a:off x="323850" y="3330575"/>
            <a:ext cx="3168650" cy="1079500"/>
          </a:xfrm>
          <a:prstGeom prst="ellipse">
            <a:avLst/>
          </a:prstGeom>
          <a:solidFill>
            <a:srgbClr val="66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измерительный</a:t>
            </a:r>
          </a:p>
        </p:txBody>
      </p:sp>
      <p:sp>
        <p:nvSpPr>
          <p:cNvPr id="13317" name="Oval 3"/>
          <p:cNvSpPr>
            <a:spLocks noChangeArrowheads="1"/>
          </p:cNvSpPr>
          <p:nvPr/>
        </p:nvSpPr>
        <p:spPr bwMode="auto">
          <a:xfrm>
            <a:off x="5651500" y="3402013"/>
            <a:ext cx="3168650" cy="1079500"/>
          </a:xfrm>
          <a:prstGeom prst="ellipse">
            <a:avLst/>
          </a:prstGeom>
          <a:solidFill>
            <a:srgbClr val="66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расчетный</a:t>
            </a:r>
          </a:p>
        </p:txBody>
      </p:sp>
      <p:sp>
        <p:nvSpPr>
          <p:cNvPr id="13318" name="Oval 4"/>
          <p:cNvSpPr>
            <a:spLocks noChangeArrowheads="1"/>
          </p:cNvSpPr>
          <p:nvPr/>
        </p:nvSpPr>
        <p:spPr bwMode="auto">
          <a:xfrm>
            <a:off x="0" y="5500688"/>
            <a:ext cx="2879725" cy="890587"/>
          </a:xfrm>
          <a:prstGeom prst="ellipse">
            <a:avLst/>
          </a:prstGeom>
          <a:solidFill>
            <a:srgbClr val="66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экспертный</a:t>
            </a:r>
          </a:p>
        </p:txBody>
      </p:sp>
      <p:sp>
        <p:nvSpPr>
          <p:cNvPr id="13319" name="Oval 5"/>
          <p:cNvSpPr>
            <a:spLocks noChangeArrowheads="1"/>
          </p:cNvSpPr>
          <p:nvPr/>
        </p:nvSpPr>
        <p:spPr bwMode="auto">
          <a:xfrm>
            <a:off x="6000750" y="5429250"/>
            <a:ext cx="2951163" cy="817563"/>
          </a:xfrm>
          <a:prstGeom prst="ellipse">
            <a:avLst/>
          </a:prstGeom>
          <a:solidFill>
            <a:srgbClr val="66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социологический</a:t>
            </a:r>
          </a:p>
        </p:txBody>
      </p:sp>
      <p:sp>
        <p:nvSpPr>
          <p:cNvPr id="13320" name="AutoShape 6"/>
          <p:cNvSpPr>
            <a:spLocks noChangeArrowheads="1"/>
          </p:cNvSpPr>
          <p:nvPr/>
        </p:nvSpPr>
        <p:spPr bwMode="auto">
          <a:xfrm>
            <a:off x="4572000" y="3143250"/>
            <a:ext cx="287338" cy="1079500"/>
          </a:xfrm>
          <a:prstGeom prst="downArrow">
            <a:avLst>
              <a:gd name="adj1" fmla="val 50000"/>
              <a:gd name="adj2" fmla="val 93922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1" name="AutoShape 7"/>
          <p:cNvSpPr>
            <a:spLocks noChangeArrowheads="1"/>
          </p:cNvSpPr>
          <p:nvPr/>
        </p:nvSpPr>
        <p:spPr bwMode="auto">
          <a:xfrm rot="3000000">
            <a:off x="3229769" y="3056731"/>
            <a:ext cx="304800" cy="649288"/>
          </a:xfrm>
          <a:prstGeom prst="downArrow">
            <a:avLst>
              <a:gd name="adj1" fmla="val 50000"/>
              <a:gd name="adj2" fmla="val 53255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2" name="AutoShape 8"/>
          <p:cNvSpPr>
            <a:spLocks noChangeArrowheads="1"/>
          </p:cNvSpPr>
          <p:nvPr/>
        </p:nvSpPr>
        <p:spPr bwMode="auto">
          <a:xfrm rot="-2700000">
            <a:off x="5507038" y="3036888"/>
            <a:ext cx="298450" cy="720725"/>
          </a:xfrm>
          <a:prstGeom prst="downArrow">
            <a:avLst>
              <a:gd name="adj1" fmla="val 50000"/>
              <a:gd name="adj2" fmla="val 60372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3" name="AutoShape 9"/>
          <p:cNvSpPr>
            <a:spLocks noChangeArrowheads="1"/>
          </p:cNvSpPr>
          <p:nvPr/>
        </p:nvSpPr>
        <p:spPr bwMode="auto">
          <a:xfrm rot="1620000">
            <a:off x="3173413" y="2892425"/>
            <a:ext cx="250825" cy="3024188"/>
          </a:xfrm>
          <a:prstGeom prst="downArrow">
            <a:avLst>
              <a:gd name="adj1" fmla="val 50000"/>
              <a:gd name="adj2" fmla="val 301424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4" name="AutoShape 10"/>
          <p:cNvSpPr>
            <a:spLocks noChangeArrowheads="1"/>
          </p:cNvSpPr>
          <p:nvPr/>
        </p:nvSpPr>
        <p:spPr bwMode="auto">
          <a:xfrm rot="-1380000">
            <a:off x="5394325" y="2944813"/>
            <a:ext cx="288925" cy="2808287"/>
          </a:xfrm>
          <a:prstGeom prst="downArrow">
            <a:avLst>
              <a:gd name="adj1" fmla="val 50000"/>
              <a:gd name="adj2" fmla="val 242994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5" name="Oval 11"/>
          <p:cNvSpPr>
            <a:spLocks noChangeArrowheads="1"/>
          </p:cNvSpPr>
          <p:nvPr/>
        </p:nvSpPr>
        <p:spPr bwMode="auto">
          <a:xfrm>
            <a:off x="2928938" y="4214813"/>
            <a:ext cx="3168650" cy="1079500"/>
          </a:xfrm>
          <a:prstGeom prst="ellipse">
            <a:avLst/>
          </a:prstGeom>
          <a:solidFill>
            <a:srgbClr val="66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органолептический</a:t>
            </a:r>
          </a:p>
        </p:txBody>
      </p:sp>
      <p:sp>
        <p:nvSpPr>
          <p:cNvPr id="13326" name="Text Box 13"/>
          <p:cNvSpPr txBox="1">
            <a:spLocks noChangeArrowheads="1"/>
          </p:cNvSpPr>
          <p:nvPr/>
        </p:nvSpPr>
        <p:spPr bwMode="auto">
          <a:xfrm>
            <a:off x="0" y="642938"/>
            <a:ext cx="8893175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836613" indent="-836613" algn="ctr"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  <a:tab pos="10895013" algn="l"/>
              </a:tabLst>
            </a:pPr>
            <a:r>
              <a:rPr lang="ru-RU" sz="2800" b="1">
                <a:solidFill>
                  <a:srgbClr val="000000"/>
                </a:solidFill>
              </a:rPr>
              <a:t>Методы оценивания показателей качества</a:t>
            </a:r>
          </a:p>
        </p:txBody>
      </p:sp>
      <p:sp>
        <p:nvSpPr>
          <p:cNvPr id="13327" name="Oval 2"/>
          <p:cNvSpPr>
            <a:spLocks noChangeArrowheads="1"/>
          </p:cNvSpPr>
          <p:nvPr/>
        </p:nvSpPr>
        <p:spPr bwMode="auto">
          <a:xfrm>
            <a:off x="2928938" y="5572125"/>
            <a:ext cx="3168650" cy="1079500"/>
          </a:xfrm>
          <a:prstGeom prst="ellipse">
            <a:avLst/>
          </a:prstGeom>
          <a:solidFill>
            <a:srgbClr val="66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статистический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6745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Инструменты контроля качества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214438"/>
            <a:ext cx="7156450" cy="488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305800" cy="36745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Контрольный листок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785813"/>
            <a:ext cx="578643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1033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Таблица суммарных отказов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38" y="1357313"/>
          <a:ext cx="7929618" cy="4714910"/>
        </p:xfrm>
        <a:graphic>
          <a:graphicData uri="http://schemas.openxmlformats.org/drawingml/2006/table">
            <a:tbl>
              <a:tblPr/>
              <a:tblGrid>
                <a:gridCol w="2642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2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3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477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всем моделям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Число отказов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Процент от общего числа отказов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Интегральные схемы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Конденсаторы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Сопротивления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Трансформаторы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Переключатели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Трубки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467600" cy="296842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/>
              <a:t>продолжение</a:t>
            </a:r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500042"/>
          <a:ext cx="8143932" cy="5880065"/>
        </p:xfrm>
        <a:graphic>
          <a:graphicData uri="http://schemas.openxmlformats.org/drawingml/2006/table">
            <a:tbl>
              <a:tblPr/>
              <a:tblGrid>
                <a:gridCol w="1873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0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0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Источник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1462" marR="21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Формулировка понятия «качество»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1462" marR="21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А.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Фейгенбаум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40- 50-е годы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1462" marR="21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Всеобщий   контроль   качества,   состоящий   из   этапов его  разработки,  поддержания  и улучшения,   понятие «затраты качества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».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1462" marR="21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7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Э. Деминг, 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40-50-е годы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1462" marR="21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Распространение области применения цикла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Шухарта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и статистических методологий управления производством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 сферу  продаж  и  оказания услуг (цикл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Деминга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),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принципов управления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качеством.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1462" marR="21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32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Дж. Джуран. 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50-е годы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1462" marR="21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Качество – пригодность для использования  (соответствие назначению).  Субъективная  сторона – степень удовлетворения потребителя (для реализации качества производитель должен знать требования потребителя и сделать свою продукцию такой, чтобы она удовлетворяла эти потребности). Разработал  идею триады качества: планирование – контроль – улучшение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1462" marR="21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7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К.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Исикава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endParaRPr lang="ru-RU" sz="18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50-е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годы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1462" marR="21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Свойство, реально удовлетворяющее потребителей, включающее также послепродажное обслуживание, качество управления, качество компании и человеческой жизни.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1462" marR="21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5321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 построения гистограммы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071688"/>
            <a:ext cx="780097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5321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Диаграмма разброса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658938"/>
            <a:ext cx="58578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1033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 диаграммы Парето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1192213"/>
            <a:ext cx="54292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5072098" cy="5082366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Схема причинно-следственной диаграммы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Где: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1-Система причинных факторов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2-Основные факторы производства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3-Материалы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4-Операторы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5-Оборудование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6-Методы операций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7-Измерения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8-Процесс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9-Следствие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10-Параметры качества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11-Показатели качества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12Контроль процесса по фактору качества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2571750"/>
            <a:ext cx="48101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5321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Диаграмма Исикавы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238" y="1785938"/>
            <a:ext cx="8005762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5321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Контрольная карта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643063"/>
            <a:ext cx="6372225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428625" y="500063"/>
            <a:ext cx="8501063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836613" indent="-836613" algn="ctr"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  <a:tab pos="10895013" algn="l"/>
              </a:tabLst>
            </a:pPr>
            <a:r>
              <a:rPr lang="ru-RU" sz="2800" b="1">
                <a:solidFill>
                  <a:srgbClr val="000000"/>
                </a:solidFill>
              </a:rPr>
              <a:t>2. Методология контроля качества продукции</a:t>
            </a: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0" y="1143000"/>
            <a:ext cx="8858250" cy="432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 algn="just">
              <a:spcBef>
                <a:spcPts val="600"/>
              </a:spcBef>
              <a:buClr>
                <a:srgbClr val="FA4302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b="1">
                <a:solidFill>
                  <a:schemeClr val="tx1"/>
                </a:solidFill>
              </a:rPr>
              <a:t>    </a:t>
            </a:r>
            <a:r>
              <a:rPr lang="ru-RU" sz="2400" b="1">
                <a:solidFill>
                  <a:srgbClr val="FF0000"/>
                </a:solidFill>
              </a:rPr>
              <a:t>Контроль</a:t>
            </a:r>
            <a:r>
              <a:rPr lang="ru-RU" sz="2400">
                <a:solidFill>
                  <a:schemeClr val="tx1"/>
                </a:solidFill>
              </a:rPr>
              <a:t> – это деятельность, включающая проведение измерений, экспертизы, испытаний или оценки одной или нескольких характеристик объекта и сравнение полученных результатов с установленными требованиями для определения, достигнуто ли соответствие по каждой из этих характеристик (стандарт ИСО 8402).</a:t>
            </a:r>
            <a:r>
              <a:rPr lang="en-US" sz="2400" b="1" i="1">
                <a:solidFill>
                  <a:schemeClr val="tx1"/>
                </a:solidFill>
                <a:latin typeface="Times New Roman" pitchFamily="18" charset="0"/>
              </a:rPr>
              <a:t>       </a:t>
            </a:r>
            <a:endParaRPr lang="ru-RU" sz="2400" b="1" i="1">
              <a:solidFill>
                <a:schemeClr val="tx1"/>
              </a:solidFill>
              <a:latin typeface="Times New Roman" pitchFamily="18" charset="0"/>
            </a:endParaRPr>
          </a:p>
          <a:p>
            <a:pPr marL="341313" indent="-341313" algn="just">
              <a:spcBef>
                <a:spcPts val="600"/>
              </a:spcBef>
              <a:buClr>
                <a:srgbClr val="FA4302"/>
              </a:buClr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b="1" i="1">
                <a:solidFill>
                  <a:srgbClr val="FA4302"/>
                </a:solidFill>
                <a:latin typeface="Times New Roman" pitchFamily="18" charset="0"/>
              </a:rPr>
              <a:t> </a:t>
            </a:r>
            <a:r>
              <a:rPr lang="ru-RU" sz="2400" b="1" i="1">
                <a:solidFill>
                  <a:srgbClr val="FA4302"/>
                </a:solidFill>
                <a:latin typeface="Times New Roman" pitchFamily="18" charset="0"/>
              </a:rPr>
              <a:t>    </a:t>
            </a:r>
            <a:r>
              <a:rPr lang="ru-RU" sz="2400" b="1">
                <a:solidFill>
                  <a:srgbClr val="FF0000"/>
                </a:solidFill>
              </a:rPr>
              <a:t>Контроль качества</a:t>
            </a:r>
            <a:r>
              <a:rPr lang="ru-RU" sz="2400" b="1" i="1">
                <a:solidFill>
                  <a:srgbClr val="FF0000"/>
                </a:solidFill>
              </a:rPr>
              <a:t> </a:t>
            </a:r>
            <a:r>
              <a:rPr lang="ru-RU" sz="2400" b="1" i="1">
                <a:solidFill>
                  <a:srgbClr val="000000"/>
                </a:solidFill>
              </a:rPr>
              <a:t>–</a:t>
            </a:r>
            <a:r>
              <a:rPr lang="ru-RU" sz="2000">
                <a:solidFill>
                  <a:srgbClr val="000000"/>
                </a:solidFill>
              </a:rPr>
              <a:t> </a:t>
            </a:r>
            <a:r>
              <a:rPr lang="ru-RU" sz="2400">
                <a:solidFill>
                  <a:srgbClr val="000000"/>
                </a:solidFill>
              </a:rPr>
              <a:t>это проверка соответствия количественных или качественных характеристик продукции или процесса, от которого зависит качество продукции, установленным техническим требованиям.</a:t>
            </a:r>
          </a:p>
          <a:p>
            <a:pPr marL="341313" indent="-341313" algn="just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>
                <a:solidFill>
                  <a:srgbClr val="000000"/>
                </a:solidFill>
              </a:rPr>
              <a:t>    </a:t>
            </a:r>
            <a:r>
              <a:rPr lang="ru-RU" sz="2400">
                <a:solidFill>
                  <a:srgbClr val="000000"/>
                </a:solidFill>
              </a:rPr>
              <a:t>Основные усилия для обеспечения требуемого качества должны быть сосредоточены не на борьбе с дефектами и несоответствиями, а на </a:t>
            </a:r>
            <a:r>
              <a:rPr lang="ru-RU" sz="2400" b="1" i="1" u="sng">
                <a:solidFill>
                  <a:srgbClr val="FF0000"/>
                </a:solidFill>
              </a:rPr>
              <a:t>предупреждении их появления</a:t>
            </a:r>
            <a:r>
              <a:rPr lang="ru-RU" sz="2400">
                <a:solidFill>
                  <a:srgbClr val="000000"/>
                </a:solidFill>
              </a:rPr>
              <a:t>, т.е. на управлении процессами производства.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250825" y="1268413"/>
            <a:ext cx="8540750" cy="3232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 algn="just">
              <a:lnSpc>
                <a:spcPct val="80000"/>
              </a:lnSpc>
              <a:spcBef>
                <a:spcPts val="500"/>
              </a:spcBef>
              <a:buClr>
                <a:srgbClr val="FF00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b="1">
                <a:solidFill>
                  <a:srgbClr val="FF0000"/>
                </a:solidFill>
              </a:rPr>
              <a:t>Качество формируется и обеспечивается</a:t>
            </a:r>
            <a:r>
              <a:rPr lang="ru-RU" sz="2800">
                <a:solidFill>
                  <a:srgbClr val="FF0000"/>
                </a:solidFill>
              </a:rPr>
              <a:t> </a:t>
            </a:r>
            <a:r>
              <a:rPr lang="ru-RU" sz="2800">
                <a:solidFill>
                  <a:srgbClr val="000000"/>
                </a:solidFill>
              </a:rPr>
              <a:t>при реализации основных процессов, а не выявляется на заключительном этапе.</a:t>
            </a:r>
          </a:p>
          <a:p>
            <a:pPr marL="341313" indent="-341313" algn="just">
              <a:lnSpc>
                <a:spcPct val="8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800">
              <a:solidFill>
                <a:srgbClr val="000000"/>
              </a:solidFill>
            </a:endParaRPr>
          </a:p>
          <a:p>
            <a:pPr marL="341313" indent="-341313" algn="just">
              <a:lnSpc>
                <a:spcPct val="80000"/>
              </a:lnSpc>
              <a:spcBef>
                <a:spcPts val="500"/>
              </a:spcBef>
              <a:buClr>
                <a:srgbClr val="FF00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b="1">
                <a:solidFill>
                  <a:srgbClr val="FF0000"/>
                </a:solidFill>
              </a:rPr>
              <a:t>Стабильное качество имеют предприятия:</a:t>
            </a:r>
          </a:p>
          <a:p>
            <a:pPr marL="341313" indent="-341313" algn="just"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</a:rPr>
              <a:t>Внедрившие современные системы менеджмента в соответствии с требованиями стандартов ИСО серии 9000;</a:t>
            </a:r>
          </a:p>
          <a:p>
            <a:pPr marL="341313" indent="-341313" algn="just"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</a:rPr>
              <a:t>Освоившие принципы </a:t>
            </a:r>
            <a:r>
              <a:rPr lang="en-US" sz="2800">
                <a:solidFill>
                  <a:srgbClr val="000000"/>
                </a:solidFill>
              </a:rPr>
              <a:t>TQM</a:t>
            </a:r>
            <a:r>
              <a:rPr lang="ru-RU" sz="2800">
                <a:solidFill>
                  <a:srgbClr val="000000"/>
                </a:solidFill>
              </a:rPr>
              <a:t>;</a:t>
            </a:r>
          </a:p>
          <a:p>
            <a:pPr marL="341313" indent="-341313" algn="just"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solidFill>
                  <a:srgbClr val="000000"/>
                </a:solidFill>
              </a:rPr>
              <a:t>Внедрившие другие международные стандарты.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323850" y="1052513"/>
            <a:ext cx="8496300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96086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Петля обратной связи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2000250"/>
            <a:ext cx="735806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2"/>
          <p:cNvSpPr>
            <a:spLocks noChangeArrowheads="1"/>
          </p:cNvSpPr>
          <p:nvPr/>
        </p:nvSpPr>
        <p:spPr bwMode="auto">
          <a:xfrm>
            <a:off x="2643188" y="1785938"/>
            <a:ext cx="4175125" cy="1223962"/>
          </a:xfrm>
          <a:prstGeom prst="ellipse">
            <a:avLst/>
          </a:prstGeom>
          <a:solidFill>
            <a:srgbClr val="66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Виды дефектов</a:t>
            </a:r>
          </a:p>
        </p:txBody>
      </p:sp>
      <p:sp>
        <p:nvSpPr>
          <p:cNvPr id="26627" name="Oval 3"/>
          <p:cNvSpPr>
            <a:spLocks noChangeArrowheads="1"/>
          </p:cNvSpPr>
          <p:nvPr/>
        </p:nvSpPr>
        <p:spPr bwMode="auto">
          <a:xfrm>
            <a:off x="0" y="2708275"/>
            <a:ext cx="3168650" cy="1008063"/>
          </a:xfrm>
          <a:prstGeom prst="ellipse">
            <a:avLst/>
          </a:prstGeom>
          <a:solidFill>
            <a:srgbClr val="66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Конструктивные дефекты</a:t>
            </a: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3419475" y="3905250"/>
            <a:ext cx="2447925" cy="1008063"/>
          </a:xfrm>
          <a:prstGeom prst="ellipse">
            <a:avLst/>
          </a:prstGeom>
          <a:solidFill>
            <a:srgbClr val="66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Дефекты сырья</a:t>
            </a: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179388" y="4986338"/>
            <a:ext cx="3168650" cy="1008062"/>
          </a:xfrm>
          <a:prstGeom prst="ellipse">
            <a:avLst/>
          </a:prstGeom>
          <a:solidFill>
            <a:srgbClr val="66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Дефекты хранения</a:t>
            </a:r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3286125" y="5500688"/>
            <a:ext cx="3168650" cy="1008062"/>
          </a:xfrm>
          <a:prstGeom prst="ellipse">
            <a:avLst/>
          </a:prstGeom>
          <a:solidFill>
            <a:srgbClr val="66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Дефекты производства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(по операциям)</a:t>
            </a:r>
            <a:r>
              <a:rPr lang="ar-SA" sz="2000">
                <a:solidFill>
                  <a:srgbClr val="000000"/>
                </a:solidFill>
                <a:cs typeface="Arial" pitchFamily="34" charset="0"/>
              </a:rPr>
              <a:t>‏</a:t>
            </a:r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5975350" y="4770438"/>
            <a:ext cx="3168650" cy="1008062"/>
          </a:xfrm>
          <a:prstGeom prst="ellipse">
            <a:avLst/>
          </a:prstGeom>
          <a:solidFill>
            <a:srgbClr val="66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Дефекты маркирования</a:t>
            </a:r>
          </a:p>
        </p:txBody>
      </p:sp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5975350" y="3257550"/>
            <a:ext cx="3168650" cy="1008063"/>
          </a:xfrm>
          <a:prstGeom prst="ellipse">
            <a:avLst/>
          </a:prstGeom>
          <a:solidFill>
            <a:srgbClr val="66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Дефекты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транспортирования</a:t>
            </a:r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H="1">
            <a:off x="2338388" y="3041650"/>
            <a:ext cx="2379662" cy="1944688"/>
          </a:xfrm>
          <a:prstGeom prst="line">
            <a:avLst/>
          </a:prstGeom>
          <a:noFill/>
          <a:ln w="38160">
            <a:solidFill>
              <a:srgbClr val="FF33CC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4716463" y="3041650"/>
            <a:ext cx="2160587" cy="1728788"/>
          </a:xfrm>
          <a:prstGeom prst="line">
            <a:avLst/>
          </a:prstGeom>
          <a:noFill/>
          <a:ln w="38160">
            <a:solidFill>
              <a:srgbClr val="FF33CC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 flipH="1">
            <a:off x="3071813" y="3071813"/>
            <a:ext cx="1593850" cy="285750"/>
          </a:xfrm>
          <a:prstGeom prst="line">
            <a:avLst/>
          </a:prstGeom>
          <a:noFill/>
          <a:ln w="38160">
            <a:solidFill>
              <a:srgbClr val="FF33CC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4716463" y="3041650"/>
            <a:ext cx="2376487" cy="215900"/>
          </a:xfrm>
          <a:prstGeom prst="line">
            <a:avLst/>
          </a:prstGeom>
          <a:noFill/>
          <a:ln w="38160">
            <a:solidFill>
              <a:srgbClr val="FF33CC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4716463" y="3041650"/>
            <a:ext cx="1587" cy="863600"/>
          </a:xfrm>
          <a:prstGeom prst="line">
            <a:avLst/>
          </a:prstGeom>
          <a:noFill/>
          <a:ln w="38160">
            <a:solidFill>
              <a:srgbClr val="FF33CC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 flipH="1">
            <a:off x="4498975" y="3041650"/>
            <a:ext cx="219075" cy="863600"/>
          </a:xfrm>
          <a:prstGeom prst="line">
            <a:avLst/>
          </a:prstGeom>
          <a:noFill/>
          <a:ln w="38160">
            <a:solidFill>
              <a:srgbClr val="FF33CC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 flipH="1">
            <a:off x="4071938" y="4986338"/>
            <a:ext cx="214312" cy="657225"/>
          </a:xfrm>
          <a:prstGeom prst="line">
            <a:avLst/>
          </a:prstGeom>
          <a:noFill/>
          <a:ln w="38160">
            <a:solidFill>
              <a:srgbClr val="FF33CC"/>
            </a:solidFill>
            <a:prstDash val="dash"/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</TotalTime>
  <Words>6467</Words>
  <Application>Microsoft Office PowerPoint</Application>
  <PresentationFormat>Экран (4:3)</PresentationFormat>
  <Paragraphs>597</Paragraphs>
  <Slides>108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108</vt:i4>
      </vt:variant>
    </vt:vector>
  </HeadingPairs>
  <TitlesOfParts>
    <vt:vector size="113" baseType="lpstr">
      <vt:lpstr>Arial</vt:lpstr>
      <vt:lpstr>Calibri</vt:lpstr>
      <vt:lpstr>Times New Roman</vt:lpstr>
      <vt:lpstr>Wingdings</vt:lpstr>
      <vt:lpstr>Тема Office</vt:lpstr>
      <vt:lpstr> КАЧЕСТВО КАК СОЦИАЛЬНО-ЭКОНОМИЧЕСКАЯ  КАТЕГОРИЯ И ОБЪЕКТ УПРАВЛЕНИЯ к.э.н., доцент Нежельченко Е.В., к.э.н., доцент Ясенок С.Н. </vt:lpstr>
      <vt:lpstr>1. Сущность категории «качество»</vt:lpstr>
      <vt:lpstr>подходы к определению качества </vt:lpstr>
      <vt:lpstr>качество продукции –  это совокупность свойств, обусловливающих ее пригодность для удовлетворения определенных потребностей в соответствии с назначением (ГОСТ 15467-79).  Оно формируется на различных этапах производства и характеризуется рядом показателей: надежностью, долговечностью, функциональностью, эстетичностью. </vt:lpstr>
      <vt:lpstr>Рис.1. Пирамида качества</vt:lpstr>
      <vt:lpstr>Рассматривая качество жизнедеятельности, выделяют следующие аспекты:</vt:lpstr>
      <vt:lpstr>2. Формирование современного представления о качестве</vt:lpstr>
      <vt:lpstr>Презентация PowerPoint</vt:lpstr>
      <vt:lpstr>продолжение</vt:lpstr>
      <vt:lpstr>продолжение</vt:lpstr>
      <vt:lpstr>уровни качества:</vt:lpstr>
      <vt:lpstr>аспекты качества:</vt:lpstr>
      <vt:lpstr>3. Качество продукции в АПК</vt:lpstr>
      <vt:lpstr>Основные причины низкого качества продукции АПК :</vt:lpstr>
      <vt:lpstr>Для повышения качества товаров отрасли необходима система мероприятий:</vt:lpstr>
      <vt:lpstr>4. Качество как объект управления</vt:lpstr>
      <vt:lpstr>Принципы управления качеством :</vt:lpstr>
      <vt:lpstr>Презентация PowerPoint</vt:lpstr>
      <vt:lpstr>Методы управления качеством – пути, которыми органы управления воздействуют на производственный процесс, обеспечивая достижение и поддержание планируемого состояния и качества продукции.</vt:lpstr>
      <vt:lpstr>Средства управления качеством включают:</vt:lpstr>
      <vt:lpstr>Функции, выполняемые предприятием в отношении качества как объекта управления:</vt:lpstr>
      <vt:lpstr>Управленческие отношения в области качества – это отношения субординации (подчинения) и координации (сотрудничества).</vt:lpstr>
      <vt:lpstr>Вопросы для повторения: </vt:lpstr>
      <vt:lpstr>Управление качеством  на основе  стандартов ИСО</vt:lpstr>
      <vt:lpstr>1. Деятельность ИСО в области обеспечения качества</vt:lpstr>
      <vt:lpstr>Презентация PowerPoint</vt:lpstr>
      <vt:lpstr>Деятельность ИСО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Тема:  КВАЛИМЕТРИЯ КАК НАУКА ОБ ИЗМЕРЕНИИ  И ОЦЕНКА КАЧЕСТВА </vt:lpstr>
      <vt:lpstr>Квалиметрия – наука о способах измерения и количественной оценке качества продукции и услуг.         Квалиметрия позволяет давать количественные оценки качественным характеристикам товара.        Квалиметрия исходит из того, что качество зависит от большого числа свойств рассматриваемого продукта.        Для того чтобы судить о качестве продукта, недостаточно только данных о его свойствах. Нужно учитывать и условия, в которых продукт будет использован.</vt:lpstr>
      <vt:lpstr>Сущность измерения качества в квалиметрии</vt:lpstr>
      <vt:lpstr>Важными свойствами для оценки качества являются:</vt:lpstr>
      <vt:lpstr>Квалиметрия включает взаимосвязанную систему теорий:</vt:lpstr>
      <vt:lpstr>ИНТЕНСИВНОЕ РАЗВИТИЕ КВАЛИМЕТРИИ  В ПОСЛЕДНИЕ ГОДЫ СВЯЗАНО С МАССОВОСТЬЮ ЗАДАЧ  ПО ОЦЕНКЕ КАЧЕСТВА,  ПОСТОЯННО ВОЗНИКАЮЩИХ В ПРАКТИКЕ УПРАВЛЕНИЯ.  СРЕДИ НИХ НАИБОЛЕЕ ВАЖНЫЕ СЛЕДУЮЩИЕ:</vt:lpstr>
      <vt:lpstr>Презентация PowerPoint</vt:lpstr>
      <vt:lpstr>2. Классификация показателей качества</vt:lpstr>
      <vt:lpstr>Показатели качества – количественные характеристики одного или нескольких свойств продукции, рассматриваемые применительно к определенным условиям ее создания, эксплуатации или потребления.</vt:lpstr>
      <vt:lpstr>В соответствии с ГОСТ 15467 используют следующие группы показателей</vt:lpstr>
      <vt:lpstr>Презентация PowerPoint</vt:lpstr>
      <vt:lpstr>Презентация PowerPoint</vt:lpstr>
      <vt:lpstr>Презентация PowerPoint</vt:lpstr>
      <vt:lpstr>МЕТОДЫ ОПРЕДЕЛЕНИЯ ЗНАЧЕНИЙ ПОКАЗАТЕЛЕЙ КАЧЕСТВА ПРОДУКЦИИ ПОДРАЗДЕЛЯЮТСЯ НА ДВЕ ГРУППЫ:   – ПО СПОСОБАМ ПОЛУЧЕНИЯ ИНФОРМАЦИИ –  ИЗМЕРИТЕЛЬНЫЙ, РЕГИСТРАЦИОННЫЙ, РАСЧЕТНЫЙ,  ОРГАНОЛЕПТИЧЕСКИЙ; – ПО ИСТОЧНИКАМ ЕЕ ПОЛУЧЕНИЯ –  ТРАДИЦИОННЫЙ, ЭКСПЕРИМЕНТАЛЬНЫЙ И СОЦИОЛОГИЧЕСКИЙ.</vt:lpstr>
      <vt:lpstr>Презентация PowerPoint</vt:lpstr>
      <vt:lpstr>Презентация PowerPoint</vt:lpstr>
      <vt:lpstr>Презентация PowerPoint</vt:lpstr>
      <vt:lpstr>1. Методы оценки качества продукции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Инструменты контроля качества</vt:lpstr>
      <vt:lpstr>Контрольный листок</vt:lpstr>
      <vt:lpstr>Таблица суммарных отказов</vt:lpstr>
      <vt:lpstr>Пример построения гистограммы</vt:lpstr>
      <vt:lpstr>Диаграмма разброса</vt:lpstr>
      <vt:lpstr>Пример диаграммы Парето</vt:lpstr>
      <vt:lpstr>Схема причинно-следственной диаграммы  Где:  1-Система причинных факторов  2-Основные факторы производства  3-Материалы  4-Операторы  5-Оборудование  6-Методы операций  7-Измерения  8-Процесс  9-Следствие  10-Параметры качества  11-Показатели качества  12Контроль процесса по фактору качества</vt:lpstr>
      <vt:lpstr>Диаграмма Исикавы</vt:lpstr>
      <vt:lpstr>Контрольная карта</vt:lpstr>
      <vt:lpstr>Презентация PowerPoint</vt:lpstr>
      <vt:lpstr>Презентация PowerPoint</vt:lpstr>
      <vt:lpstr>Петля обратной связи</vt:lpstr>
      <vt:lpstr>Презентация PowerPoint</vt:lpstr>
      <vt:lpstr>Презентация PowerPoint</vt:lpstr>
      <vt:lpstr>ТЕМА .  ОСНОВНЫЕ МЕТОДЫ УПРАВЛЕНИЯ КАЧЕСТВОМ</vt:lpstr>
      <vt:lpstr>1. Классификация методов управления качеством</vt:lpstr>
      <vt:lpstr>2.  Экономические методы управления качеством</vt:lpstr>
      <vt:lpstr>Рис. 1. Принципиальная сущность использования метода оплаты труда «более высокая зарплата - более высокое качество продукции»</vt:lpstr>
      <vt:lpstr>3. Организационно-распорядительные методы управления качеством</vt:lpstr>
      <vt:lpstr>4. Социально-психологические методы управления качеством</vt:lpstr>
      <vt:lpstr>5. Технологические методы управления качеством</vt:lpstr>
      <vt:lpstr>6. Экспертные методы управления качеством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Нежельченко Елена Васильевна</dc:creator>
  <cp:lastModifiedBy>Fomka</cp:lastModifiedBy>
  <cp:revision>34</cp:revision>
  <dcterms:modified xsi:type="dcterms:W3CDTF">2020-07-08T07:17:21Z</dcterms:modified>
</cp:coreProperties>
</file>