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  <p:sldId id="265" r:id="rId10"/>
    <p:sldId id="264" r:id="rId11"/>
    <p:sldId id="268" r:id="rId12"/>
    <p:sldId id="267" r:id="rId13"/>
    <p:sldId id="266" r:id="rId14"/>
    <p:sldId id="269" r:id="rId15"/>
    <p:sldId id="272" r:id="rId16"/>
    <p:sldId id="271" r:id="rId17"/>
    <p:sldId id="270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73" d="100"/>
          <a:sy n="73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214554"/>
            <a:ext cx="7406640" cy="147218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Личностные характеристики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лидера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к.э.н., доцент кафедры международного туризма и гостиничного бизнеса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Нежельченко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к.э.н., доцент кафедры международного туризма и гостиничного бизнеса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Ясенок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С.Н.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а-ьчик-и-его-интересы-48712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4668"/>
            <a:ext cx="3143240" cy="2993332"/>
          </a:xfrm>
          <a:prstGeom prst="rect">
            <a:avLst/>
          </a:prstGeom>
        </p:spPr>
      </p:pic>
      <p:pic>
        <p:nvPicPr>
          <p:cNvPr id="4" name="Рисунок 3" descr="4i_interest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925" y="0"/>
            <a:ext cx="3648075" cy="381952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Интересы бывают:</a:t>
            </a:r>
          </a:p>
          <a:p>
            <a:pPr lvl="0"/>
            <a:r>
              <a:rPr lang="ru-RU" dirty="0" smtClean="0"/>
              <a:t>Личные (индивидуальные).</a:t>
            </a:r>
          </a:p>
          <a:p>
            <a:pPr lvl="0"/>
            <a:r>
              <a:rPr lang="ru-RU" dirty="0" smtClean="0"/>
              <a:t>Классовые (интересы социальных групп).</a:t>
            </a:r>
          </a:p>
          <a:p>
            <a:pPr lvl="0"/>
            <a:r>
              <a:rPr lang="ru-RU" dirty="0" smtClean="0"/>
              <a:t>Общественные (интересы всего общества).</a:t>
            </a:r>
          </a:p>
          <a:p>
            <a:pPr lvl="0"/>
            <a:r>
              <a:rPr lang="ru-RU" dirty="0" smtClean="0"/>
              <a:t>Государственные.</a:t>
            </a:r>
          </a:p>
          <a:p>
            <a:r>
              <a:rPr lang="ru-RU" dirty="0" smtClean="0"/>
              <a:t>Интересы всего человечества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0"/>
            <a:ext cx="7498080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Любая личность характеризуется:</a:t>
            </a:r>
          </a:p>
          <a:p>
            <a:pPr lvl="0"/>
            <a:r>
              <a:rPr lang="ru-RU" dirty="0" smtClean="0"/>
              <a:t>общими качествами (интеллект, ум, наблюдательность, работоспособность, организованность, общительность и пр.);</a:t>
            </a:r>
          </a:p>
          <a:p>
            <a:pPr lvl="0"/>
            <a:r>
              <a:rPr lang="ru-RU" dirty="0" smtClean="0"/>
              <a:t>специфическими свойствами (способность к тому или иному виду деятельности);</a:t>
            </a:r>
          </a:p>
          <a:p>
            <a:pPr lvl="0"/>
            <a:r>
              <a:rPr lang="ru-RU" dirty="0" smtClean="0"/>
              <a:t>подготовленностью к определенному виду деятельности (в виде совокупности знаний, умений, навыков);</a:t>
            </a:r>
          </a:p>
          <a:p>
            <a:pPr lvl="0"/>
            <a:r>
              <a:rPr lang="ru-RU" dirty="0" smtClean="0"/>
              <a:t>определенным складом характера;</a:t>
            </a:r>
          </a:p>
          <a:p>
            <a:pPr lvl="0"/>
            <a:r>
              <a:rPr lang="ru-RU" dirty="0" smtClean="0"/>
              <a:t>биологически обусловленными особенностями (например, темпераментом);</a:t>
            </a:r>
          </a:p>
          <a:p>
            <a:pPr lvl="0"/>
            <a:r>
              <a:rPr lang="ru-RU" dirty="0" smtClean="0"/>
              <a:t>направленностью (совокупностью интересов, стремлений, идеалов, убеждений).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6-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4286256"/>
            <a:ext cx="4357686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Личностные ресурсы в реализации лидерской позиции включают четыре компонента: </a:t>
            </a:r>
          </a:p>
          <a:p>
            <a:pPr>
              <a:buNone/>
            </a:pPr>
            <a:r>
              <a:rPr lang="ru-RU" dirty="0" smtClean="0"/>
              <a:t>1.мотивационно-ценностный,</a:t>
            </a:r>
          </a:p>
          <a:p>
            <a:pPr>
              <a:buNone/>
            </a:pPr>
            <a:r>
              <a:rPr lang="ru-RU" dirty="0" smtClean="0"/>
              <a:t>2.интеллектуально-когнитивный,</a:t>
            </a:r>
          </a:p>
          <a:p>
            <a:pPr>
              <a:buNone/>
            </a:pPr>
            <a:r>
              <a:rPr lang="ru-RU" dirty="0" smtClean="0"/>
              <a:t>3.моциональный </a:t>
            </a:r>
          </a:p>
          <a:p>
            <a:pPr>
              <a:buNone/>
            </a:pPr>
            <a:r>
              <a:rPr lang="ru-RU" dirty="0" smtClean="0"/>
              <a:t>4.коммуникативно-поведенческий</a:t>
            </a:r>
            <a:endParaRPr lang="ru-RU" dirty="0"/>
          </a:p>
        </p:txBody>
      </p:sp>
      <p:pic>
        <p:nvPicPr>
          <p:cNvPr id="4" name="Рисунок 3" descr="dnctn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743373"/>
            <a:ext cx="4714876" cy="31146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Стрессоустойчивость</a:t>
            </a:r>
            <a:r>
              <a:rPr lang="ru-RU" dirty="0" smtClean="0"/>
              <a:t> – способность сохранять высокие показатели психической деятельности при возрастающей стрессовой нагрузке.</a:t>
            </a:r>
          </a:p>
          <a:p>
            <a:pPr>
              <a:buNone/>
            </a:pPr>
            <a:r>
              <a:rPr lang="ru-RU" dirty="0" smtClean="0"/>
              <a:t>Эмоциональность – это способность заражать своим эмоциональным воздействием других людей.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tressoustoychiv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4071942"/>
            <a:ext cx="635000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7498080" cy="48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Выделяется пять основных типов компетенций:</a:t>
            </a:r>
          </a:p>
          <a:p>
            <a:pPr lvl="0"/>
            <a:r>
              <a:rPr lang="ru-RU" dirty="0" smtClean="0"/>
              <a:t>Базовые мотивации.</a:t>
            </a:r>
          </a:p>
          <a:p>
            <a:pPr lvl="0"/>
            <a:r>
              <a:rPr lang="ru-RU" dirty="0" smtClean="0"/>
              <a:t>Психофизиологические особенности (такие, например, как скорость и тип реакции).</a:t>
            </a:r>
          </a:p>
          <a:p>
            <a:pPr lvl="0"/>
            <a:r>
              <a:rPr lang="ru-RU" dirty="0" smtClean="0"/>
              <a:t>Регулятивные механизмы (в число которых, авторы концепции включают ценности, установки, </a:t>
            </a:r>
            <a:r>
              <a:rPr lang="ru-RU" dirty="0" err="1" smtClean="0"/>
              <a:t>Я-концепцию</a:t>
            </a:r>
            <a:r>
              <a:rPr lang="ru-RU" dirty="0" smtClean="0"/>
              <a:t> личности и т.п. психологические феномены).</a:t>
            </a:r>
          </a:p>
          <a:p>
            <a:pPr lvl="0"/>
            <a:r>
              <a:rPr lang="ru-RU" dirty="0" smtClean="0"/>
              <a:t>Знания.</a:t>
            </a:r>
          </a:p>
          <a:p>
            <a:pPr lvl="0"/>
            <a:r>
              <a:rPr lang="ru-RU" dirty="0" smtClean="0"/>
              <a:t>Умения и навыки.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kompeten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74736"/>
            <a:ext cx="2786050" cy="2783264"/>
          </a:xfrm>
          <a:prstGeom prst="rect">
            <a:avLst/>
          </a:prstGeom>
        </p:spPr>
      </p:pic>
      <p:pic>
        <p:nvPicPr>
          <p:cNvPr id="5" name="Рисунок 4" descr="54a1268fe46708832035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357570"/>
            <a:ext cx="3500430" cy="3500430"/>
          </a:xfrm>
          <a:prstGeom prst="rect">
            <a:avLst/>
          </a:prstGeom>
        </p:spPr>
      </p:pic>
      <p:pic>
        <p:nvPicPr>
          <p:cNvPr id="6" name="Рисунок 5" descr="ekt2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5" y="4286256"/>
            <a:ext cx="3429024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Компетенции могут группироваться в 3 слоя:</a:t>
            </a:r>
            <a:endParaRPr lang="ru-RU" sz="4000" b="1" dirty="0"/>
          </a:p>
        </p:txBody>
      </p:sp>
      <p:pic>
        <p:nvPicPr>
          <p:cNvPr id="4" name="Рисунок 3" descr="http://www.studmed.ru/docs/static/f/4/3/c/6/f43c6e6d87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5619782" cy="46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Лидер должен обладать следующими компетенциями: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Мотивация к достижению (Преобладание ориентации на достижение цели, на результат).</a:t>
            </a:r>
          </a:p>
          <a:p>
            <a:pPr lvl="0"/>
            <a:r>
              <a:rPr lang="ru-RU" dirty="0" smtClean="0"/>
              <a:t>Внутреннее стремление к саморазвитию.</a:t>
            </a:r>
          </a:p>
          <a:p>
            <a:pPr lvl="0"/>
            <a:r>
              <a:rPr lang="ru-RU" dirty="0" err="1" smtClean="0"/>
              <a:t>Креативность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Работоспособность.</a:t>
            </a:r>
          </a:p>
          <a:p>
            <a:pPr lvl="0"/>
            <a:r>
              <a:rPr lang="ru-RU" dirty="0" smtClean="0"/>
              <a:t>Умение вдохновлять, заражать идеями. Эмоциональная компетентность. </a:t>
            </a:r>
          </a:p>
          <a:p>
            <a:pPr lvl="0"/>
            <a:r>
              <a:rPr lang="ru-RU" dirty="0" smtClean="0"/>
              <a:t>Управленческая компетенция (способность к постановке целей, способность прогнозировать, планировать, принимать решения, побуждать других к действию, контролировать).</a:t>
            </a:r>
          </a:p>
          <a:p>
            <a:pPr lvl="0"/>
            <a:r>
              <a:rPr lang="ru-RU" dirty="0" smtClean="0"/>
              <a:t>Умение действовать в неопределенных ситуациях. Умение разумно структурировать хаос, ориентируясь на главное, а не на второстепенное. Умение структурировать ситуацию с учетом решаемых задач.</a:t>
            </a:r>
          </a:p>
          <a:p>
            <a:pPr lvl="0"/>
            <a:r>
              <a:rPr lang="ru-RU" dirty="0" smtClean="0"/>
              <a:t>Патриотизм и принятие социальной ответственности.</a:t>
            </a:r>
          </a:p>
          <a:p>
            <a:r>
              <a:rPr lang="ru-RU" dirty="0" smtClean="0"/>
              <a:t>Знания и умения в специальных областях </a:t>
            </a:r>
            <a:endParaRPr lang="ru-RU" dirty="0"/>
          </a:p>
        </p:txBody>
      </p:sp>
      <p:pic>
        <p:nvPicPr>
          <p:cNvPr id="4" name="Рисунок 3" descr="5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09731" cy="1357298"/>
          </a:xfrm>
          <a:prstGeom prst="rect">
            <a:avLst/>
          </a:prstGeom>
        </p:spPr>
      </p:pic>
      <p:pic>
        <p:nvPicPr>
          <p:cNvPr id="5" name="Рисунок 4" descr="4J5fJ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66147"/>
            <a:ext cx="1643042" cy="15918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7498080" cy="4800600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Целеполагание</a:t>
            </a:r>
            <a:r>
              <a:rPr lang="ru-RU" dirty="0" smtClean="0"/>
              <a:t> – это выбор цели деятельности организации и ее конкретизация. Имеется в виду, что изначально формулируется стратегическая цель, а затем она разбивается на согласующиеся друг с другом подцели.</a:t>
            </a:r>
            <a:endParaRPr lang="ru-RU" dirty="0"/>
          </a:p>
        </p:txBody>
      </p:sp>
      <p:pic>
        <p:nvPicPr>
          <p:cNvPr id="4" name="Рисунок 3" descr="article13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794" y="4143380"/>
            <a:ext cx="4421205" cy="2714620"/>
          </a:xfrm>
          <a:prstGeom prst="rect">
            <a:avLst/>
          </a:prstGeom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497840"/>
            <a:ext cx="3286148" cy="3360160"/>
          </a:xfrm>
          <a:prstGeom prst="rect">
            <a:avLst/>
          </a:prstGeom>
        </p:spPr>
      </p:pic>
      <p:pic>
        <p:nvPicPr>
          <p:cNvPr id="6" name="Рисунок 5" descr="Cel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0675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7498080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Значимая особенность профессии "менеджмент" – высокая социальная ответственность всех занятых управлением за качество и результаты этого труда. И руководители всех уровней управления, и аппарат управления как социальная группа несут на себе социально-типические признаки. Их особый социальный статус в общественном разделении труда налагает особую специфику на управление как разновидность общественно-необходимого труда, на взаимоотношения с другими профессиональными группами одной системы управления</a:t>
            </a:r>
            <a:endParaRPr lang="ru-RU" dirty="0"/>
          </a:p>
        </p:txBody>
      </p:sp>
      <p:pic>
        <p:nvPicPr>
          <p:cNvPr id="4" name="Рисунок 3" descr="ravn.jpg.pagespeed.ce.a4AL3abQ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357694"/>
            <a:ext cx="3929058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Различают четыре вида ответственности:</a:t>
            </a:r>
          </a:p>
          <a:p>
            <a:r>
              <a:rPr lang="ru-RU" dirty="0" smtClean="0"/>
              <a:t>Юридическую; </a:t>
            </a:r>
          </a:p>
          <a:p>
            <a:r>
              <a:rPr lang="ru-RU" dirty="0" smtClean="0"/>
              <a:t>Экономическую; </a:t>
            </a:r>
          </a:p>
          <a:p>
            <a:r>
              <a:rPr lang="ru-RU" dirty="0" smtClean="0"/>
              <a:t>Нравственную; </a:t>
            </a:r>
          </a:p>
          <a:p>
            <a:r>
              <a:rPr lang="ru-RU" dirty="0" smtClean="0"/>
              <a:t>Политическую.</a:t>
            </a:r>
            <a:endParaRPr lang="ru-RU" dirty="0"/>
          </a:p>
        </p:txBody>
      </p:sp>
      <p:pic>
        <p:nvPicPr>
          <p:cNvPr id="4" name="Рисунок 3" descr="4024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642918"/>
            <a:ext cx="3810000" cy="2857500"/>
          </a:xfrm>
          <a:prstGeom prst="rect">
            <a:avLst/>
          </a:prstGeom>
        </p:spPr>
      </p:pic>
      <p:pic>
        <p:nvPicPr>
          <p:cNvPr id="5" name="Рисунок 4" descr="2013_12_26_66c5c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3314"/>
            <a:ext cx="2786050" cy="3214686"/>
          </a:xfrm>
          <a:prstGeom prst="rect">
            <a:avLst/>
          </a:prstGeom>
        </p:spPr>
      </p:pic>
      <p:pic>
        <p:nvPicPr>
          <p:cNvPr id="6" name="Рисунок 5" descr="6694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3643314"/>
            <a:ext cx="3571900" cy="3214686"/>
          </a:xfrm>
          <a:prstGeom prst="rect">
            <a:avLst/>
          </a:prstGeom>
        </p:spPr>
      </p:pic>
      <p:pic>
        <p:nvPicPr>
          <p:cNvPr id="7" name="Рисунок 6" descr="Без названи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3571876"/>
            <a:ext cx="3071802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Личность менеджера</a:t>
            </a:r>
          </a:p>
          <a:p>
            <a:pPr lvl="0"/>
            <a:r>
              <a:rPr lang="ru-RU" dirty="0" smtClean="0"/>
              <a:t>Личностные ресурсы в реализации лидерской позиции</a:t>
            </a:r>
          </a:p>
          <a:p>
            <a:pPr lvl="0"/>
            <a:r>
              <a:rPr lang="ru-RU" dirty="0" smtClean="0"/>
              <a:t>Модель компетенций современного лидера</a:t>
            </a:r>
          </a:p>
          <a:p>
            <a:pPr lvl="0"/>
            <a:r>
              <a:rPr lang="ru-RU" dirty="0" smtClean="0"/>
              <a:t>Социальная ответственность лидера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67497923_a_portrait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2428875" cy="619125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0" y="0"/>
            <a:ext cx="7498080" cy="48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 – это субъект общественно-исторического процесса, развития материальной и духовной культуры на Земле,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биосоциальное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существо, генетически связанное с другими формами жизни, но выделившееся из них благодаря способности производить орудия труда, обладающее членораздельной речью, сознанием и нравственными качествами.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0"/>
            <a:ext cx="7498080" cy="4800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Важно различать понятия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5822165" y="464323"/>
            <a:ext cx="121444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428992" y="1142984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1785918" y="428604"/>
            <a:ext cx="121444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1538" y="1714488"/>
            <a:ext cx="1785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Индивид - человек как единичный представитель, отдельно от других индивидов.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28926" y="1857364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Индивидуальность - человек как неповторимый и уникальный комплекс качеств и действий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00760" y="185736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Личность - человек как социализированная индивидуальность.</a:t>
            </a:r>
            <a:endParaRPr lang="ru-RU" b="1" dirty="0"/>
          </a:p>
        </p:txBody>
      </p:sp>
      <p:pic>
        <p:nvPicPr>
          <p:cNvPr id="14" name="Рисунок 13" descr="Indiv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66"/>
            <a:ext cx="3071834" cy="3071834"/>
          </a:xfrm>
          <a:prstGeom prst="rect">
            <a:avLst/>
          </a:prstGeom>
        </p:spPr>
      </p:pic>
      <p:pic>
        <p:nvPicPr>
          <p:cNvPr id="15" name="Рисунок 14" descr="8877887-670x4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943310"/>
            <a:ext cx="3571900" cy="2914690"/>
          </a:xfrm>
          <a:prstGeom prst="rect">
            <a:avLst/>
          </a:prstGeom>
        </p:spPr>
      </p:pic>
      <p:pic>
        <p:nvPicPr>
          <p:cNvPr id="16" name="Рисунок 15" descr="1299739297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000501"/>
            <a:ext cx="3000364" cy="28574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Объективация: создание </a:t>
            </a:r>
            <a:r>
              <a:rPr lang="ru-RU" sz="3200" dirty="0" err="1" smtClean="0"/>
              <a:t>социокультурных</a:t>
            </a:r>
            <a:r>
              <a:rPr lang="ru-RU" sz="3200" dirty="0" smtClean="0"/>
              <a:t> ценностей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7720036" cy="451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Модели взаимоотношения человека и общества: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/>
              <a:t>борьба, когда человек вступает в конфликт с обществом, добиваясь своей цели любой ценой;</a:t>
            </a:r>
          </a:p>
          <a:p>
            <a:pPr lvl="0"/>
            <a:r>
              <a:rPr lang="ru-RU" sz="2400" dirty="0" smtClean="0"/>
              <a:t>бегство от мира, когда человек создает свой мир или уходит от мира в прямом смысле;</a:t>
            </a:r>
          </a:p>
          <a:p>
            <a:pPr lvl="0"/>
            <a:r>
              <a:rPr lang="ru-RU" sz="2400" dirty="0" smtClean="0"/>
              <a:t>адаптация к миру;</a:t>
            </a:r>
          </a:p>
          <a:p>
            <a:r>
              <a:rPr lang="ru-RU" sz="2400" dirty="0" smtClean="0"/>
              <a:t>совпадение интересов личности и общества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3446"/>
            <a:ext cx="2695699" cy="2214554"/>
          </a:xfrm>
          <a:prstGeom prst="rect">
            <a:avLst/>
          </a:prstGeom>
        </p:spPr>
      </p:pic>
      <p:pic>
        <p:nvPicPr>
          <p:cNvPr id="5" name="Рисунок 4" descr="54109187723e6a69d813c3d58e8921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943356"/>
            <a:ext cx="3643305" cy="2914644"/>
          </a:xfrm>
          <a:prstGeom prst="rect">
            <a:avLst/>
          </a:prstGeom>
        </p:spPr>
      </p:pic>
      <p:pic>
        <p:nvPicPr>
          <p:cNvPr id="6" name="Рисунок 5" descr="18-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4604955"/>
            <a:ext cx="2928958" cy="22530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Личность включает в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Общее социально-типическое.</a:t>
            </a:r>
          </a:p>
          <a:p>
            <a:pPr lvl="0"/>
            <a:r>
              <a:rPr lang="ru-RU" dirty="0" smtClean="0"/>
              <a:t>Особенное классовое, национальное.</a:t>
            </a:r>
          </a:p>
          <a:p>
            <a:pPr lvl="0"/>
            <a:r>
              <a:rPr lang="ru-RU" dirty="0" smtClean="0"/>
              <a:t>Отдельное, индивидуальное.</a:t>
            </a:r>
          </a:p>
          <a:p>
            <a:endParaRPr lang="ru-RU" dirty="0"/>
          </a:p>
        </p:txBody>
      </p:sp>
      <p:pic>
        <p:nvPicPr>
          <p:cNvPr id="4" name="Рисунок 3" descr="volunte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5" y="3629025"/>
            <a:ext cx="5915025" cy="3228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7161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Потребности – основа деятельности людей, стимул к совершению тех или иных действий. Каждому обществу соответствует свой уровень потребностей и возможность их удовлетворить</a:t>
            </a:r>
            <a:endParaRPr lang="ru-RU" dirty="0"/>
          </a:p>
        </p:txBody>
      </p:sp>
      <p:pic>
        <p:nvPicPr>
          <p:cNvPr id="4" name="Рисунок 3" descr="ba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994787"/>
            <a:ext cx="4286248" cy="28632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6db12105e0b68662b99a96c4769426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3143266"/>
            <a:ext cx="2786050" cy="371473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28604"/>
            <a:ext cx="7498080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Потребности различают:</a:t>
            </a:r>
          </a:p>
          <a:p>
            <a:pPr lvl="0"/>
            <a:r>
              <a:rPr lang="ru-RU" dirty="0" smtClean="0"/>
              <a:t>Биологические (естественные) – сохранение жизни, питание, размножение.</a:t>
            </a:r>
          </a:p>
          <a:p>
            <a:pPr lvl="0"/>
            <a:r>
              <a:rPr lang="ru-RU" dirty="0" smtClean="0"/>
              <a:t>Общественные:</a:t>
            </a:r>
          </a:p>
          <a:p>
            <a:pPr lvl="0"/>
            <a:r>
              <a:rPr lang="ru-RU" dirty="0" smtClean="0"/>
              <a:t>Духовные – стремление обогатить внутренний мир, приобщиться к ценностям культуры.</a:t>
            </a:r>
          </a:p>
          <a:p>
            <a:pPr lvl="0"/>
            <a:r>
              <a:rPr lang="ru-RU" dirty="0" smtClean="0"/>
              <a:t>Материальные – обеспечить достаточный уровень жизни.</a:t>
            </a:r>
          </a:p>
          <a:p>
            <a:pPr lvl="0"/>
            <a:r>
              <a:rPr lang="ru-RU" dirty="0" smtClean="0"/>
              <a:t>Социальные – реализовать профессиональные способности, занять определенное место в обществе.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</TotalTime>
  <Words>639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Личностные характеристики  лидера к.э.н., доцент кафедры международного туризма и гостиничного бизнеса Нежельченко Е.В. к.э.н., доцент кафедры международного туризма и гостиничного бизнеса Ясенок С.Н. </vt:lpstr>
      <vt:lpstr>Вопросы:</vt:lpstr>
      <vt:lpstr>Презентация PowerPoint</vt:lpstr>
      <vt:lpstr>Презентация PowerPoint</vt:lpstr>
      <vt:lpstr>Объективация: создание социокультурных ценностей</vt:lpstr>
      <vt:lpstr>Модели взаимоотношения человека и общества:</vt:lpstr>
      <vt:lpstr>Личность включает в себя:</vt:lpstr>
      <vt:lpstr>Потребности – основа деятельности людей, стимул к совершению тех или иных действий. Каждому обществу соответствует свой уровень потребностей и возможность их удовлетворить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Лидер должен обладать следующими компетенциями: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Личностные характеристики  лидера</dc:title>
  <dc:creator>Юлька</dc:creator>
  <cp:lastModifiedBy>Fomka</cp:lastModifiedBy>
  <cp:revision>12</cp:revision>
  <dcterms:created xsi:type="dcterms:W3CDTF">2017-02-28T16:14:17Z</dcterms:created>
  <dcterms:modified xsi:type="dcterms:W3CDTF">2020-07-08T07:06:30Z</dcterms:modified>
</cp:coreProperties>
</file>