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7" r:id="rId11"/>
    <p:sldId id="266" r:id="rId12"/>
    <p:sldId id="265" r:id="rId13"/>
    <p:sldId id="268" r:id="rId14"/>
    <p:sldId id="269" r:id="rId15"/>
    <p:sldId id="270" r:id="rId16"/>
    <p:sldId id="272" r:id="rId17"/>
    <p:sldId id="271" r:id="rId18"/>
    <p:sldId id="276" r:id="rId19"/>
    <p:sldId id="275" r:id="rId20"/>
    <p:sldId id="274" r:id="rId21"/>
    <p:sldId id="273" r:id="rId22"/>
    <p:sldId id="279" r:id="rId23"/>
    <p:sldId id="278" r:id="rId24"/>
    <p:sldId id="277" r:id="rId25"/>
    <p:sldId id="280" r:id="rId26"/>
    <p:sldId id="283" r:id="rId27"/>
    <p:sldId id="282" r:id="rId28"/>
    <p:sldId id="281" r:id="rId29"/>
    <p:sldId id="285" r:id="rId30"/>
    <p:sldId id="284" r:id="rId31"/>
    <p:sldId id="286" r:id="rId32"/>
    <p:sldId id="287" r:id="rId33"/>
    <p:sldId id="288" r:id="rId34"/>
    <p:sldId id="289" r:id="rId35"/>
    <p:sldId id="290" r:id="rId36"/>
    <p:sldId id="292" r:id="rId37"/>
    <p:sldId id="291" r:id="rId38"/>
    <p:sldId id="293" r:id="rId39"/>
    <p:sldId id="294" r:id="rId40"/>
    <p:sldId id="297" r:id="rId41"/>
    <p:sldId id="296" r:id="rId42"/>
    <p:sldId id="295" r:id="rId43"/>
    <p:sldId id="300" r:id="rId44"/>
    <p:sldId id="299" r:id="rId45"/>
    <p:sldId id="298" r:id="rId46"/>
    <p:sldId id="302" r:id="rId47"/>
    <p:sldId id="301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240AE-8C3D-4745-947B-A8133779F823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0BA54-BB4B-4552-90D3-F57859A6E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cap="all" dirty="0"/>
              <a:t>Типология организационных культур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к.э.н., доцент кафедры международного туризма и гостиничного бизнеса </a:t>
            </a:r>
            <a:r>
              <a:rPr lang="ru-RU" sz="2000" b="1" dirty="0" err="1">
                <a:solidFill>
                  <a:prstClr val="black"/>
                </a:solidFill>
                <a:ea typeface="+mj-ea"/>
                <a:cs typeface="+mj-cs"/>
              </a:rPr>
              <a:t>Нежельченко</a:t>
            </a:r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 Е.В.</a:t>
            </a:r>
            <a:b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к.э.н., доцент кафедры международного туризма и гостиничного бизнеса </a:t>
            </a:r>
            <a:r>
              <a:rPr lang="ru-RU" sz="2000" b="1" dirty="0" err="1">
                <a:solidFill>
                  <a:prstClr val="black"/>
                </a:solidFill>
                <a:ea typeface="+mj-ea"/>
                <a:cs typeface="+mj-cs"/>
              </a:rPr>
              <a:t>Ясенок</a:t>
            </a:r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 С.Н.</a:t>
            </a:r>
            <a:b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286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428605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Характеристика культур с высоким и низким уровнями избегания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неопределенности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-1" y="1071546"/>
          <a:ext cx="9144001" cy="5408905"/>
        </p:xfrm>
        <a:graphic>
          <a:graphicData uri="http://schemas.openxmlformats.org/drawingml/2006/table">
            <a:tbl>
              <a:tblPr/>
              <a:tblGrid>
                <a:gridCol w="2730685"/>
                <a:gridCol w="3206658"/>
                <a:gridCol w="3206658"/>
              </a:tblGrid>
              <a:tr h="5574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 dirty="0">
                          <a:latin typeface="Times New Roman"/>
                          <a:ea typeface="Times New Roman"/>
                          <a:cs typeface="Times New Roman"/>
                        </a:rPr>
                        <a:t>Параметры культуры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 dirty="0">
                          <a:latin typeface="Times New Roman"/>
                          <a:ea typeface="Times New Roman"/>
                          <a:cs typeface="Times New Roman"/>
                        </a:rPr>
                        <a:t>Культура с низким уровнем избегания неопределенности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 dirty="0">
                          <a:latin typeface="Times New Roman"/>
                          <a:ea typeface="Times New Roman"/>
                          <a:cs typeface="Times New Roman"/>
                        </a:rPr>
                        <a:t>Культура с высоким </a:t>
                      </a:r>
                      <a:r>
                        <a:rPr lang="ru-RU" sz="1400" spc="-15" dirty="0" smtClean="0">
                          <a:latin typeface="Times New Roman"/>
                          <a:ea typeface="Times New Roman"/>
                          <a:cs typeface="Times New Roman"/>
                        </a:rPr>
                        <a:t>уров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нем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избегания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неопределенности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6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Отношение к времени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>
                          <a:latin typeface="Times New Roman"/>
                          <a:ea typeface="Times New Roman"/>
                          <a:cs typeface="Times New Roman"/>
                        </a:rPr>
                        <a:t>Готовность   персонала   жить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сегодняшним днем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 работников большая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тревога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 будущее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7467">
                <a:tc>
                  <a:txBody>
                    <a:bodyPr/>
                    <a:lstStyle/>
                    <a:p>
                      <a:pPr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Предпочитаемый  размер 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Работники предпочитают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небольшие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>
                          <a:latin typeface="Times New Roman"/>
                          <a:ea typeface="Times New Roman"/>
                          <a:cs typeface="Times New Roman"/>
                        </a:rPr>
                        <a:t>Работники         предпочитают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крупные организации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645">
                <a:tc>
                  <a:txBody>
                    <a:bodyPr/>
                    <a:lstStyle/>
                    <a:p>
                      <a:pPr indent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>
                          <a:latin typeface="Times New Roman"/>
                          <a:ea typeface="Times New Roman"/>
                          <a:cs typeface="Times New Roman"/>
                        </a:rPr>
                        <a:t>Возраст менеджеров среднего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уровня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Молодой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Средний и пожилой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6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>
                          <a:latin typeface="Times New Roman"/>
                          <a:ea typeface="Times New Roman"/>
                          <a:cs typeface="Times New Roman"/>
                        </a:rPr>
                        <a:t>Мотивация    на    достижение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цели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Устойчивая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Низкая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4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Отношение к успеху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Надежда на успех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Боязнь неуспеха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0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Готовность к риску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Большая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Слабая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74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Предпочитаемый тип карьеры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Предпочтение карьеры управленца карьере </a:t>
                      </a:r>
                      <a:r>
                        <a:rPr lang="ru-RU" sz="1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специа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листа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latin typeface="Times New Roman"/>
                          <a:ea typeface="Times New Roman"/>
                          <a:cs typeface="Times New Roman"/>
                        </a:rPr>
                        <a:t>Предпочтение карьеры   </a:t>
                      </a:r>
                      <a:r>
                        <a:rPr lang="ru-RU" sz="14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специалиста </a:t>
                      </a:r>
                      <a:r>
                        <a:rPr lang="ru-RU" sz="1400" spc="-5" dirty="0">
                          <a:latin typeface="Times New Roman"/>
                          <a:ea typeface="Times New Roman"/>
                          <a:cs typeface="Times New Roman"/>
                        </a:rPr>
                        <a:t>карьере управленца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74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Квалификация руководителя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Руководитель не является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специалистом в области управления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latin typeface="Times New Roman"/>
                          <a:ea typeface="Times New Roman"/>
                          <a:cs typeface="Times New Roman"/>
                        </a:rPr>
                        <a:t>Руководитель   является   </a:t>
                      </a:r>
                      <a:r>
                        <a:rPr lang="ru-RU" sz="14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спе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циалистом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области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управления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74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>
                          <a:latin typeface="Times New Roman"/>
                          <a:ea typeface="Times New Roman"/>
                          <a:cs typeface="Times New Roman"/>
                        </a:rPr>
                        <a:t>Отношение к конфликтам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Конфликт в организации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рас</a:t>
                      </a:r>
                      <a:r>
                        <a:rPr lang="ru-RU" sz="1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сматривается   </a:t>
                      </a: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как   естествен­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ное состояние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>
                          <a:latin typeface="Times New Roman"/>
                          <a:ea typeface="Times New Roman"/>
                          <a:cs typeface="Times New Roman"/>
                        </a:rPr>
                        <a:t>Конфликты    в    организации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нежелательны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2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Конкуренция между работни­ками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Нормальное  и  продуктивное явление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20" dirty="0">
                          <a:latin typeface="Times New Roman"/>
                          <a:ea typeface="Times New Roman"/>
                          <a:cs typeface="Times New Roman"/>
                        </a:rPr>
                        <a:t>Соперничество   не   </a:t>
                      </a:r>
                      <a:r>
                        <a:rPr lang="ru-RU" sz="1400" spc="-2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приветст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вуется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74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Готовность к компромиссу с оппонентами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Высокая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Низкая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4788" marR="147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285744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маскулинизация — феминизация</a:t>
            </a:r>
            <a:endParaRPr lang="ru-RU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52434" y="152400"/>
            <a:ext cx="8229600" cy="7254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857364"/>
            <a:ext cx="7858180" cy="280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Признак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маскулинность-феминность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отражает мотивационную направленность персонала либо на независимость и экономический эффект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маскулинный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признак (мужской)), либо на взаимозависимость и социальное равновесие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феминный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(женский) признак).</a:t>
            </a:r>
          </a:p>
          <a:p>
            <a:pPr indent="457200" algn="just">
              <a:lnSpc>
                <a:spcPct val="150000"/>
              </a:lnSpc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71472" y="0"/>
            <a:ext cx="8229600" cy="4905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714348" y="642918"/>
            <a:ext cx="78087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Характеристика «мужской» и «женской» культур организации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142985"/>
          <a:ext cx="8715435" cy="5583860"/>
        </p:xfrm>
        <a:graphic>
          <a:graphicData uri="http://schemas.openxmlformats.org/drawingml/2006/table">
            <a:tbl>
              <a:tblPr/>
              <a:tblGrid>
                <a:gridCol w="2271474"/>
                <a:gridCol w="3221530"/>
                <a:gridCol w="3222431"/>
              </a:tblGrid>
              <a:tr h="5175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Параметры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культуры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«Мужская» культура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88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организации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«Женская» культура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низации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67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Роль мужчины и женщины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Мужчина     должен     </a:t>
                      </a:r>
                      <a:r>
                        <a:rPr lang="ru-RU" sz="16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зараба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тывать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а женщина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воспитывать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детей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Мужчина     не     обязательно должен зарабатывать, он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может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заниматься воспитанием детей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03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Доминирование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Мужчина      должен      </a:t>
                      </a:r>
                      <a:r>
                        <a:rPr lang="ru-RU" sz="16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доминировать </a:t>
                      </a:r>
                      <a:r>
                        <a:rPr lang="ru-RU" sz="16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любой ситуации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Различия   между   полами   не </a:t>
                      </a: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влияет  на  занятие  властных позиций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68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Главная ценность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Успех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единственное, что значимо в жизни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Качество жизни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Жизнь и работа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Жить для работы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Работать, чтобы жить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68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является важным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Деньги    и    хорошие   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материальные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условия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Мужчины и окружение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03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Стремление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Всегда быть лучшим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Ориентация на равенство, не пытаться казаться лучше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других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68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Отношение к свободе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Независимость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Солидарность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68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Чувство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Уважать тех, кто добился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успеха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Сочувствие неудачникам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2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Принятие решений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Логика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Интуиция</a:t>
                      </a:r>
                    </a:p>
                  </a:txBody>
                  <a:tcPr marL="17803" marR="17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52434" y="152400"/>
            <a:ext cx="8229600" cy="7254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20" y="2143116"/>
            <a:ext cx="8572560" cy="2548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1950" algn="l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Анализируя российскую деловую культуру по степени проявления вышеназванных четырех параметров, эксперты пришли к выводу, что для российских предприятий характерны: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значительная дистанция власти;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высокая степень неприятия неопределенности;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средние показатели по признаку «индивидуализм-коллективизм»;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господство «женских» ценностей.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500042"/>
            <a:ext cx="8358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Модель Ф.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Клухольма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Ф.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Стродберга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928670"/>
            <a:ext cx="857256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323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Отношение к окружающей среде.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отношения - порабощенность внешней средой (Средний Восток), гармония со средой (Дальний Восток), доминирование над средой (США, Канада).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323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Временная ориентация ценностей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(временной фокус культуры). Варианты ориентации - на прошлое, будущее или настоящее (для США характерна ориентация на настоящее и близкое будущее; для Японии - долгосрочный взгляд в будущее; для Среднего Востока - обращенность в прошлое, традиционное хозяйствование).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323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природы человека.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- человек от природы зол, добр либо сочетает в себе и то, и другое.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323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Ориентация жизнедеятельности.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ориентации - действовать, т.е. трудиться и ждать вознаграждений (США); существовать, т.е. жить моментом, получать эмоциональное удовлетворение (Мексика); контролировать, т.е. удовлетворять потребности путем отделения себя от объекта удовлетворения (Франция).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323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Фокус ответственности.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- персональная ответственность за себя (США): фокус на группе, групповой ответственности, гармонии, лояльности (Япония, Израиль); фокус на принадлежности к определенному уровню иерархии, аристократизм (Великобритания, Франция).	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323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Концепция рабочего пространства.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- открытое, публичное пространство рабочей деятельности (Япония - концентрация рабочих и менеджеров в общем помеще­нии, отсутствие отдельных столов); частное использование рабочего пространства (США - отдельные офисы, обсуждения за закрытыми дверями), смешанная ориентация (разделение общего офиса при помощи перегородок характерно для европейских стран).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41753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Типология Ф.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Тромпенаарса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71472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4282" y="1214422"/>
            <a:ext cx="842968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19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73088" algn="l"/>
                <a:tab pos="23129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Тромпенаарс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различает организационные культуры по особенностям национальных культурных предпочтений руководителей и работников организации.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17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73088" algn="l"/>
                <a:tab pos="23129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выделения типов организационной культуры Ф.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Тромпенаарс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сравнивает их по двум параметрам: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17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73088" algn="l"/>
                <a:tab pos="23129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равенство-иерархия;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17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73088" algn="l"/>
                <a:tab pos="23129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ориентация на личность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ориентация на задачу (цель).</a:t>
            </a:r>
          </a:p>
          <a:p>
            <a:pPr marL="0" marR="0" lvl="0" indent="1317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73088" algn="l"/>
                <a:tab pos="23129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позволило ему выделить четыре типа корпоративных культур, которые существенно различаются тем, как в них принято думать, учиться, изменяться; как в них стимулируется мотивация и разрешаются конфликты, как и за что принято награждать.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27465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Типология культур по Ф.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Тромпенаарсу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71472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285860"/>
          <a:ext cx="7786741" cy="4071965"/>
        </p:xfrm>
        <a:graphic>
          <a:graphicData uri="http://schemas.openxmlformats.org/drawingml/2006/table">
            <a:tbl>
              <a:tblPr/>
              <a:tblGrid>
                <a:gridCol w="2604731"/>
                <a:gridCol w="2585352"/>
                <a:gridCol w="2596658"/>
              </a:tblGrid>
              <a:tr h="8669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 ориентации</a:t>
                      </a:r>
                    </a:p>
                  </a:txBody>
                  <a:tcPr marL="25284" marR="252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Эгалитарность</a:t>
                      </a:r>
                      <a:r>
                        <a:rPr lang="ru-RU" sz="18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800" spc="-1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уравнитель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ный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25284" marR="252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Иерархия</a:t>
                      </a:r>
                    </a:p>
                  </a:txBody>
                  <a:tcPr marL="25284" marR="252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2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Ориентация на личность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284" marR="252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«Инкубатор»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Культура, ориентированная </a:t>
                      </a:r>
                      <a:r>
                        <a:rPr lang="ru-R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достижение</a:t>
                      </a:r>
                    </a:p>
                  </a:txBody>
                  <a:tcPr marL="25284" marR="252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«Семья»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Культура, ориентированная </a:t>
                      </a:r>
                      <a:r>
                        <a:rPr lang="ru-R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власть</a:t>
                      </a:r>
                    </a:p>
                  </a:txBody>
                  <a:tcPr marL="25284" marR="252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2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Ориентация на цель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284" marR="252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spc="-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 </a:t>
                      </a:r>
                      <a:r>
                        <a:rPr lang="ru-RU" sz="1800" b="1" i="1" spc="-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Управляемая ракета»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Культура, ориентированная </a:t>
                      </a:r>
                      <a:r>
                        <a:rPr lang="ru-R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цель (задачу)</a:t>
                      </a:r>
                    </a:p>
                  </a:txBody>
                  <a:tcPr marL="25284" marR="252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«Эйфелева башня»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Культура, ориентированная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роль</a:t>
                      </a:r>
                    </a:p>
                  </a:txBody>
                  <a:tcPr marL="25284" marR="252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28596" y="785794"/>
            <a:ext cx="8429684" cy="4191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19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308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А. Кеннеди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отмечают, что в организациях, принадлежащих к одному и тому же сектору рынка, складывается один и тот же тип культуры. Для дифференциации культур они выбрали две характеристики: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степень риска, связанного с деятельностью организации;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скорость получения организацией и ее работниками обратной связи или оценки принятых решений.</a:t>
            </a:r>
          </a:p>
          <a:p>
            <a:pPr lvl="0" indent="3619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основе этих признаков они выделили четыре типа корпоративных культур в зависимости от вариантов высокой/низкой степени риска и быстрой/медленной обратной связи.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571480"/>
            <a:ext cx="892971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19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99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Культура «крутых парней»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редставляют предприятия, где высокий риск деятельности сочетается с быстрой отдачей. Обычно компании с такой культурой, стремительно добиваясь успеха, так же быстро терпят поражение. Наиболее типичные представители такого рода организаций: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рекламный бизнес;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телевидение;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кино;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спорт;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индустрия развлечений;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консалтинговые услуги;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производство косметики;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строительство.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991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Сильными сторонами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культуры «крутых парней» являются забота о «звездах», умение рисковать и культ работоспособности.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571479"/>
            <a:ext cx="85725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69913" algn="l"/>
              </a:tabLst>
            </a:pP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Недостатки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состоят: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69913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ориентации на быструю выгоду, которая не оставляет возможности долгосрочных капиталовложений;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69913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нежелании сотрудничества и конкуренция между сотрудниками;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69913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засилье тех, кто умеет «срывать куш»;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69913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пренебрежении к талантливым людям и профессионалам;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69913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высоком уровне текучести кадров.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69913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Лидеры таких организаций склонны к жестким взаимоотношениям, они индивидуалисты и максималисты в бизнесе. Здесь выживают только сильнейшие - люди, способные отстоять свое мнение, выдержать постоянно высокий темп работы, не боящиеся рисковать и настойчиво стремящиеся к достижению цели.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69913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Сила работников этих фирм - в высокой способности воспринимать инновации.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69913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Слабость - в том, что они не учитывают прошлый опыт, живут только настоящим, не стремятся к кооперации усилий. Для их стиля жизни характерны следование последним веяниям моды, склонность к словесным и спортивным противоборствам. Бешеный темп работы, необходимость принятия быстрых и точных решений сильно истощают, и люди нередко выбывают из такого бизнеса, даже не достигнув среднего возраста.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229600" cy="4357718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1. Типология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организационных культур по национальным особенностям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поведения персонала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2. Типология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организационных культур в зависимости от специфики вида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3. Типология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организационных культур по признаку специфики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гендерных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отношений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4. Комплексные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(синтетические) типологии организационных культур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57158" y="474649"/>
            <a:ext cx="8572560" cy="6092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0838" algn="just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69913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Культура «усердной работы».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кладывается на предприятиях, с низкой степенью риска в сочетании с быстрой обратной связью.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699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наиболее успешной конкуренции служащие поддерживают высокий уровень активности, выполняют большой объемы работы. Если все выведено на высокий уровень активности, предприятие выживает, но стоит только снизить темп работы, начинаются проблемы.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699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Наиболее яркими представителями данной культуры являются следующие отрасли: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699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торговля недвижимостью;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699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торговля автомобилями;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699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производители офисной техники;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699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торговля большими партиями товаров массового производства.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69913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«усердной работы» - это мир торговых организаций, где господствует принцип «клиент всегда прав». Быстрое и качественное обслуживание - главный лозунг такого типа организаций. Для лидеров подобных организаций характерны высокие навыки в области продаж, командный подход к решению проблем, дружелюбие. В этой сфере способны выжить люди, умеющие доказать, что их товар самый лучший: и не важно, какую тактику они применяют - личного общения или рекламы производимого товара.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14282" y="928670"/>
            <a:ext cx="8572496" cy="53276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1950" algn="just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991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Сильными сторонами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культуры усердной работы» - умение вовремя отреагировать на любые изменения рынка, сплоченность, общительность.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991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Слабые стороны: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увлечение количественными показателями в ущерб качественным;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нередко отсутствует продуманность деталей дела;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склонность к неадекватной оценке предстоящих результатов;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высокая текучесть кадров;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отсутствие преемственности поколений работников (с работниками старшего возраста безжалостно расстаются, предпочитая молодых и энергичных сотрудников).</a:t>
            </a:r>
          </a:p>
          <a:p>
            <a:pPr marL="0" marR="0" lvl="0" indent="36195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9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Положительной стороной работников является умение сотрудничать в широком диапазоне работ, отрицательной - отсутствие аналитических навыков, скороспелость выводов, отсутствие перспективного взгляда на бизнес. Для их жизненного стиля характерно стремление к коллективному досугу, предпочтение командных игр.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85720" y="500042"/>
            <a:ext cx="842968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308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Культура «крупных ставок»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формируется на предприятиях, сочетающих в своей деятельности высокий риск с низкой отдачей. Иногда проходят долгие годы, прежде чем можно будет понять, правильными ли были принятые решения и предпринятые действия. Здесь в работу втягиваются очень крупные суммы, вкладываемые в разработки новых проектов, по­иски земельных ресурсов и другие крупные мероприятия.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Наиболее типичные представители данной культуры: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нефтяные компании;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горнодобывающая промышленность;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вложения в новые технологии;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металлургия: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разработки месторождений;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инвестиционные банки;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архитектурные фирмы;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медицинские разработки;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химические концерны;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оборонная промышленность;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космическая техника.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Лидеры такой культуры имеют долгосрочную ориентацию, нацелены на надежные системы контроля, являются компетентными специалистами. Цена принимаемых решений очень высока: каждое из них многократно обдумывается и обсуждается, деловые совещания могут затягиваться даже на несколько дней.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642910" y="785794"/>
            <a:ext cx="771530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8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3088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Сильные стороны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культуры «крупных ставок» являются: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8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фундаментальность полхода к решению проблем;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8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нацеленность на открытия и солидные разработки, которые укрепляют не только финансовое положение отдельных личностей, но и экономику страны;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8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высокая и продолжительная прибыль (одно большое вложение - и обеспеченность на всю жизнь).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8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3088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Слабость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данного типа культуры проявляется в следующем: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8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именно научные разработки и долгосрочные проекты получают наименьшие инвестиции;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8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далеко не все проекты приносят прибыль;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8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лидерами таких организаций люди становятся только во второй половине жизни, когда уже пройдены почти все этапы карьеры.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8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Сильная черта сотрудников - генерирование научно-технических идей, слабые черты - медлительность, низкая чувствительность, к краткосрочным колебаниям, слабые навыки управления денежными потоками. В жизненном стиле и личной жизни сотрудников таких организаций воплощаются идеи иерархических отношений.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428596" y="785794"/>
            <a:ext cx="828680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71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7308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Культура «процесса»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складывается в организациях, в которых почти не существует риска, но и прибыль незначительна.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 предприятиях с таким типом культуры работники концентрируют внимание на самой работе и процессе деятельности, а не на ее результатах. Здесь преобладает бумажная работа, зачастую годовые отчеты просто переписываются с прошлогодних.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компаниям с культурой «процесса» относятся: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фармацевтические фирмы;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крупные государственные организации;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правительственные структуры;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банки и страховые компании (в западной экономике).</a:t>
            </a: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730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Лидеры этих организаций осторожны, точны и внимательны, действуют в рамках установленных процедур.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14282" y="571480"/>
            <a:ext cx="892971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18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Сотрудники отличаются стремлением к порядку и систематизации деятельности. В данной культуре лучше всего приживаются люди, умеющие вести себя непосредственно в таком искусственном мире. Люди, которые проработали в подобных организациях несколько лет, столкнувшись с действительностью, чаще всего не знают, как поступить: они привыкли к своему внутреннему миру и не видят реальности событий в истинном свете.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182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Слабые стороны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сотрудников обусловлены обилием ограничений, монотонностью и однообразием работы.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18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этой культуре существует деление на ранги, которые необходимо заслужить. От ранга зависит не только статус, но и заработок, поэтому люди стремятся как можно быстрее пройти по этой лестнице, заслужить уважение и увеличить свой доход.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182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Сильные черты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культуры «процесса» - постоянство трудовой деятельности, сохранение рабочих мест, стабильность привилегий (по сравнению с другими сферами).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182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Отрицательные стороны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бюрократизм, стремление работников перекладывать работу друг на друга, значительный объем рутинной, а главное, никому не нужной работы.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642918"/>
            <a:ext cx="3000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типология М. Бурке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57158" y="1071546"/>
            <a:ext cx="8215338" cy="48292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Одной из разновидностей отраслевых типологий является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типология М. Бурке,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выделившего восемь типов организационной культуры. Параметры для анализа - взаимодействие с внешней средой, размер и структура организации, мотивация персонала.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tabLst>
                <a:tab pos="344488" algn="l"/>
              </a:tabLst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Классификация</a:t>
            </a:r>
            <a:r>
              <a:rPr kumimoji="0" lang="ru-RU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 организаций по </a:t>
            </a:r>
            <a:r>
              <a:rPr lang="ru-RU" b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 Бурке </a:t>
            </a:r>
            <a:r>
              <a:rPr lang="ru-RU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(Франция)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«оранжереи»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характерна для государственных предприятий, которые не интересуются изменениями внешнего окружения. Персонал слабо мотивирован, что связано со структурой предприятия, бюрократичностью, конформизмом и анонимностью отношений. Эта система направлена на сохранение достигнутого;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«собиратели колосков»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это предприятия, в большинстве своем мелкие и средние, стратегия которых зависит от случая. Их структуры анархичны, функции распылены. Основой системы ценностей является уважение к руководителю. Как правило, эти предприятия находятся в трудном положении и вследствие этого не могут мотивировать персонал;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14282" y="642918"/>
            <a:ext cx="8929718" cy="56323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«огорода»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предприятия стремятся к сохранению доминирующих позиций на традиционном рынке, используя испытанные в прошлом модели с внесением в них минимума изменений. Мотивация персонала находится на низком уровне;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«французского сада»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несколько измененный под влиянием американского опыта вариант культуры «огорода». Распространена на крупных предприятиях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имеющих бюрократизированную структуру, где к людям относятся как к винтикам, необходимым для функционирования системы;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«крупных плантаций»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характерна для крупных предприятий, имеющих 3-4 иерархических уровня. Их отличительной чертой является постоянное приспособление к изменениям окружения, поэтому гибкость персонала всячески поощряется. Степень его мотивации достаточно высока;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специфики вида деятельности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00042"/>
            <a:ext cx="8143932" cy="603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44488" algn="l"/>
              </a:tabLst>
            </a:pP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«лианы»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это сокращенный до минимума управленческий персонал, широкое использование информатики, ориентация каждого работника на требования рынка, высокое чувство ответственности на всех уровнях, что обеспечивает высокую степень мотивации персонала;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44488" algn="l"/>
              </a:tabLst>
            </a:pP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модель «косяка рыб» </a:t>
            </a: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предприятия, характеризующиеся высокой маневренностью и гибкостью, постоянно меняющие структуру и поведение в зависимости от изменений рыночной конъюнктуры;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44488" algn="l"/>
              </a:tabLst>
            </a:pP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«кочующей орхидеи</a:t>
            </a: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-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присуща различным рекламным агентствам и консультационным фирмам, которые, исчерпав возможности одного рынка, переходят к другому. Они имеют неформальную, постоянно меняющуюся структуру и ограниченное количество работников. Их цель - предложить единственный в своем роде товар. Степень  мотивации персонала относительно низка.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признаку специфики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гендерных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отношений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285720" y="500042"/>
            <a:ext cx="8572560" cy="609397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195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Авторы данной типологии:</a:t>
            </a:r>
          </a:p>
          <a:p>
            <a:pPr marL="0" marR="0" lvl="0" indent="36195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британские специалисты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 Медок и Д.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Паркин</a:t>
            </a: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36195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ходе исследовательской и консультационной работы установили, что в различных организациях устанавливаются различные типы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гендерных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отношений, т.е. отношений между мужчинами и женщинами.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указанному признаку С. Медок и Д.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Паркин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выделили шесть типов культур: </a:t>
            </a:r>
          </a:p>
          <a:p>
            <a:pPr marL="0" marR="0" lvl="0" indent="361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«джентльменский клуб»,</a:t>
            </a:r>
          </a:p>
          <a:p>
            <a:pPr marL="0" marR="0" lvl="0" indent="361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«казарма», </a:t>
            </a:r>
          </a:p>
          <a:p>
            <a:pPr marL="0" marR="0" lvl="0" indent="361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«спортивная раздевалка»,</a:t>
            </a:r>
          </a:p>
          <a:p>
            <a:pPr marL="0" marR="0" lvl="0" indent="361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«слепота к фактору пола», </a:t>
            </a:r>
          </a:p>
          <a:p>
            <a:pPr marL="0" marR="0" lvl="0" indent="361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лжеподдержка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</a:p>
          <a:p>
            <a:pPr marL="0" marR="0" lvl="0" indent="361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«смышленые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мачо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 Типология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организационных культур по национальным особенностям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поведения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персонала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785786" y="1714488"/>
            <a:ext cx="7929618" cy="2345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19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76275" algn="l"/>
                <a:tab pos="11430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Организационная культура предприятия адекватна его взаимоотношениям с внешней средой и отвечает требованиям внешней среды. Национальная принадлежность персонала одна из самых главных закономерностей, определяющих поведение каждого человека в отдельности и предприятия в целом.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признаку специфики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гендерных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отношений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85720" y="571480"/>
            <a:ext cx="8501122" cy="470898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90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«Джентльменский клуб»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это  культура вежливых и цивилизованных людей, которые учтиво и демонстративно заботятся о женщинах. Их оберегают и под предлогом неустанной заботы не допускают к выполнению работы, которая требует серьезных усилий и ответственности.</a:t>
            </a:r>
          </a:p>
          <a:p>
            <a:pPr marL="0" marR="0" lvl="0" indent="219075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Основная цель такой «заботы» удержать женщину на определенных ролях, не дать ей возможности выйти за пределы предписанных мужчинами рамок, естественно, для ее же блага. Женщинам, которые стремятся сделать карьеру в такой организации, приходится противостоять не только мужчинам, но и другим женщинам, которые считают такие нормы вполне оправданными.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признаку специфики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гендерных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отношений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14282" y="1142984"/>
            <a:ext cx="8358246" cy="424731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7188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«Казарма»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это культура подавления, характерная для иерархических, бюрократических организаций, обычно управляющихся небольшой группой мужчин, которые с презрением относятся ко всем, кто находится у них в подчинении.</a:t>
            </a:r>
          </a:p>
          <a:p>
            <a:pPr marL="0" marR="0" lvl="0" indent="357188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Такое же отношение транслируется на все нижестоящие уровни управления, которые тоже обычно управляются мужчинами. Женщины оказываются на самых нижних уровнях иерархии, а потому наиболее бесправными членами организации и презираемыми сотрудниками, к чьему мнению никогда никто не прислушивается.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признаку специфики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гендерных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отношений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42844" y="819359"/>
            <a:ext cx="864399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«Спортивная раздевалка»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культура, основанная на специфических мужских ценностях, главными из которых являются мужественность, спортивность, энергичность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гетеросексуальность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организациях с такой культурой женщины вынуждены подыгрывать мужчинам и соответствовать образу «сексуального объекта» - носить откровенную одежду, пользоваться яркой косметикой, крепкими духами и стараться привлечь к себе внимание мужчин. Как рядовым сотрудницам, так и женщинам-руководителям в таких организациях приходится постоянно выслушивать разговоры о спорте, как в официальной, так и в неофициальной обстановке.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Многие женщины не задерживаются в подобных организациях, их пребывание в них заканчивается личными драмами и громкими скандалами с обсуждением подробностей служебных романов. 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признаку специфики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гендерных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отношений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14282" y="714356"/>
            <a:ext cx="871543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«Слепота к фактору пола»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это культура, в которой отрицаются объективные различия в социальных ролях мужчины и женщины. Мужчины не принимают во внимание двойную занятость женщин (на работе и дома), их личный опыт и особенности биологической конституции. В подобных организациях руководитель легко назначает женщин на ночные дежурства и поздно заканчивающиеся работы, наравне с мужчинами отправляет в регулярные командировки и любит подчеркивать, что является противником дискриминации и сторонником равноправия полов.</a:t>
            </a:r>
          </a:p>
          <a:p>
            <a:pPr marL="0" marR="0" lvl="0" indent="28575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Очень часто человек - носитель таких ценностей искренне верит,</a:t>
            </a:r>
          </a:p>
          <a:p>
            <a:pPr marL="0" marR="0" lvl="0" indent="28575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что своим подходом он утверждает идеал равенства и равноправия мужчин и женщин в организации, но на самом деле ставит перед женщинами невыполнимую задачу.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признаку специфики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гендерных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отношений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214282" y="1000108"/>
            <a:ext cx="8501122" cy="424731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7188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Лжеподдержка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это тип организационной культуры, в рамках которой принято активно выступать за равноправие женщин, но реально ничего для этого не делать. Особенно часто подобная культура «защитников женщин» распространена в государственных и политических структурах, которые паразитируют на женском вопросе в ходе различных кампаний.</a:t>
            </a:r>
          </a:p>
          <a:p>
            <a:pPr marL="0" marR="0" lvl="0" indent="357188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57188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деле поддержка женщин принимает новую форму дискриминации: женщин как социально ущербных начинают «продвигать» и «поддерживать», ограждать от принятия решений, учить. В результате женщины становятся в откровенно потребительскую позу жертвы, в чьих неудачах и бедах виноваты все, кроме них самих.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3.Типология организационных 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культур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признаку специфики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гендерных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отношений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285860"/>
            <a:ext cx="87154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«Смышленые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мачо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тип культуры, в которой главной ценностью является способность работать в высоком темпе  круглые сутки. Чтобы сделать карьеру в подобных организациях, женщина должна полностью забыть обо всех аспектах жизни, кроме работы.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71802" y="571480"/>
            <a:ext cx="3040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Типология С.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Ханди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428596" y="1214422"/>
            <a:ext cx="871540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571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Американский специалист в области управленческого консультирования С.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Ханди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предложил классификацию культур на основании ряда критериев: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Symbol" pitchFamily="18" charset="2"/>
              <a:buChar char=""/>
              <a:tabLst>
                <a:tab pos="457200" algn="l"/>
                <a:tab pos="571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распределение власти в организации;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Symbol" pitchFamily="18" charset="2"/>
              <a:buChar char=""/>
              <a:tabLst>
                <a:tab pos="457200" algn="l"/>
                <a:tab pos="571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ценностные ориентации личности;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Symbol" pitchFamily="18" charset="2"/>
              <a:buChar char=""/>
              <a:tabLst>
                <a:tab pos="457200" algn="l"/>
                <a:tab pos="571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отношение к людям в организации;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Symbol" pitchFamily="18" charset="2"/>
              <a:buChar char=""/>
              <a:tabLst>
                <a:tab pos="457200" algn="l"/>
                <a:tab pos="571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организации;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Symbol" pitchFamily="18" charset="2"/>
              <a:buChar char=""/>
              <a:tabLst>
                <a:tab pos="457200" algn="l"/>
                <a:tab pos="571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 ее деятельности на различных стадиях организационного развития.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571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основе исследования этих параметров Ч.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Ханди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выделил четыре типа организационной культуры: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714348" y="714356"/>
            <a:ext cx="7786742" cy="51153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«Культура власти» («культура Зевса»)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особую роль играет лидер, его личные качества и способности. В качестве источника власти заметное место принадлежит ресурсам, находящимся в распоряжении руководителя. 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Организации, как правило, имеют жесткую иерархическую структуру. Имеется единственный четко выделенный центр принятия решений. 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Контроль всегда проводится из центра, носит выборочный, случайный характер, осуществляется по индивидуальным критериям, которые определяются субъективно и никогда не проговариваются вслух руководством.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00042"/>
            <a:ext cx="864399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«Ролевая культура» («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культура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Аполлона»)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характеризуется строгим функциональным распределением ролей и специализацией участков. </a:t>
            </a:r>
          </a:p>
          <a:p>
            <a:pPr indent="457200"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Этот тип организаций функционирует на основе системы правил, процедур и стандартов деятельности, соблюдение которых должно гарантировать ее эффективность. Есть четкая специализация, хорошо прописаны отдельные функции, выполняемые работниками и группами в организации. </a:t>
            </a:r>
          </a:p>
          <a:p>
            <a:pPr indent="457200"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Взаимодействие между отделами регулируется ролевыми и коммуникативными процедурами, правилами проведения собраний, совещаний, встреч рабочих групп. Основным источником власти являются не личные качества, а положение, занимаемое в иерархической структуре.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751344"/>
            <a:ext cx="864399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«Культура задачи» («культура Афины»)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основана на обладании специфическими знаниями и предназначена для решения специфических задач. Она складывается в тех случаях, когда преобладающая деятельность организации или подразделения связана с необходимостью решения проблем, с которыми способны справиться только квалифицированные профессионалы, обладающие соответствующими знаниями. </a:t>
            </a:r>
          </a:p>
          <a:p>
            <a:pPr indent="457200"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 культура характерна для проектных организаций, фирм ориентированных на проектирование и выпуск новых изделий и продуктов, под каждую задачу создается рабочая группа. Эффективность деятельности организаций с такой культурой во многом определяется высоким профессионализмом сотрудников и кооперативным групповым эффектом.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571504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Типология Г.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Хофштеде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1928802"/>
            <a:ext cx="792961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6263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Гирт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Хофштеде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изучал следующие параметры трудового поведения работников: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6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степень удовлетворенности: трудом, коллегами, руководством;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6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жизненные цели;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6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восприятия трудностей и проблем, возникающих в процессе трудовой деятельности;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6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верования и профессиональные предпочтения.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643578"/>
            <a:ext cx="89297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При этом он учитывал половозрастные и профессиональные особенности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889844"/>
            <a:ext cx="850112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«Культура личности» («культура Диониса»)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организация с данным типом культуры объединяет людей не для решения каких-то задач, а для того, чтобы они могли добиваться собственных целей. Власть основывается на близости к ресурсам, профессионализме, на силе личных качеств, способностей и дарований и способности договариваться. Власть и контроль носят координирующий характер. </a:t>
            </a:r>
          </a:p>
          <a:p>
            <a:pPr indent="457200"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 культура присуща организациям, состоящим из объединений индивидуальностей, каждая из которых является независимой, обладает своей собственной силой личности и влиянием. В культуре личностей отдельные персоны преследуют собственные цели; собственные интересы и ценности ставят выше общих.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428596" y="571480"/>
            <a:ext cx="8286808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мнению Ч.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Ханди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одной организации в процессе ее эволюции можно проследить все типы культур. 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 стадии зарождения преобладает культура власти, 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 стадии роста - культура роли, 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 стадии развития может формироваться культура задачи или культура личности. 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 стадии распада может быть использован любой из четырех типов культур.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Знание ведущего типа культуры страны и организации позволяет оценивать совместимость культур различных стран мира, прогнозировать развитие их взаимодействия, регулировать спорные вопросы, эффективно принимать управленческие решения.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500042"/>
            <a:ext cx="5196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Типология К.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Кэмерона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Р.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Куинна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357158" y="1214422"/>
            <a:ext cx="821537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2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Преимуществом подхода этих авторов является наличие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валидного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инструмента диагностики и определения желательного направления развития организационной культуры.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основе типологии К.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Кэмерона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Р.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Куинна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лежит рамочная конструкция конкурирующих ценностей.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моделью «рамочной конструкции конкурирующих ценностей»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доминантного типа организационной  культур осуществляется на основе  двух измерений: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500034" y="1142984"/>
            <a:ext cx="7929618" cy="3730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 измерение отделяет критерии эффективности, которые подчеркивают гибкость, дискретность и динамизм организации. Так, некоторые организации считаются эффективными, если они склонны к переменам, отличаются адаптивностью и органической цельностью;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второе измерение отделяет критерии эффективности, которые подчеркивают внутреннюю ориентацию, интеграцию и единство, от критериев, ассоциируемых с внешней ориентацией, дифференциацией и соперничеством.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42910" y="1285860"/>
            <a:ext cx="828680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5575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Авторы концепции выделяют четыре типа организационной культуры: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клановая;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бюрократическая (иерархическая);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рыночная;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90550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адхократическая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357158" y="428604"/>
            <a:ext cx="8643998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Клановая культура организации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строится по подобию семьи, где ценится качество человеческих отношений, взаимная поддержка и забота.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Этот тип культуры свойственен начинающим и семейным предприятиям, когда небольшой коллектив единомышленников делает общее дело.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ростом количества работников фирмы обычно преодолевают этот тип культуры, хотя бывают и исключения.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рархический тип культуры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обладает жесткой многоступенчатой структурой. Для персонала, усвоившего такой тип культуры, главное - системность и стабильность. Они лучше всего себя чувствуют в централизованной системе управления с четким распределением полномочий, когда расписаны стандартизованные правила и процедуры, развиты механизмы учета и контроля.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Такой тип культуры характерен для государственных учреждений, банков, предприятий военно-промышленного комплекса, крупных транспортных предприятий.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357158" y="785794"/>
            <a:ext cx="8358246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Рыночный тип культуры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ориентирован на результат, прибыльность, выполнение задачи любой ценой; предполагает достаточно агрессивное поведение компании на рынке, высокую динамичность развития.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Организации с рыночной культурой ориентированы на внешнее окружение, а не на свои внутренние дела. В основном их внимание фокусируется на операциях с внешними клиентами, включая поставщиков, потребителей, подрядчиков, органы правового регулирования и т.д.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Такой тип корпоративной культуры преобладает в оптовых торговых компаниях, работающих на остро конкурентных рынках.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214282" y="428604"/>
            <a:ext cx="8501122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Адхократическая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ориентирована на инновации и творчество. Главное в такой культуре - постоянная генерация новых идей.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Работники подобных организаций уверены, что новаторские и опережающие время решения - это именно то, что ведет к успеху. 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Главная задача менеджмента в условиях такой культуры состоит в ускорении предпринимательства, поощрении творчества и деятельности на передовых рубежах.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отличие от рыночной или иерархической культуры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адхократическая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использует централизованную власть и авторитарные взаимоотношения. Власть «перетекает» от индивида к индивиду или от одной целевой бригады к другой в зависимости от проблемы, которая выходит на первый план в данное время.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адхократической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культуре ярко выражен акцент на индивидуальности, поощрении риска и предвидении будущего, поскольку почти каждый работник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адхократической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организации оказывается причастным к производству, общению с клиентами, исследованиям и развитию.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Этот тип культуры чаще всего встречается в организациях, занимающихся разработкой нового продукта, в аэрокосмической индустрии, разработке программного обеспечения, рекламных агентствах, высокопрофессиональных консалтинговых фирмах, кинопроизводстве.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0" y="500043"/>
            <a:ext cx="90011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четырех профилей организационной культуры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Кэмерону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Р.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Куинну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214398"/>
          <a:ext cx="8715436" cy="5675774"/>
        </p:xfrm>
        <a:graphic>
          <a:graphicData uri="http://schemas.openxmlformats.org/drawingml/2006/table">
            <a:tbl>
              <a:tblPr/>
              <a:tblGrid>
                <a:gridCol w="4366752"/>
                <a:gridCol w="4348684"/>
              </a:tblGrid>
              <a:tr h="2571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Клановая культура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Очень дружественное место работы,  где </a:t>
                      </a: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людей масса общего. Организации похожи на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большие семьи. Лидеры или главы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организаций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воспринимаются  как  воспитатели, 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можно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даже как родители. Организации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дер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жатся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вместе благодаря преданности 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тра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диции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    Высока     обязательность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ции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    Она делает акцент на долгосрочной выгоде совершенствования   личности,  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дает   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значение высокой степени 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сплоченно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сти  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коллектива и моральному климату.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Успех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определяется в терминах доброго чувства к потребителям и заботы о людях.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Организация   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поощряет    бригадную работу, участие в бизнесе и согласие.</a:t>
                      </a:r>
                    </a:p>
                  </a:txBody>
                  <a:tcPr marL="11617" marR="11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Адхократическая</a:t>
                      </a:r>
                      <a:r>
                        <a:rPr lang="ru-RU" sz="1200" b="1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культура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Динамичное предпринимательское и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творче</a:t>
                      </a:r>
                      <a:r>
                        <a:rPr lang="ru-RU" sz="1200" spc="-1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ское </a:t>
                      </a:r>
                      <a:r>
                        <a:rPr lang="ru-RU" sz="12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работы. Люди готовы подставлять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собственные шеи и идти на риск. Лидеры считаются новаторами и людьми, готовыми рисковать. Связующей сущностью организа­ции является преданность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экспериментированию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новаторству. Подчеркивается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необ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ходимость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деятельности на передовом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рубе</a:t>
                      </a:r>
                      <a:r>
                        <a:rPr lang="ru-RU" sz="1200" spc="-1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же</a:t>
                      </a:r>
                      <a:r>
                        <a:rPr lang="ru-RU" sz="12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В долгосрочной перспективе организация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делает акцент на росте и обретении новых ресурсов. Успех означает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производство/предоставление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уникальных товаров и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луг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Важно быть лидером на рынке товаров </a:t>
                      </a:r>
                      <a:r>
                        <a:rPr lang="ru-RU" sz="12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или услуг. Поощряются личная инициатива и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свобода.</a:t>
                      </a:r>
                    </a:p>
                  </a:txBody>
                  <a:tcPr marL="11617" marR="11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03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Иерархическая культура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Очень формализованное  и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структу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рированное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работы. Тем, что делают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люди, управляют процедуры. Лидеры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гордят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ся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тем, что они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рационально мыслящие координаторы  и  организаторы.  Критически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важно    поддержание    главного    хода   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тельности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организации.  Организацию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объединяют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формальные правила и официальная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политика. Долгосрочные заботы организации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состоят в обеспечении стабильности 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показателей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плавного хода рентабельного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выполнения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операций. Успех определяется в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терминах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надежности поставок, плавных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календарных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низких затрат. Управление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наемными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работниками озабочено гарантией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нятости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    обеспечением долгосрочной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предсказуемости.</a:t>
                      </a:r>
                    </a:p>
                  </a:txBody>
                  <a:tcPr marL="11617" marR="11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Рыночная культура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Организация, ориентированная на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зультаты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главной заботой которой является выполнение поставленной задачи. Люди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целеустремленны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соперничают между собой. Лидеры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твердые руководители и суровые конкуренты. Они непоколебимы и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требова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тельны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Организацию связывает воедино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цент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стремлении побеждать. Репутация и успех общая забота. Фокус перспективной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стратегии настроен на конкурентные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вия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решение поставленных задач и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достижение </a:t>
                      </a:r>
                      <a:r>
                        <a:rPr lang="ru-RU" sz="12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измеримых целей. Успех определяется в терминах проникновения на рынки и 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увели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чения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рыночной доли. Важно конкурентное ценообразование и лидерство на рынке. Стиль организации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жестко проводимая линия на конкурентоспособность.</a:t>
                      </a:r>
                    </a:p>
                  </a:txBody>
                  <a:tcPr marL="11617" marR="11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0"/>
            <a:ext cx="8229600" cy="419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1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ru-RU" sz="1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Комплексные (синтетические) типологии организационных культур</a:t>
            </a:r>
            <a:endParaRPr kumimoji="0" lang="ru-RU" sz="1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428596" y="571480"/>
            <a:ext cx="807249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3088" algn="l"/>
              </a:tabLst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Выводы:</a:t>
            </a:r>
            <a:endParaRPr kumimoji="0" lang="ru-RU" sz="24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многообразие подходов 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типологизации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организационной культуры определяется многомерностью и сложностью самого изучаемого явления;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практическая значимость типологического анализа проявляется в том случае, когда руководители организации осознают потребность в организационных изменениях и пытаются определить направление этих трансформаций. Тогда у них возникает потребность идентификации наличной культуры, определения характеристик желаемой культуры и определения вектора изменений; 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наиболее проработанные типологии организационной культуры снабжены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валидными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инструментами ее диагностики и предпочтительного состояния в будущем и изменения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285728"/>
            <a:ext cx="8229600" cy="7254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1071546"/>
            <a:ext cx="8429684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9075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3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результате проведенных исследований сформулированы четыре факторные модели ценностей, определяющих национальные организационные культуры: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3088" algn="l"/>
              </a:tabLst>
            </a:pP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индивидуализм-коллективизм;</a:t>
            </a:r>
            <a:endParaRPr kumimoji="0" lang="ru-RU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7158" y="2571744"/>
            <a:ext cx="821537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83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Признак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«индивидуализм — коллективизм»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характеризует национальные особенности интеграции индивидов в группы, степень взаимозависимости членов коллектива и меру ответственности организации за своих сотрудников 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8288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Индивидуализм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ценность проявляется в том, что люди определяют себя как индивидуальность и заботятся только о себе, своей семье и своих родственниках.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8288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Коллективизм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характеризуется тесной взаимосвязью человека с группой. Группа заботится об удовлетворении потребностей своих членов, обеспечивает им поддержку и безопасность в обмен на их преданность.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214282" y="428604"/>
            <a:ext cx="8572560" cy="58169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539750" algn="l"/>
              </a:tabLst>
            </a:pPr>
            <a:r>
              <a:rPr kumimoji="0" lang="ru-RU" sz="24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для самоконтроля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539750" algn="l"/>
              </a:tabLst>
            </a:pPr>
            <a:endParaRPr kumimoji="0" lang="ru-RU" sz="2400" b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  <a:tab pos="53975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чем смысл построения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типологизации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организационной культуры?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  <a:tab pos="53975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 можно объяснить столь значительное разнообразие подходов к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типологизации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организационной культуры?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  <a:tab pos="53975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Какова практическая ценность различных подходов к выделению различных типов культур?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  <a:tab pos="53975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Назовите основные параметры национальной культуры, положенные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Г.Хофштеде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основу многофакторной модели ценностей, и объясните их сущность.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  <a:tab pos="53975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параметры положены Т.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Дилом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А. Кеннеди в основу классификации организационной культуры?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  <a:tab pos="53975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каких основаниях построена типология С.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Ханди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В чем ее ценность?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  <a:tab pos="53975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Какой тип организационной культуры наиболее эффективен в экстремальной ситуации? в состоянии кризиса? в период расцвета организации?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  <a:tab pos="53975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критерии эффективности используются для диагностики организационной культуры?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  <a:tab pos="53975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В чем состоят достоинства концепции    типов     организационных     культур К.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Кэмерона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К.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Куинна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  <a:tab pos="53975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чем особенности типологии организационных культур по признаку специфики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гендерных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отношений?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28596" y="0"/>
            <a:ext cx="8229600" cy="7254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42910" y="785794"/>
            <a:ext cx="77153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Характеристика индивидуалистской и коллективистской культур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организации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5" y="1428735"/>
          <a:ext cx="8215368" cy="5162012"/>
        </p:xfrm>
        <a:graphic>
          <a:graphicData uri="http://schemas.openxmlformats.org/drawingml/2006/table">
            <a:tbl>
              <a:tblPr/>
              <a:tblGrid>
                <a:gridCol w="2275259"/>
                <a:gridCol w="2978060"/>
                <a:gridCol w="2962049"/>
              </a:tblGrid>
              <a:tr h="553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Параметры культуры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890" marR="618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Индивидуалистская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</a:t>
                      </a:r>
                      <a:r>
                        <a:rPr lang="ru-RU" sz="1400" b="1" spc="-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тура организации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890" marR="618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Коллективистская культура </a:t>
                      </a: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организации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890" marR="618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Вмешательство     в     личную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жизнь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Сотрудники не желают вме</a:t>
                      </a:r>
                      <a:r>
                        <a:rPr lang="ru-RU" sz="1400" spc="-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шательства в личную жизнь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Сотрудники ожидают участия организации   в   решении   их </a:t>
                      </a:r>
                      <a:r>
                        <a:rPr lang="ru-RU" sz="1400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личных проблем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Влияние организации на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</a:t>
                      </a:r>
                      <a:r>
                        <a:rPr lang="ru-RU" sz="14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очувствие </a:t>
                      </a:r>
                      <a:r>
                        <a:rPr lang="ru-RU" sz="14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сотрудников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Слабое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Сильное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2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Защита интересов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Сотрудники     считают,     что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должны надеяться только на себя, отстаивать свои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интересы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Сотрудники ожидают, что </a:t>
                      </a:r>
                      <a:r>
                        <a:rPr lang="ru-RU" sz="1400" spc="-1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предприятие будет отстаивать 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их интересы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Функционирование   </a:t>
                      </a:r>
                      <a:r>
                        <a:rPr lang="ru-RU" sz="1400" spc="-1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предпри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ятия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Индивидуальная   инициатива каждого члена организации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Чувство долга и лояльность 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сотрудников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Продвижение по службе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Внутри или вне организации на основе личной компетен­</a:t>
                      </a:r>
                      <a:r>
                        <a:rPr lang="ru-RU" sz="14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ции   и   рыночной   стоимости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индивида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Исключительно внутри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организации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соответствии со стажем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Мотивация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Руководство   использует   но­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вые идеи и методы,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стимулирует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активность индивидов и групп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Руководство использует </a:t>
                      </a:r>
                      <a:r>
                        <a:rPr lang="ru-RU" sz="14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тра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диционные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Социальные связи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Дистанционность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Сплоченность</a:t>
                      </a:r>
                    </a:p>
                  </a:txBody>
                  <a:tcPr marL="61890" marR="618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8229600" cy="42862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дистанция власти;</a:t>
            </a:r>
            <a:endParaRPr lang="ru-RU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857364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35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Признак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«дистанция власти»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характеризует уровень демократичности стиля управления, степень участия сотрудников в процессе принятия решений. Это признак демонстрирует степень, в которой наименее наделенный властью в организации сотрудник спокойно принимает неравноправие в распределении власти и считает такое неравенство нормальным.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35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каждой организации характерна своя степень социально одобряемого неравенства статусов работников. При отнесении организации к определенной категории по признаку «дистанция власти» необходимо определиться с ответами на следующие вопросы: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35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какой степени подчиненный понимает, что его начальник имеет больше власти?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35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 ли начальник только потому, что он начальник, или потому что он более информирован?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35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выполняет ли сотрудник работу таким образом потому, что это наилучший способ ее выполнения или потому, что так хочет его начальник?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635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часто работник говорит коллегам и клиентам: «От меня ничего не зависит; я выполняю то, что приказал мой начальник».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28596" y="0"/>
            <a:ext cx="8229600" cy="4397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57224" y="571480"/>
            <a:ext cx="75724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Характеристика культур по признаку дистанции от власти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928670"/>
          <a:ext cx="8572560" cy="5673728"/>
        </p:xfrm>
        <a:graphic>
          <a:graphicData uri="http://schemas.openxmlformats.org/drawingml/2006/table">
            <a:tbl>
              <a:tblPr/>
              <a:tblGrid>
                <a:gridCol w="2214578"/>
                <a:gridCol w="3499276"/>
                <a:gridCol w="2858706"/>
              </a:tblGrid>
              <a:tr h="5088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Параметры культуры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Культура с высоким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уровнем дистанции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власти</a:t>
                      </a:r>
                    </a:p>
                  </a:txBody>
                  <a:tcPr marL="15916" marR="159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Культура с низким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уровнем дистанции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власти</a:t>
                      </a:r>
                    </a:p>
                  </a:txBody>
                  <a:tcPr marL="15916" marR="159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82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Частота  выражения      </a:t>
                      </a:r>
                      <a:r>
                        <a:rPr lang="ru-RU" sz="14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</a:t>
                      </a:r>
                      <a:r>
                        <a:rPr lang="ru-RU" sz="1400" spc="-1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чиненными </a:t>
                      </a:r>
                      <a:r>
                        <a:rPr lang="ru-RU" sz="14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своего несогласия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Низкая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Высокая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8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Предпочтение стиля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управления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Авторитарный (директивный)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Демократический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7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Восприятие неравенства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Неравенство людей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Неравенство ролей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76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Отношение к руководителям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Подчиненные  рассматривают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своих руководителей как «других» людей, людей ино­го, чем они сами, типа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Подчиненные рассматривают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свое высшее руководство  в качестве таких же, как они, людей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07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Доступность руководства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Высшее руководство </a:t>
                      </a:r>
                      <a:r>
                        <a:rPr lang="ru-RU" sz="1400" spc="-1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недос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тупно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Высшие руководители  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доступны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82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Отношение к праву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Приказы    не    обсуждаются: правы те, у кого власть; сила предшествует праву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организации право  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</a:t>
                      </a:r>
                      <a:r>
                        <a:rPr lang="ru-RU" sz="1400" spc="-1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венствует </a:t>
                      </a:r>
                      <a:r>
                        <a:rPr lang="ru-RU" sz="14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отношению к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силе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8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Структура организации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Многоуровневая, с       </a:t>
                      </a:r>
                      <a:r>
                        <a:rPr lang="ru-RU" sz="1400" spc="-1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тен</a:t>
                      </a:r>
                      <a:r>
                        <a:rPr lang="ru-RU" sz="14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денцией </a:t>
                      </a:r>
                      <a:r>
                        <a:rPr lang="ru-RU" sz="14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централизации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Плоская, с  тенденцией  к децентрализации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06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Размер   управленческого   </a:t>
                      </a:r>
                      <a:r>
                        <a:rPr lang="ru-RU" sz="1400" spc="-1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ап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парата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Большая численность управ</a:t>
                      </a:r>
                      <a:r>
                        <a:rPr lang="ru-RU" sz="1400" spc="-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ляюще-конроли-рующих 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инстанций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Управляюще-контролирующий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аппарат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</a:t>
                      </a:r>
                      <a:r>
                        <a:rPr lang="ru-RU" sz="14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носительно </a:t>
                      </a:r>
                      <a:r>
                        <a:rPr lang="ru-RU" sz="14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малочислен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8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Дифференциация           </a:t>
                      </a:r>
                      <a:r>
                        <a:rPr lang="ru-RU" sz="14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возна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граждения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Большая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Сравнительно небольшая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8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Квалификация работников 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низшего уровня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Низкая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Высокая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82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Статус рабочих и служащих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Служащие обладают    более 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высоким статусом по сравне­нию с рабочими</a:t>
                      </a: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Рабочие и служащие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облада</a:t>
                      </a:r>
                      <a:r>
                        <a:rPr lang="ru-RU" sz="14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ют </a:t>
                      </a:r>
                      <a:r>
                        <a:rPr lang="ru-RU" sz="14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одинаковым статусом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916" marR="15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42862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стремление к избеганию неопределенности</a:t>
            </a:r>
            <a:endParaRPr lang="ru-RU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Типология организационных культур по национальным особенностям  поведения персонала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928802"/>
            <a:ext cx="8429684" cy="3924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4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Признак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«стремление к избеганию неопределенности»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показывает, стремятся ли сотрудники организации иметь четко установленные правила поведения и жестко определенные стандарты работы или они предпочитают определенную свободу во взаимодействии с другими членами организации и выполнении работы.</a:t>
            </a:r>
          </a:p>
          <a:p>
            <a:pPr indent="457200" algn="just">
              <a:lnSpc>
                <a:spcPct val="114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Культуры с высоким индексом стремления к избеганию неопределенности характеризуются активностью, агрессивностью, эмоциональностью и нетерпимостью.</a:t>
            </a:r>
          </a:p>
          <a:p>
            <a:pPr indent="457200" algn="just">
              <a:lnSpc>
                <a:spcPct val="114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Культуры с низким индексом к избеганию неопределенности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рефлексивностью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бесстрастностью, большей толерантностью и меньшей агрессивностью.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5545</Words>
  <Application>Microsoft Office PowerPoint</Application>
  <PresentationFormat>Экран (4:3)</PresentationFormat>
  <Paragraphs>440</Paragraphs>
  <Slides>50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5" baseType="lpstr">
      <vt:lpstr>Arial</vt:lpstr>
      <vt:lpstr>Calibri</vt:lpstr>
      <vt:lpstr>Symbol</vt:lpstr>
      <vt:lpstr>Times New Roman</vt:lpstr>
      <vt:lpstr>Тема Office</vt:lpstr>
      <vt:lpstr>Типология организационных культур</vt:lpstr>
      <vt:lpstr>1. Типология организационных культур по национальным особенностям поведения персонала   2. Типология организационных культур в зависимости от специфики вида деятельности   3. Типология организационных культур по признаку специфики гендерных отношений   4. Комплексные (синтетические) типологии организационных культур </vt:lpstr>
      <vt:lpstr>1. Типология организационных культур по национальным особенностям  поведения персонала</vt:lpstr>
      <vt:lpstr>Типология Г. Хофштеде</vt:lpstr>
      <vt:lpstr>Презентация PowerPoint</vt:lpstr>
      <vt:lpstr>Презентация PowerPoint</vt:lpstr>
      <vt:lpstr>дистанция власти;</vt:lpstr>
      <vt:lpstr>Презентация PowerPoint</vt:lpstr>
      <vt:lpstr>стремление к избеганию неопределенности</vt:lpstr>
      <vt:lpstr>Презентация PowerPoint</vt:lpstr>
      <vt:lpstr>маскулинизация — феминизация</vt:lpstr>
      <vt:lpstr>Презентация PowerPoint</vt:lpstr>
      <vt:lpstr>Презентация PowerPoint</vt:lpstr>
      <vt:lpstr>Презентация PowerPoint</vt:lpstr>
      <vt:lpstr>Типология Ф. Тромпенаарса</vt:lpstr>
      <vt:lpstr>Типология культур по Ф. Тромпенаарсу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Типология организационных культур</dc:title>
  <dc:creator>123</dc:creator>
  <cp:lastModifiedBy>Учетная запись Майкрософт</cp:lastModifiedBy>
  <cp:revision>19</cp:revision>
  <dcterms:created xsi:type="dcterms:W3CDTF">2017-05-10T13:39:41Z</dcterms:created>
  <dcterms:modified xsi:type="dcterms:W3CDTF">2021-02-03T15:08:44Z</dcterms:modified>
</cp:coreProperties>
</file>