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59" r:id="rId7"/>
    <p:sldId id="263" r:id="rId8"/>
    <p:sldId id="262"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81" r:id="rId24"/>
    <p:sldId id="278" r:id="rId25"/>
    <p:sldId id="280" r:id="rId26"/>
    <p:sldId id="279" r:id="rId27"/>
    <p:sldId id="282" r:id="rId28"/>
    <p:sldId id="284" r:id="rId29"/>
    <p:sldId id="283"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5B106E36-FD25-4E2D-B0AA-010F637433A0}" type="datetimeFigureOut">
              <a:rPr lang="ru-RU" smtClean="0"/>
              <a:pPr/>
              <a:t>03.02.2021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14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238002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00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949670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72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24201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68096" y="2967788"/>
            <a:ext cx="356616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4491990" y="2967788"/>
            <a:ext cx="356616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04493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850350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60338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ru-RU" smtClean="0"/>
              <a:t>Образец заголовка</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503048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142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B106E36-FD25-4E2D-B0AA-010F637433A0}" type="datetimeFigureOut">
              <a:rPr lang="ru-RU" smtClean="0"/>
              <a:pPr/>
              <a:t>03.02.2021</a:t>
            </a:fld>
            <a:endParaRPr lang="ru-RU"/>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25C68B6-61C2-468F-89AB-4B9F7531AA68}" type="slidenum">
              <a:rPr lang="ru-RU" smtClean="0"/>
              <a:pPr/>
              <a:t>‹#›</a:t>
            </a:fld>
            <a:endParaRPr lang="ru-RU"/>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76158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87624" y="785794"/>
            <a:ext cx="695624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022725" algn="l"/>
              </a:tabLst>
            </a:pPr>
            <a:r>
              <a:rPr lang="ru-RU" sz="2000" b="1" dirty="0" smtClean="0">
                <a:latin typeface="Times New Roman" pitchFamily="18" charset="0"/>
                <a:ea typeface="Times New Roman" pitchFamily="18" charset="0"/>
                <a:cs typeface="Times New Roman" pitchFamily="18" charset="0"/>
              </a:rPr>
              <a:t>ТЕМА</a:t>
            </a:r>
            <a:r>
              <a:rPr lang="ru-RU" sz="2000" b="1" dirty="0" smtClean="0">
                <a:latin typeface="Times New Roman" pitchFamily="18" charset="0"/>
                <a:ea typeface="Times New Roman" pitchFamily="18" charset="0"/>
                <a:cs typeface="Times New Roman" pitchFamily="18" charset="0"/>
              </a:rPr>
              <a:t>:</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022725" algn="l"/>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МЕХАНИЗМ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ВЗАИМОДЕЙСТВИЯ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ВАЖНЕЙШИХ </a:t>
            </a:r>
          </a:p>
          <a:p>
            <a:pPr marL="0" marR="0" lvl="0" indent="0" algn="ctr" defTabSz="914400" rtl="0" eaLnBrk="0" fontAlgn="base" latinLnBrk="0" hangingPunct="0">
              <a:lnSpc>
                <a:spcPct val="100000"/>
              </a:lnSpc>
              <a:spcBef>
                <a:spcPct val="0"/>
              </a:spcBef>
              <a:spcAft>
                <a:spcPct val="0"/>
              </a:spcAft>
              <a:buClrTx/>
              <a:buSzTx/>
              <a:buFontTx/>
              <a:buNone/>
              <a:tabLst>
                <a:tab pos="4022725" algn="l"/>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ЭЛЕМЕНТОВ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ОРГАНИЗАЦИОННОЙ</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КУЛЬТУРЫ</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1026" name="Rectangle 2"/>
          <p:cNvSpPr>
            <a:spLocks noChangeArrowheads="1"/>
          </p:cNvSpPr>
          <p:nvPr/>
        </p:nvSpPr>
        <p:spPr bwMode="auto">
          <a:xfrm>
            <a:off x="928662" y="1718865"/>
            <a:ext cx="750099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endParaRPr lang="ru-RU" b="1" dirty="0" smtClean="0">
              <a:solidFill>
                <a:prstClr val="black"/>
              </a:solidFill>
            </a:endParaRPr>
          </a:p>
          <a:p>
            <a:pPr algn="ctr"/>
            <a:endParaRPr lang="ru-RU" b="1" dirty="0">
              <a:solidFill>
                <a:prstClr val="black"/>
              </a:solidFill>
            </a:endParaRPr>
          </a:p>
          <a:p>
            <a:pPr algn="ctr"/>
            <a:r>
              <a:rPr lang="ru-RU" b="1" dirty="0" smtClean="0">
                <a:solidFill>
                  <a:prstClr val="black"/>
                </a:solidFill>
              </a:rPr>
              <a:t>к.э.н</a:t>
            </a:r>
            <a:r>
              <a:rPr lang="ru-RU" b="1" dirty="0">
                <a:solidFill>
                  <a:prstClr val="black"/>
                </a:solidFill>
              </a:rPr>
              <a:t>., доцент кафедры международного туризма и гостиничного бизнеса </a:t>
            </a:r>
            <a:r>
              <a:rPr lang="ru-RU" b="1" dirty="0" err="1">
                <a:solidFill>
                  <a:prstClr val="black"/>
                </a:solidFill>
              </a:rPr>
              <a:t>Нежельченко</a:t>
            </a:r>
            <a:r>
              <a:rPr lang="ru-RU" b="1" dirty="0">
                <a:solidFill>
                  <a:prstClr val="black"/>
                </a:solidFill>
              </a:rPr>
              <a:t> Е.В.</a:t>
            </a:r>
            <a:br>
              <a:rPr lang="ru-RU" b="1" dirty="0">
                <a:solidFill>
                  <a:prstClr val="black"/>
                </a:solidFill>
              </a:rPr>
            </a:br>
            <a:r>
              <a:rPr lang="ru-RU" b="1" dirty="0">
                <a:solidFill>
                  <a:prstClr val="black"/>
                </a:solidFill>
              </a:rPr>
              <a:t>к.э.н., доцент кафедры международного туризма и гостиничного бизнеса </a:t>
            </a:r>
            <a:r>
              <a:rPr lang="ru-RU" b="1" dirty="0" err="1">
                <a:solidFill>
                  <a:prstClr val="black"/>
                </a:solidFill>
              </a:rPr>
              <a:t>Ясенок</a:t>
            </a:r>
            <a:r>
              <a:rPr lang="ru-RU" b="1" dirty="0">
                <a:solidFill>
                  <a:prstClr val="black"/>
                </a:solidFill>
              </a:rPr>
              <a:t> С.Н.</a:t>
            </a:r>
            <a:br>
              <a:rPr lang="ru-RU" b="1" dirty="0">
                <a:solidFill>
                  <a:prstClr val="black"/>
                </a:solidFill>
              </a:rPr>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94692"/>
            <a:ext cx="8643998" cy="6186309"/>
          </a:xfrm>
          <a:prstGeom prst="rect">
            <a:avLst/>
          </a:prstGeom>
        </p:spPr>
        <p:txBody>
          <a:bodyPr wrap="square">
            <a:spAutoFit/>
          </a:bodyPr>
          <a:lstStyle/>
          <a:p>
            <a:r>
              <a:rPr lang="ru-RU" b="1" dirty="0" smtClean="0">
                <a:latin typeface="Times New Roman" pitchFamily="18" charset="0"/>
                <a:cs typeface="Times New Roman" pitchFamily="18" charset="0"/>
              </a:rPr>
              <a:t>Нормы и правила, </a:t>
            </a:r>
            <a:r>
              <a:rPr lang="ru-RU" dirty="0" smtClean="0">
                <a:latin typeface="Times New Roman" pitchFamily="18" charset="0"/>
                <a:cs typeface="Times New Roman" pitchFamily="18" charset="0"/>
              </a:rPr>
              <a:t>которые обязательно соблюдаются и служат основным ориентиром для людей в области их поведения и взаимодействия друг с другом, языка и терминологии, отношения к руководству, к работе, составляют основу поведенческого блока </a:t>
            </a:r>
            <a:r>
              <a:rPr lang="ru-RU" dirty="0" err="1" smtClean="0">
                <a:latin typeface="Times New Roman" pitchFamily="18" charset="0"/>
                <a:cs typeface="Times New Roman" pitchFamily="18" charset="0"/>
              </a:rPr>
              <a:t>оргкультуры</a:t>
            </a:r>
            <a:r>
              <a:rPr lang="ru-RU" dirty="0" smtClean="0">
                <a:latin typeface="Times New Roman" pitchFamily="18" charset="0"/>
                <a:cs typeface="Times New Roman" pitchFamily="18" charset="0"/>
              </a:rPr>
              <a:t>. Это своего рода административные установки, закрепленные в письменной форме в виде приказов и распоряжений либо передающиеся посредством восприятия, </a:t>
            </a:r>
            <a:r>
              <a:rPr lang="ru-RU" dirty="0" err="1" smtClean="0">
                <a:latin typeface="Times New Roman" pitchFamily="18" charset="0"/>
                <a:cs typeface="Times New Roman" pitchFamily="18" charset="0"/>
              </a:rPr>
              <a:t>научения</a:t>
            </a:r>
            <a:r>
              <a:rPr lang="ru-RU" dirty="0" smtClean="0">
                <a:latin typeface="Times New Roman" pitchFamily="18" charset="0"/>
                <a:cs typeface="Times New Roman" pitchFamily="18" charset="0"/>
              </a:rPr>
              <a:t> от одного к другому.</a:t>
            </a:r>
          </a:p>
          <a:p>
            <a:r>
              <a:rPr lang="ru-RU" b="1" dirty="0" smtClean="0">
                <a:latin typeface="Times New Roman" pitchFamily="18" charset="0"/>
                <a:cs typeface="Times New Roman" pitchFamily="18" charset="0"/>
              </a:rPr>
              <a:t>Доминирующие ценности</a:t>
            </a:r>
            <a:r>
              <a:rPr lang="ru-RU" dirty="0" smtClean="0">
                <a:latin typeface="Times New Roman" pitchFamily="18" charset="0"/>
                <a:cs typeface="Times New Roman" pitchFamily="18" charset="0"/>
              </a:rPr>
              <a:t> определяют, что следует считать важным, к чему стремиться, что хорошо и ценно для организации, а, следовательно, и для ее членов. Типичными примерами доминирующих ценностей могут быть добросовестный труд, крепкая трудовая дисциплина, высокое качество продукции, демократический стиль поведения и т.п.</a:t>
            </a:r>
          </a:p>
          <a:p>
            <a:r>
              <a:rPr lang="ru-RU" dirty="0" smtClean="0">
                <a:latin typeface="Times New Roman" pitchFamily="18" charset="0"/>
                <a:cs typeface="Times New Roman" pitchFamily="18" charset="0"/>
              </a:rPr>
              <a:t>К системе внутренних ценностей относятся основные философские положения и идеи, принятые в компании.</a:t>
            </a:r>
          </a:p>
          <a:p>
            <a:r>
              <a:rPr lang="ru-RU" dirty="0" smtClean="0">
                <a:latin typeface="Times New Roman" pitchFamily="18" charset="0"/>
                <a:cs typeface="Times New Roman" pitchFamily="18" charset="0"/>
              </a:rPr>
              <a:t>Ценности должны отвечать потребностям людей, желающим получать подтверждение того, что дело, которым они занимаются, имеет значение, выходящее за рамки конкретного бизнеса, конкретной должности и конкретного оклада.</a:t>
            </a:r>
          </a:p>
          <a:p>
            <a:r>
              <a:rPr lang="ru-RU" b="1" dirty="0" smtClean="0">
                <a:latin typeface="Times New Roman" pitchFamily="18" charset="0"/>
                <a:cs typeface="Times New Roman" pitchFamily="18" charset="0"/>
              </a:rPr>
              <a:t>Деловое кредо</a:t>
            </a:r>
            <a:r>
              <a:rPr lang="ru-RU" dirty="0" smtClean="0">
                <a:latin typeface="Times New Roman" pitchFamily="18" charset="0"/>
                <a:cs typeface="Times New Roman" pitchFamily="18" charset="0"/>
              </a:rPr>
              <a:t> – это система ценностей находит отражение в формулировке важнейших целей организации, ее философии и политике, реализуемых высшим руководством и разделяемых сотрудниками компании. Д</a:t>
            </a:r>
            <a:r>
              <a:rPr lang="ru-RU" b="1" dirty="0" smtClean="0">
                <a:latin typeface="Times New Roman" pitchFamily="18" charset="0"/>
                <a:cs typeface="Times New Roman" pitchFamily="18" charset="0"/>
              </a:rPr>
              <a:t>елового кредо</a:t>
            </a:r>
            <a:r>
              <a:rPr lang="ru-RU" dirty="0" smtClean="0">
                <a:latin typeface="Times New Roman" pitchFamily="18" charset="0"/>
                <a:cs typeface="Times New Roman" pitchFamily="18" charset="0"/>
              </a:rPr>
              <a:t> организации включает цель ее деятельности, основные принципы, стиль, определенные обязательства по отношению к клиентам, акционерам, деловым партнерам, персоналу, обществу. </a:t>
            </a:r>
            <a:endParaRPr lang="ru-RU" dirty="0">
              <a:latin typeface="Times New Roman" pitchFamily="18" charset="0"/>
              <a:cs typeface="Times New Roman" pitchFamily="18" charset="0"/>
            </a:endParaRPr>
          </a:p>
        </p:txBody>
      </p:sp>
      <p:sp>
        <p:nvSpPr>
          <p:cNvPr id="3" name="Прямоугольник 2"/>
          <p:cNvSpPr/>
          <p:nvPr/>
        </p:nvSpPr>
        <p:spPr>
          <a:xfrm>
            <a:off x="500034"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488" y="0"/>
            <a:ext cx="3339953" cy="369332"/>
          </a:xfrm>
          <a:prstGeom prst="rect">
            <a:avLst/>
          </a:prstGeom>
        </p:spPr>
        <p:txBody>
          <a:bodyPr wrap="none">
            <a:spAutoFit/>
          </a:bodyPr>
          <a:lstStyle/>
          <a:p>
            <a:pPr lvl="0"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2. Миссии и девизы компании</a:t>
            </a:r>
            <a:endParaRPr lang="ru-RU" dirty="0" smtClean="0">
              <a:latin typeface="Times New Roman" pitchFamily="18" charset="0"/>
              <a:cs typeface="Times New Roman" pitchFamily="18" charset="0"/>
            </a:endParaRPr>
          </a:p>
        </p:txBody>
      </p:sp>
      <p:sp>
        <p:nvSpPr>
          <p:cNvPr id="25601" name="Rectangle 1"/>
          <p:cNvSpPr>
            <a:spLocks noChangeArrowheads="1"/>
          </p:cNvSpPr>
          <p:nvPr/>
        </p:nvSpPr>
        <p:spPr bwMode="auto">
          <a:xfrm>
            <a:off x="285720" y="642918"/>
            <a:ext cx="8572560" cy="501675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87350" algn="l"/>
              </a:tabLst>
            </a:pP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Миссия организации – ее главное предназначение в обществе, основная существенная причина, которая раскрывает смысл функционирования организации и в которой проявляется ее мировоззрение, философия и специфика.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38735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Миссия выполняет две важнейшие функции — внешнюю и внутреннюю.</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387350" algn="l"/>
              </a:tabLst>
            </a:pP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Внешняя функция</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миссии заключается в предоставлении субъектам внешней среды объективной информации о философии и предназначении организации; средствах, которые она использует в своей деятельности; ресурсах, которыми располагает; имидже, который формирует; нравственности, которой придерживается; коммуникативных средствах, с помощью которых взаимодействует с партнерами, конкурентами и потребителями.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387350" algn="l"/>
              </a:tabLst>
            </a:pP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Внутренняя функция</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миссии — способствовать единению и сплоченности внутри организации, сопряжению целей предприятия и целей работника, идентификации сотрудников с организацией, формированию благоприятного внутриорганизационного климата, расширению мотивации, обеспечению преемственности целей при выработке стратегии и тактики предприятия.</a:t>
            </a:r>
          </a:p>
          <a:p>
            <a:pPr marL="0" marR="0" lvl="0" indent="0" algn="just" defTabSz="914400" rtl="0" eaLnBrk="0" fontAlgn="base" latinLnBrk="0" hangingPunct="0">
              <a:lnSpc>
                <a:spcPct val="100000"/>
              </a:lnSpc>
              <a:spcBef>
                <a:spcPct val="0"/>
              </a:spcBef>
              <a:spcAft>
                <a:spcPct val="0"/>
              </a:spcAft>
              <a:buClrTx/>
              <a:buSzTx/>
              <a:buFontTx/>
              <a:buNone/>
              <a:tabLst>
                <a:tab pos="38735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Миссия существует в трех ипостасях: </a:t>
            </a: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цели, стратегии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 </a:t>
            </a: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ценности</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Все они тесно взаимосвязаны и тоже трансформируются в зависимости от этапа существования и развития организации. Поэтому миссия не существует как самоцель, красивый лозунг, оторванный от жизни предприятия. Стратегическая миссия отвечает на вопросы, в чем заключается бизнес компании, что она производит, какие потребности каких потребителей удовлетворяет, какие управленческие технологии и функции выполняет.</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488" y="0"/>
            <a:ext cx="3339953" cy="369332"/>
          </a:xfrm>
          <a:prstGeom prst="rect">
            <a:avLst/>
          </a:prstGeom>
        </p:spPr>
        <p:txBody>
          <a:bodyPr wrap="none">
            <a:spAutoFit/>
          </a:bodyPr>
          <a:lstStyle/>
          <a:p>
            <a:pPr lvl="0"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2. Миссии и девизы компании</a:t>
            </a:r>
            <a:endParaRPr lang="ru-RU" dirty="0" smtClean="0">
              <a:latin typeface="Times New Roman" pitchFamily="18" charset="0"/>
              <a:cs typeface="Times New Roman" pitchFamily="18" charset="0"/>
            </a:endParaRPr>
          </a:p>
        </p:txBody>
      </p:sp>
      <p:sp>
        <p:nvSpPr>
          <p:cNvPr id="24577" name="Rectangle 1"/>
          <p:cNvSpPr>
            <a:spLocks noChangeArrowheads="1"/>
          </p:cNvSpPr>
          <p:nvPr/>
        </p:nvSpPr>
        <p:spPr bwMode="auto">
          <a:xfrm>
            <a:off x="285720" y="785794"/>
            <a:ext cx="8643998" cy="550920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процессе конкурентной борьбы и стратегического развития компаниям приходится соизмерять желаемые стратегические цели с реальными возможностями. Существуют два подхода к формированию стратегической миссии: широкий и узкий.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Широкий подход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стремлении обеспечить максимальный стратегический потенциал и гибкость определяет миссию в общих терминах и избегает жесткой привязки стратегии компании к какой-либо ограниченной номенклатуре производимой продукции или услуги, группе потребителей или управленческой технологии. К </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достоинствам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широкого подхода следует отнести достижение стратегических преимуществ за счет широкого ассортимента предлагаемой продукции, ориентацию на многочисленные сегменты рынка и группы потребителей, гибкость в управлении и изменениях. </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Недостатками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являются размывание рыночного фокуса и имиджа компании, падение эффективности управления из-за неопределенности и организационной нестабильности.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Узкозаданная</a:t>
            </a: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миссия состоит</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стремлении усилить целевую направленность стратегии и наиболее эффективно использовать специализацию и имеющиеся стратегические ресурсы компании, напротив, концентрирует стратегию на производстве ограниченной номенклатуры продукции, ограниченных рыночных сегментах, группах потребителей.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Достоинства узкого подхода:</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позволяет избежать ряда недостатков, присущих широкому подходу, так как повышает эффективность за счет специализации, делает более определенными рыночную и потребительскую ориентации </a:t>
            </a:r>
            <a:r>
              <a:rPr kumimoji="0" lang="ru-RU" sz="160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предприятия. </a:t>
            </a: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Недостатки узкого подхода:</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сужает перспективы развития только рамками имеющейся специализации и снижает гибкость реакции предприятия на рыночную ситуацию, возможность производства непрофильной продукции, обслуживания новых клиентов.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488" y="0"/>
            <a:ext cx="3339953" cy="369332"/>
          </a:xfrm>
          <a:prstGeom prst="rect">
            <a:avLst/>
          </a:prstGeom>
        </p:spPr>
        <p:txBody>
          <a:bodyPr wrap="none">
            <a:spAutoFit/>
          </a:bodyPr>
          <a:lstStyle/>
          <a:p>
            <a:pPr lvl="0"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2. Миссии и девизы компании</a:t>
            </a:r>
            <a:endParaRPr lang="ru-RU" dirty="0" smtClean="0">
              <a:latin typeface="Times New Roman" pitchFamily="18" charset="0"/>
              <a:cs typeface="Times New Roman" pitchFamily="18" charset="0"/>
            </a:endParaRPr>
          </a:p>
        </p:txBody>
      </p:sp>
      <p:sp>
        <p:nvSpPr>
          <p:cNvPr id="23553" name="Rectangle 1"/>
          <p:cNvSpPr>
            <a:spLocks noChangeArrowheads="1"/>
          </p:cNvSpPr>
          <p:nvPr/>
        </p:nvSpPr>
        <p:spPr bwMode="auto">
          <a:xfrm>
            <a:off x="285720" y="1000108"/>
            <a:ext cx="8501122"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tab pos="3429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того чтобы быть успешной, миссия должна отвечать ряду </a:t>
            </a: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требований: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3429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отвечать духу времени, отражать социально-перспективные потребности общества и отвечать ожиданиям большинства населения;</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3429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восприятие миссии не должно вызывать затруднений, поэтому она должна быть сформирована предельно ясно для всех субъектов, взаимодействующих с организацией, и всех членов организации;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3429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формулировка миссии должна исключать разнотолки, но в то же время оставлять простор для творческого и гибкого развития организации;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3429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рыночный успех миссии будет определяться тем, насколько она отвечает национальным особенностям, национальной идее, ожиданиям людей;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3429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формулировка миссии подразумевает указание принципов или путей ее осуществления, они также должны быть социально перспективными, законопослушными и взаимовыгодными;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3429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миссия должна указывать отличительные особенности и стратегические преимущества именно данной компании, особенности ее философии, ценностей, этических принципов, отношения к работникам, характеризующие уникальность компании и позволяющие выделить ее из множества других;</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3429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миссия должна вдохновлять, мотивировать,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гуманизировать</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работника и его труд.</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488" y="0"/>
            <a:ext cx="3339953" cy="369332"/>
          </a:xfrm>
          <a:prstGeom prst="rect">
            <a:avLst/>
          </a:prstGeom>
        </p:spPr>
        <p:txBody>
          <a:bodyPr wrap="none">
            <a:spAutoFit/>
          </a:bodyPr>
          <a:lstStyle/>
          <a:p>
            <a:pPr lvl="0"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2. Миссии и девизы компании</a:t>
            </a:r>
            <a:endParaRPr lang="ru-RU" dirty="0" smtClean="0">
              <a:latin typeface="Times New Roman" pitchFamily="18" charset="0"/>
              <a:cs typeface="Times New Roman" pitchFamily="18" charset="0"/>
            </a:endParaRPr>
          </a:p>
        </p:txBody>
      </p:sp>
      <p:sp>
        <p:nvSpPr>
          <p:cNvPr id="27649" name="Rectangle 1"/>
          <p:cNvSpPr>
            <a:spLocks noChangeArrowheads="1"/>
          </p:cNvSpPr>
          <p:nvPr/>
        </p:nvSpPr>
        <p:spPr bwMode="auto">
          <a:xfrm>
            <a:off x="285720" y="928670"/>
            <a:ext cx="857256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44488" algn="l"/>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зависимости от содержания и назначения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миссии организаций классифицируются следующим образом: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44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миссия — «общечеловеческое предназначение»: служить человечеству, объединять людей, делать их жизнь лучше, удобнее, комфортнее, заботиться о процветании общества;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44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миссия — «главная стратегическая цель»: быть лучшими в мире, завоевать рынок, создать высшие ценности для клиентов и персонала, иметь лучшие результаты;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44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миссия — «национальная идея»: каждому дому — компьютер, каждой семье — отдельную квартиру, каждому человеку — сотовый телефон;</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444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миссия — «рекламная акция»: мы выпускаем лучшие изделия; главное — забота о потребителе; наши клиенты уверены в будущем.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488" y="0"/>
            <a:ext cx="3339953" cy="369332"/>
          </a:xfrm>
          <a:prstGeom prst="rect">
            <a:avLst/>
          </a:prstGeom>
        </p:spPr>
        <p:txBody>
          <a:bodyPr wrap="none">
            <a:spAutoFit/>
          </a:bodyPr>
          <a:lstStyle/>
          <a:p>
            <a:pPr lvl="0"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2. Миссии и девизы компании</a:t>
            </a:r>
            <a:endParaRPr lang="ru-RU" dirty="0" smtClean="0">
              <a:latin typeface="Times New Roman" pitchFamily="18" charset="0"/>
              <a:cs typeface="Times New Roman" pitchFamily="18" charset="0"/>
            </a:endParaRPr>
          </a:p>
        </p:txBody>
      </p:sp>
      <p:sp>
        <p:nvSpPr>
          <p:cNvPr id="28673" name="Rectangle 1"/>
          <p:cNvSpPr>
            <a:spLocks noChangeArrowheads="1"/>
          </p:cNvSpPr>
          <p:nvPr/>
        </p:nvSpPr>
        <p:spPr bwMode="auto">
          <a:xfrm>
            <a:off x="285720" y="857232"/>
            <a:ext cx="8501122"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Девизы и </a:t>
            </a:r>
            <a:r>
              <a:rPr kumimoji="0" lang="ru-RU" sz="16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слоганы</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 компании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Основные ценности и убеждения работников фирмы находят свое отражение не только в формулировке миссии или программных документах, кодексах чести, книгах-памятках о внутрифирменных стандартах по ведению бизнеса, но и в девизах и лозунгах, которые предприятие «вывешивает на свои знамена». Являясь одним из элементов организационной культуры, они в емкой и лаконичной форме подчеркивают сильные, значимые стороны компании.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Девиз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это краткая формулировка миссии компании, фраз</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сжато выражающая ключевой критерий ценностей.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сравнению с многостраничным изложением миссии компании четкие и краткие формулировки девизов-лозунгов — гораздо более удачный способ не только нужным образом нацелить сотрудника, но и обучить его основам принятой в компании культуры.</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отличить краткую и емкую формулировку миссии компании от ее рекламного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слогана</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или девиза? Необходимо помнить, что, говоря о миссии и девизе как кратком изложении миссии, мы всегда говорим о компании, а не о ее продукте или услуге. Формулировка миссии, в отличие от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слогана</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должна отвечать на вопрос, во имя чего делается бизнес, во имя какой великой (или не очень) цели. Скажем, формулировка «чтобы заработать больше денег» ограничивает возможности развития компании, поскольку не предполагает долгосрочные инвестиции в перспективные проекты. Назвать великой эту цель нельзя, хотя можно предположить, что именно таким желанием руководствуются многие бизнесмены, затевая свой бизнес.</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0"/>
            <a:ext cx="8286808" cy="369332"/>
          </a:xfrm>
          <a:prstGeom prst="rect">
            <a:avLst/>
          </a:prstGeom>
        </p:spPr>
        <p:txBody>
          <a:bodyPr wrap="square">
            <a:spAutoFit/>
          </a:bodyPr>
          <a:lstStyle/>
          <a:p>
            <a:pPr lvl="0" algn="ctr"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3. Коммуникативное единство  и организационный климат</a:t>
            </a:r>
            <a:endParaRPr lang="ru-RU" dirty="0" smtClean="0">
              <a:latin typeface="Times New Roman" pitchFamily="18" charset="0"/>
              <a:cs typeface="Times New Roman" pitchFamily="18" charset="0"/>
            </a:endParaRPr>
          </a:p>
        </p:txBody>
      </p:sp>
      <p:sp>
        <p:nvSpPr>
          <p:cNvPr id="3" name="Прямоугольник 2"/>
          <p:cNvSpPr/>
          <p:nvPr/>
        </p:nvSpPr>
        <p:spPr>
          <a:xfrm>
            <a:off x="928662" y="857232"/>
            <a:ext cx="7786742" cy="3139321"/>
          </a:xfrm>
          <a:prstGeom prst="rect">
            <a:avLst/>
          </a:prstGeom>
        </p:spPr>
        <p:txBody>
          <a:bodyPr wrap="square">
            <a:spAutoFit/>
          </a:bodyPr>
          <a:lstStyle/>
          <a:p>
            <a:pPr indent="457200" algn="just"/>
            <a:r>
              <a:rPr lang="ru-RU" b="1" dirty="0" smtClean="0">
                <a:latin typeface="Times New Roman" pitchFamily="18" charset="0"/>
                <a:cs typeface="Times New Roman" pitchFamily="18" charset="0"/>
              </a:rPr>
              <a:t>Коммуникативное единство </a:t>
            </a:r>
            <a:r>
              <a:rPr lang="ru-RU" dirty="0" smtClean="0">
                <a:latin typeface="Times New Roman" pitchFamily="18" charset="0"/>
                <a:cs typeface="Times New Roman" pitchFamily="18" charset="0"/>
              </a:rPr>
              <a:t>организации проявляется, прежде всего, в присутствии </a:t>
            </a:r>
            <a:r>
              <a:rPr lang="ru-RU" b="1" dirty="0" smtClean="0">
                <a:latin typeface="Times New Roman" pitchFamily="18" charset="0"/>
                <a:cs typeface="Times New Roman" pitchFamily="18" charset="0"/>
              </a:rPr>
              <a:t>организационного климата </a:t>
            </a:r>
            <a:r>
              <a:rPr lang="ru-RU" dirty="0" smtClean="0">
                <a:latin typeface="Times New Roman" pitchFamily="18" charset="0"/>
                <a:cs typeface="Times New Roman" pitchFamily="18" charset="0"/>
              </a:rPr>
              <a:t>как общего ощущения единства и взаимопонимания, создающегося такими элементами, как физическая организация пространства, способствующая возникновению беспрепятственных коммуникативных потоков; восприятие информации, влияющее на последующее поведение работника; формы передачи информации, зависящие в том числе и от стиля руководства организации. </a:t>
            </a:r>
          </a:p>
          <a:p>
            <a:pPr indent="457200" algn="just"/>
            <a:r>
              <a:rPr lang="ru-RU" dirty="0" smtClean="0">
                <a:latin typeface="Times New Roman" pitchFamily="18" charset="0"/>
                <a:cs typeface="Times New Roman" pitchFamily="18" charset="0"/>
              </a:rPr>
              <a:t>Неблагоприятный организационный климат часто является следствием социальной или коммуникативной некомпетентности руководителя либо существования в группе неформального лидера, дезориентирующего работников и разрушающего единство.</a:t>
            </a:r>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0"/>
            <a:ext cx="8286808" cy="369332"/>
          </a:xfrm>
          <a:prstGeom prst="rect">
            <a:avLst/>
          </a:prstGeom>
        </p:spPr>
        <p:txBody>
          <a:bodyPr wrap="square">
            <a:spAutoFit/>
          </a:bodyPr>
          <a:lstStyle/>
          <a:p>
            <a:pPr lvl="0" algn="ctr"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3. Коммуникативное единство  и организационный климат</a:t>
            </a:r>
            <a:endParaRPr lang="ru-RU" dirty="0" smtClean="0">
              <a:latin typeface="Times New Roman" pitchFamily="18" charset="0"/>
              <a:cs typeface="Times New Roman" pitchFamily="18" charset="0"/>
            </a:endParaRPr>
          </a:p>
        </p:txBody>
      </p:sp>
      <p:sp>
        <p:nvSpPr>
          <p:cNvPr id="31745" name="Rectangle 1"/>
          <p:cNvSpPr>
            <a:spLocks noChangeArrowheads="1"/>
          </p:cNvSpPr>
          <p:nvPr/>
        </p:nvSpPr>
        <p:spPr bwMode="auto">
          <a:xfrm>
            <a:off x="0" y="357166"/>
            <a:ext cx="885828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tab pos="331788" algn="l"/>
                <a:tab pos="5715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развития организационного климата необходимо принимать  следующие меры.</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331788" algn="l"/>
                <a:tab pos="57150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Поддержка управляющими новых продуктивных идей.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этом неудачи не рассматриваются как провал, что характерно для компаний, ориентированных на сиюминутную прибыль. Напротив, создаются условия для непрерывного генерирования идей.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331788" algn="l"/>
                <a:tab pos="57150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Постоянное апробирование предлагаемых идей, экспериментирование</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Оно необходимо, поскольку создание новых видов продуктов и услуг происходит не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одномоментно</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 является результатом серии проб и ошибок. Поэтому в организации необходимо создать атмосферу терпимости к ошибкам и неудачам.</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331788" algn="l"/>
                <a:tab pos="57150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Организационные гарантии возможности свободного творческого решения проблем, не стесненного ведомственными барьерами</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т.е. инициаторы инноваций должны быть уверены в возможности творить, не огладываясь на так называемые сферы интересов тех или иных подразделений организации.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342900" eaLnBrk="0" fontAlgn="base" hangingPunct="0">
              <a:spcBef>
                <a:spcPct val="0"/>
              </a:spcBef>
              <a:spcAft>
                <a:spcPct val="0"/>
              </a:spcAft>
              <a:buFontTx/>
              <a:buChar char="•"/>
              <a:tabLst>
                <a:tab pos="331788" algn="l"/>
                <a:tab pos="57150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lang="ru-RU" sz="1600" u="sng" dirty="0" smtClean="0">
                <a:latin typeface="Times New Roman" pitchFamily="18" charset="0"/>
                <a:ea typeface="Times New Roman" pitchFamily="18" charset="0"/>
                <a:cs typeface="Times New Roman" pitchFamily="18" charset="0"/>
              </a:rPr>
              <a:t> Наличие у фирмы достаточных людских и денежных ресурсов для поддержки нововведений и, что не менее важно, свободного доступа к этим ресурсам</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331788" algn="l"/>
                <a:tab pos="57150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Непрерывное формирование малых междисциплинарных рабочих групп (или команд), «взламывающих» своими инициативами традиционные, часто закосневшие корпоративные структуры.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таких группах царит неформальная атмосфера, непринужденная обстановка.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331788" algn="l"/>
                <a:tab pos="57150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Осознание того, что новаторство, творчество нельзя насадить силой, в приказном порядке.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Оно возможно лишь на добровольной основе; все желающие могут попробовать себя в предпринимательстве, предлагая и осуществляя собственные оригинальные проекты, которые, естественно, должны соответствовать ключевым организационным целям.</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331788" algn="l"/>
                <a:tab pos="57150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Справедливое вознаграждение новаторских усилий.</a:t>
            </a:r>
            <a:endParaRPr kumimoji="0" lang="ru-RU" sz="16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331788" algn="l"/>
                <a:tab pos="57150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Наличие людей (сторонников, спонсоров), не только поддерживающих новаторов, но и поощряющих выдвижение новых целей и ориентиров.</a:t>
            </a:r>
          </a:p>
          <a:p>
            <a:pPr marL="0" marR="0" lvl="0" indent="342900" algn="l" defTabSz="914400" rtl="0" eaLnBrk="0" fontAlgn="base" latinLnBrk="0" hangingPunct="0">
              <a:lnSpc>
                <a:spcPct val="100000"/>
              </a:lnSpc>
              <a:spcBef>
                <a:spcPct val="0"/>
              </a:spcBef>
              <a:spcAft>
                <a:spcPct val="0"/>
              </a:spcAft>
              <a:buClrTx/>
              <a:buSzTx/>
              <a:buFontTx/>
              <a:buChar char="•"/>
              <a:tabLst>
                <a:tab pos="331788" algn="l"/>
                <a:tab pos="57150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Полное принятие и поддержка высшим руководством организации инновационной активности</a:t>
            </a:r>
            <a:r>
              <a:rPr kumimoji="0" lang="ru-RU" sz="1600" b="0" i="0" u="sng"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0"/>
            <a:ext cx="8286808" cy="369332"/>
          </a:xfrm>
          <a:prstGeom prst="rect">
            <a:avLst/>
          </a:prstGeom>
        </p:spPr>
        <p:txBody>
          <a:bodyPr wrap="square">
            <a:spAutoFit/>
          </a:bodyPr>
          <a:lstStyle/>
          <a:p>
            <a:pPr lvl="0" algn="ctr"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3. Коммуникативное единство  и организационный климат</a:t>
            </a:r>
            <a:endParaRPr lang="ru-RU" dirty="0" smtClean="0">
              <a:latin typeface="Times New Roman" pitchFamily="18" charset="0"/>
              <a:cs typeface="Times New Roman" pitchFamily="18" charset="0"/>
            </a:endParaRPr>
          </a:p>
        </p:txBody>
      </p:sp>
      <p:sp>
        <p:nvSpPr>
          <p:cNvPr id="30721" name="Rectangle 1"/>
          <p:cNvSpPr>
            <a:spLocks noChangeArrowheads="1"/>
          </p:cNvSpPr>
          <p:nvPr/>
        </p:nvSpPr>
        <p:spPr bwMode="auto">
          <a:xfrm>
            <a:off x="214282" y="1643050"/>
            <a:ext cx="8572560" cy="369331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dirty="0" smtClean="0">
                <a:latin typeface="Times New Roman" pitchFamily="18" charset="0"/>
                <a:cs typeface="Times New Roman" pitchFamily="18" charset="0"/>
              </a:rPr>
              <a:t>Различные авторы, давая определение </a:t>
            </a:r>
            <a:r>
              <a:rPr lang="ru-RU" i="1" dirty="0" smtClean="0">
                <a:latin typeface="Times New Roman" pitchFamily="18" charset="0"/>
                <a:cs typeface="Times New Roman" pitchFamily="18" charset="0"/>
              </a:rPr>
              <a:t>организационному </a:t>
            </a:r>
            <a:r>
              <a:rPr lang="ru-RU" dirty="0" smtClean="0">
                <a:latin typeface="Times New Roman" pitchFamily="18" charset="0"/>
                <a:cs typeface="Times New Roman" pitchFamily="18" charset="0"/>
              </a:rPr>
              <a:t>климату, предлагают тот или иной набор важнейших составляющих, </a:t>
            </a:r>
            <a:r>
              <a:rPr lang="en-US" dirty="0" smtClean="0">
                <a:latin typeface="Times New Roman" pitchFamily="18" charset="0"/>
                <a:cs typeface="Times New Roman" pitchFamily="18" charset="0"/>
              </a:rPr>
              <a:t>c</a:t>
            </a:r>
            <a:r>
              <a:rPr lang="ru-RU" dirty="0" smtClean="0">
                <a:latin typeface="Times New Roman" pitchFamily="18" charset="0"/>
                <a:cs typeface="Times New Roman" pitchFamily="18" charset="0"/>
              </a:rPr>
              <a:t>соответствующих пониманию климата в узком или широком смысле слова.</a:t>
            </a:r>
          </a:p>
          <a:p>
            <a:pPr algn="just"/>
            <a:r>
              <a:rPr lang="ru-RU" dirty="0" smtClean="0">
                <a:latin typeface="Times New Roman" pitchFamily="18" charset="0"/>
                <a:cs typeface="Times New Roman" pitchFamily="18" charset="0"/>
              </a:rPr>
              <a:t>Базовым может служить следующее определение: </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организационный климат (социально-психологический климат, производственный климат) — это набор устойчивых характеристик, которые описывают конкретную организацию и существенным образом влияют на поведение и эмоциональное состояние ее членов.</a:t>
            </a: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описания организационного климата используются следующие параметры: структура (степень формальной структурированности); степень риска при принятии решений; тактика вознаграждений; возможности продвижения по службе; отношение руководства к служащим; отношение служащих к руководству; эмоциональная атмосфера.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0"/>
            <a:ext cx="8286808" cy="369332"/>
          </a:xfrm>
          <a:prstGeom prst="rect">
            <a:avLst/>
          </a:prstGeom>
        </p:spPr>
        <p:txBody>
          <a:bodyPr wrap="square">
            <a:spAutoFit/>
          </a:bodyPr>
          <a:lstStyle/>
          <a:p>
            <a:pPr lvl="0" algn="ctr"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4. Имидж организации</a:t>
            </a:r>
            <a:endParaRPr lang="ru-RU" dirty="0" smtClean="0">
              <a:latin typeface="Times New Roman" pitchFamily="18" charset="0"/>
              <a:cs typeface="Times New Roman" pitchFamily="18" charset="0"/>
            </a:endParaRPr>
          </a:p>
        </p:txBody>
      </p:sp>
      <p:sp>
        <p:nvSpPr>
          <p:cNvPr id="29697" name="Rectangle 1"/>
          <p:cNvSpPr>
            <a:spLocks noChangeArrowheads="1"/>
          </p:cNvSpPr>
          <p:nvPr/>
        </p:nvSpPr>
        <p:spPr bwMode="auto">
          <a:xfrm>
            <a:off x="214282" y="394692"/>
            <a:ext cx="8572560" cy="618630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Имидж</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организации</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это ее образ, складывающийся у клиентов, партнеров, общественности; своего рода лицо организации в «зеркале общественного мнения», т.е. сформулированное представление аудитории о деятельности и успехах компании, укрепляющее взаимоотношения с клиентами, конкурентоспособность, способствующее успешному дальнейшему развитию.</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Основу имиджа составляют существующий стиль внутренних и внешних деловых и межличностных отношений персонала и официальная атрибутика — название, эмблема, товарный знак.</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широком смысле</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имидж — это распространенное представление, создаваемое мнением социальной или рабочей группы, демографического слоя, персоналом организации о характере и особенностях определенного объекта, например организации. </a:t>
            </a:r>
            <a:endPar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узком смысле</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имидж — это целенаправленно сформулированный образ, который с помощью ассоциаций наделяет объект (товар, личность, предприятие) дополнительными ценностями, благодаря чему способствует более позитивному и эмоциональному его восприятию. Основу формирования имиджа составляют результаты деятельности организации, средства рекламы, массовой информации (СМИ) и коммуникации, развитие общественных связей</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 т.п. Очень важен при формировании имиджа социально-перспективный и социально ответственный путь получения результатов деятельности. Именно такой путь формирует доверие клиентов к</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r>
              <a:rPr lang="ru-RU" dirty="0" smtClean="0">
                <a:latin typeface="Times New Roman" pitchFamily="18" charset="0"/>
                <a:cs typeface="Times New Roman" pitchFamily="18" charset="0"/>
              </a:rPr>
              <a:t>фирме, способствует росту продаж, доброй репутации и имени предприятия.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
        <p:nvSpPr>
          <p:cNvPr id="18433" name="Rectangle 1"/>
          <p:cNvSpPr>
            <a:spLocks noChangeArrowheads="1"/>
          </p:cNvSpPr>
          <p:nvPr/>
        </p:nvSpPr>
        <p:spPr bwMode="auto">
          <a:xfrm>
            <a:off x="285720" y="428604"/>
            <a:ext cx="8643998" cy="62190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25000"/>
              </a:lnSpc>
              <a:spcBef>
                <a:spcPct val="0"/>
              </a:spcBef>
              <a:spcAft>
                <a:spcPct val="0"/>
              </a:spcAft>
              <a:buClrTx/>
              <a:buSzTx/>
              <a:buFontTx/>
              <a:buNone/>
              <a:tabLst>
                <a:tab pos="38735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Существует множество подходов к выделению элементов и характеристик организационной культуры, позволяющих наиболее полно идентифицировать и описать какой-либо ее вид.</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None/>
              <a:tabLst>
                <a:tab pos="38735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 </a:t>
            </a:r>
            <a:r>
              <a:rPr kumimoji="0" lang="ru-RU" sz="16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Робинс</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предлагает рассматривать организационную культуру на основе 10 характеристик, наиболее ценящихся в организации:</a:t>
            </a:r>
            <a:endParaRPr kumimoji="0" lang="ru-RU" sz="16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личная инициатива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степень ответственности, свободы и независимости, которой обладает человек в организации;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степень риска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готовность работника пойти на риск;</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направленность действий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организация устанавливает четкие цели и ожидаемые результаты выполнения;</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согласованность действий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подразделения и люди внутри организации взаимодействуют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координированно</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управленческая поддержка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обеспечение свободного взаимодействия, помощи и поддержки подчиненным со стороны управленческих служб;</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контроль</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перечень правил и инструкций, применяемых для контроля и наблюдения за поведением сотрудников;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идентичность</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степень отождествления каждого сотрудника с организацией;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система вознаграждения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степень учета исполнения работ, организация системы поощрений;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Char char="•"/>
              <a:tabLst>
                <a:tab pos="387350" algn="l"/>
              </a:tabLst>
            </a:pP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конфликтность</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готовность сотрудника открыто выражать свое мнение и пойти на конфликт;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25000"/>
              </a:lnSpc>
              <a:spcBef>
                <a:spcPct val="0"/>
              </a:spcBef>
              <a:spcAft>
                <a:spcPct val="0"/>
              </a:spcAft>
              <a:buClrTx/>
              <a:buSzTx/>
              <a:buFontTx/>
              <a:buNone/>
              <a:tabLst>
                <a:tab pos="387350" algn="l"/>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модели взаимодействия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степень взаимодействия внутри организации, при которой оно выражено в формальной иерархии и подчиненности.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0"/>
            <a:ext cx="8286808" cy="369332"/>
          </a:xfrm>
          <a:prstGeom prst="rect">
            <a:avLst/>
          </a:prstGeom>
        </p:spPr>
        <p:txBody>
          <a:bodyPr wrap="square">
            <a:spAutoFit/>
          </a:bodyPr>
          <a:lstStyle/>
          <a:p>
            <a:pPr lvl="0" algn="ctr"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4. Имидж организации</a:t>
            </a:r>
            <a:endParaRPr lang="ru-RU" dirty="0" smtClean="0">
              <a:latin typeface="Times New Roman" pitchFamily="18" charset="0"/>
              <a:cs typeface="Times New Roman" pitchFamily="18" charset="0"/>
            </a:endParaRPr>
          </a:p>
        </p:txBody>
      </p:sp>
      <p:sp>
        <p:nvSpPr>
          <p:cNvPr id="35841" name="Rectangle 1"/>
          <p:cNvSpPr>
            <a:spLocks noChangeArrowheads="1"/>
          </p:cNvSpPr>
          <p:nvPr/>
        </p:nvSpPr>
        <p:spPr bwMode="auto">
          <a:xfrm>
            <a:off x="285720" y="1071546"/>
            <a:ext cx="857256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Имидж начинает формироваться сразу после выхода компании на рынок. Однако в абсолютном большинстве случаев у руководителей нет ни времени, ни сил, ни денег, чтобы отслеживать возникающий образ и целенаправленно корректировать его.</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этом случае имидж складывается </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стихийно.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Чаще всего стихийный имидж имеет как положительные, так и отрицательные черты, вследствие чего об одной и той же фирме можно порой услышать противоположные мнения.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только руководство фирмы задается вопросами: </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какие мы? чем отличаемся от конкурентов? какими средствами можем привлечь другие группы потребителей?—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можно говорить о начале </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специального формирования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имиджа. Знакомство с любой компанией начинается с различных визуальных и вербальных признаков, по которым люди могут идентифицировать данную компанию и которые составляют суть ее </a:t>
            </a: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корпоративной индивидуальности. </a:t>
            </a:r>
            <a:r>
              <a:rPr kumimoji="0" lang="ru-RU"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таким признакам относят логотип,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слоган</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дизайн, цвет, корпоративные визитки, фирменный бланк, фирменный конверт, рекламную полиграфию, дизайн корпоративного сайта, фирменную одежду, — все, что принято называть фирменным стилем компании. Это средства объективного позиционирования компании на рынке, которые мы можем увидеть, потрогать, услышать, одним словом, ощутить.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0"/>
            <a:ext cx="8286808" cy="369332"/>
          </a:xfrm>
          <a:prstGeom prst="rect">
            <a:avLst/>
          </a:prstGeom>
        </p:spPr>
        <p:txBody>
          <a:bodyPr wrap="square">
            <a:spAutoFit/>
          </a:bodyPr>
          <a:lstStyle/>
          <a:p>
            <a:pPr lvl="0" algn="ctr"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4. Имидж организации</a:t>
            </a:r>
            <a:endParaRPr lang="ru-RU" dirty="0" smtClean="0">
              <a:latin typeface="Times New Roman" pitchFamily="18" charset="0"/>
              <a:cs typeface="Times New Roman" pitchFamily="18" charset="0"/>
            </a:endParaRPr>
          </a:p>
        </p:txBody>
      </p:sp>
      <p:sp>
        <p:nvSpPr>
          <p:cNvPr id="34817" name="Rectangle 1"/>
          <p:cNvSpPr>
            <a:spLocks noChangeArrowheads="1"/>
          </p:cNvSpPr>
          <p:nvPr/>
        </p:nvSpPr>
        <p:spPr bwMode="auto">
          <a:xfrm>
            <a:off x="285720" y="571480"/>
            <a:ext cx="857256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68300"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Характеристики имиджа: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предполагает сильный эмоциональный отклик, что следует из самого его определения;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является идеальным объектом, возникающим в сознании людей;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подлежит прямому измерению — оценить его можно лишь по отношениям, проявляющимся в общении, деятельности, выборе;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целостен и непротиворечив, соответствует однозначным обобщенным представлениям;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неустойчив — его постоянно надо «подкреплять» рекламой или разнообразными целевыми акциями;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содержит ограниченное число компонентов: сложность конструкции мешает его восприятию, а, следовательно, делает отношение к нему неоднозначным;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какой-то мере реалистичен, хотя и является иллюзорным образом;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прагматичен, т.е. ориентирован на ограниченный круг задач, соответствующих целям организации или особенностям настоящей ситуации;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3683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9) обладает свойством вариабельности, т.е. абсолютно жесткая и неизменная конструкция неприемлема, имидж всегда динамичен и предусматривает возможность внесения корректив.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0"/>
            <a:ext cx="8286808" cy="369332"/>
          </a:xfrm>
          <a:prstGeom prst="rect">
            <a:avLst/>
          </a:prstGeom>
        </p:spPr>
        <p:txBody>
          <a:bodyPr wrap="square">
            <a:spAutoFit/>
          </a:bodyPr>
          <a:lstStyle/>
          <a:p>
            <a:pPr lvl="0" algn="ctr" eaLnBrk="0" fontAlgn="base" hangingPunct="0">
              <a:spcBef>
                <a:spcPct val="0"/>
              </a:spcBef>
              <a:spcAft>
                <a:spcPct val="0"/>
              </a:spcAft>
            </a:pPr>
            <a:r>
              <a:rPr lang="ru-RU" b="1" dirty="0" smtClean="0">
                <a:latin typeface="Times New Roman" pitchFamily="18" charset="0"/>
                <a:ea typeface="Times New Roman" pitchFamily="18" charset="0"/>
                <a:cs typeface="Times New Roman" pitchFamily="18" charset="0"/>
              </a:rPr>
              <a:t>4. Имидж организации</a:t>
            </a:r>
            <a:endParaRPr lang="ru-RU" dirty="0" smtClean="0">
              <a:latin typeface="Times New Roman" pitchFamily="18" charset="0"/>
              <a:cs typeface="Times New Roman" pitchFamily="18" charset="0"/>
            </a:endParaRPr>
          </a:p>
        </p:txBody>
      </p:sp>
      <p:sp>
        <p:nvSpPr>
          <p:cNvPr id="33793" name="Rectangle 1"/>
          <p:cNvSpPr>
            <a:spLocks noChangeArrowheads="1"/>
          </p:cNvSpPr>
          <p:nvPr/>
        </p:nvSpPr>
        <p:spPr bwMode="auto">
          <a:xfrm>
            <a:off x="285720" y="1142984"/>
            <a:ext cx="8501122" cy="459356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25000"/>
              </a:lnSpc>
              <a:spcBef>
                <a:spcPct val="0"/>
              </a:spcBef>
              <a:spcAft>
                <a:spcPct val="0"/>
              </a:spcAft>
              <a:buClrTx/>
              <a:buSzTx/>
              <a:buFontTx/>
              <a:buNone/>
              <a:tabLst>
                <a:tab pos="354013" algn="l"/>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Главной функцией имиджа</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является формирование положительного отношения к кому-либо или чему-либо. Как результат сформированного положительного отношения наступает доверие к компании и, в свою очередь, появляются высокие оценки ее товара и уверенный их выбор.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25000"/>
              </a:lnSpc>
              <a:spcBef>
                <a:spcPct val="0"/>
              </a:spcBef>
              <a:spcAft>
                <a:spcPct val="0"/>
              </a:spcAft>
              <a:buClrTx/>
              <a:buSzTx/>
              <a:buFontTx/>
              <a:buNone/>
              <a:tabLst>
                <a:tab pos="354013" algn="l"/>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Этапы целенаправленного формирования имиджа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25000"/>
              </a:lnSpc>
              <a:spcBef>
                <a:spcPct val="0"/>
              </a:spcBef>
              <a:spcAft>
                <a:spcPct val="0"/>
              </a:spcAft>
              <a:buClrTx/>
              <a:buSzTx/>
              <a:buFontTx/>
              <a:buChar char="•"/>
              <a:tabLst>
                <a:tab pos="3540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Анализ уже сформировавшегося имиджа. Для этого используют различные методы диагностики, в том числе опрос, анкетирование, наблюдение,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фокус-группы</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25000"/>
              </a:lnSpc>
              <a:spcBef>
                <a:spcPct val="0"/>
              </a:spcBef>
              <a:spcAft>
                <a:spcPct val="0"/>
              </a:spcAft>
              <a:buClrTx/>
              <a:buSzTx/>
              <a:buFontTx/>
              <a:buChar char="•"/>
              <a:tabLst>
                <a:tab pos="3540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Выявление достоинств и недостатков сложившегося имиджа. Исходя из задач, положительными чертами имиджа являются те, которые способствуют решению поставленных задач, а отрицательными — те, которые мешают их решению.</a:t>
            </a:r>
          </a:p>
          <a:p>
            <a:pPr indent="457200" algn="just" eaLnBrk="0" fontAlgn="base" hangingPunct="0">
              <a:lnSpc>
                <a:spcPct val="125000"/>
              </a:lnSpc>
              <a:spcBef>
                <a:spcPct val="0"/>
              </a:spcBef>
              <a:spcAft>
                <a:spcPct val="0"/>
              </a:spcAft>
              <a:buFontTx/>
              <a:buChar char="•"/>
              <a:tabLst>
                <a:tab pos="3540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Определение мер нейтрализации отрицательных черт и усиления воздействия положительных. На этом этапе составляется </a:t>
            </a:r>
            <a:r>
              <a:rPr lang="ru-RU" dirty="0" smtClean="0">
                <a:latin typeface="Times New Roman" pitchFamily="18" charset="0"/>
                <a:cs typeface="Times New Roman" pitchFamily="18" charset="0"/>
              </a:rPr>
              <a:t>программа работы с имиджем, которая впоследствии и реализуется.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Репутация компании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89" name="Rectangle 1"/>
          <p:cNvSpPr>
            <a:spLocks noChangeArrowheads="1"/>
          </p:cNvSpPr>
          <p:nvPr/>
        </p:nvSpPr>
        <p:spPr bwMode="auto">
          <a:xfrm>
            <a:off x="214282" y="428604"/>
            <a:ext cx="8643998" cy="59461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25000"/>
              </a:lnSpc>
              <a:spcBef>
                <a:spcPct val="0"/>
              </a:spcBef>
              <a:spcAft>
                <a:spcPct val="0"/>
              </a:spcAft>
              <a:buClrTx/>
              <a:buSzTx/>
              <a:buFontTx/>
              <a:buNone/>
              <a:tabLst>
                <a:tab pos="357188" algn="l"/>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Репутация – это твердая убежденность в преимуществах данной компании, твердое желание использовать товары только данной компании и рекомендовать данную компанию своим друзьям и знакомым.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25000"/>
              </a:lnSpc>
              <a:spcBef>
                <a:spcPct val="0"/>
              </a:spcBef>
              <a:spcAft>
                <a:spcPct val="0"/>
              </a:spcAft>
              <a:buClrTx/>
              <a:buSzTx/>
              <a:buFontTx/>
              <a:buNone/>
              <a:tabLst>
                <a:tab pos="3571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какие-либо чувства и убеждения в отношении компании (ее имиджа) соответствуют представлениям человека о корпоративном поведении, тогда в его сознании формируется хорошая репутация этой компании. Таким образом, </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хорошая репутация отражает тесное соответствие между имиджем компании и собственной системой ценностей индивидуума.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25000"/>
              </a:lnSpc>
              <a:spcBef>
                <a:spcPct val="0"/>
              </a:spcBef>
              <a:spcAft>
                <a:spcPct val="0"/>
              </a:spcAft>
              <a:buClrTx/>
              <a:buSzTx/>
              <a:buFontTx/>
              <a:buNone/>
              <a:tabLst>
                <a:tab pos="3571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Хорошая репутация помогает компании: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25000"/>
              </a:lnSpc>
              <a:spcBef>
                <a:spcPct val="0"/>
              </a:spcBef>
              <a:spcAft>
                <a:spcPct val="0"/>
              </a:spcAft>
              <a:buClrTx/>
              <a:buSzTx/>
              <a:buFontTx/>
              <a:buChar char="•"/>
              <a:tabLst>
                <a:tab pos="3571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придать дополнительную психологическую ценность продуктам и услугам;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25000"/>
              </a:lnSpc>
              <a:spcBef>
                <a:spcPct val="0"/>
              </a:spcBef>
              <a:spcAft>
                <a:spcPct val="0"/>
              </a:spcAft>
              <a:buClrTx/>
              <a:buSzTx/>
              <a:buFontTx/>
              <a:buChar char="•"/>
              <a:tabLst>
                <a:tab pos="3571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привлечь новых потребителей, если перед ними стоит выбор между функционально похожими товарами или услугами;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25000"/>
              </a:lnSpc>
              <a:spcBef>
                <a:spcPct val="0"/>
              </a:spcBef>
              <a:spcAft>
                <a:spcPct val="0"/>
              </a:spcAft>
              <a:buClrTx/>
              <a:buSzTx/>
              <a:buFontTx/>
              <a:buChar char="•"/>
              <a:tabLst>
                <a:tab pos="3571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привлечь в компанию более квалифицированных сотрудников и увеличить удовлетворенность работой уже имеющегося персонала;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25000"/>
              </a:lnSpc>
              <a:spcBef>
                <a:spcPct val="0"/>
              </a:spcBef>
              <a:spcAft>
                <a:spcPct val="0"/>
              </a:spcAft>
              <a:buClrTx/>
              <a:buSzTx/>
              <a:buFontTx/>
              <a:buChar char="•"/>
              <a:tabLst>
                <a:tab pos="3571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увеличить эффективность рекламы и продаж, обеспечить поддержку дистрибьюторов, рекламных агентств, поставщиков и деловых партнеров;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25000"/>
              </a:lnSpc>
              <a:spcBef>
                <a:spcPct val="0"/>
              </a:spcBef>
              <a:spcAft>
                <a:spcPct val="0"/>
              </a:spcAft>
              <a:buClrTx/>
              <a:buSzTx/>
              <a:buFontTx/>
              <a:buChar char="•"/>
              <a:tabLst>
                <a:tab pos="357188"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собрать средства на фондовом рынке и выстоять в случае кризиса.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Репутация компании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6889" name="Rectangle 2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36867" name="Group 3"/>
          <p:cNvGrpSpPr>
            <a:grpSpLocks noChangeAspect="1"/>
          </p:cNvGrpSpPr>
          <p:nvPr/>
        </p:nvGrpSpPr>
        <p:grpSpPr bwMode="auto">
          <a:xfrm>
            <a:off x="857224" y="500042"/>
            <a:ext cx="3714744" cy="2526026"/>
            <a:chOff x="1728" y="2422"/>
            <a:chExt cx="9000" cy="6120"/>
          </a:xfrm>
        </p:grpSpPr>
        <p:sp>
          <p:nvSpPr>
            <p:cNvPr id="36888" name="AutoShape 24"/>
            <p:cNvSpPr>
              <a:spLocks noChangeAspect="1" noChangeArrowheads="1" noTextEdit="1"/>
            </p:cNvSpPr>
            <p:nvPr/>
          </p:nvSpPr>
          <p:spPr bwMode="auto">
            <a:xfrm>
              <a:off x="1728" y="2422"/>
              <a:ext cx="9000" cy="6120"/>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6887" name="Line 23"/>
            <p:cNvSpPr>
              <a:spLocks noChangeShapeType="1"/>
            </p:cNvSpPr>
            <p:nvPr/>
          </p:nvSpPr>
          <p:spPr bwMode="auto">
            <a:xfrm flipH="1">
              <a:off x="1728" y="2782"/>
              <a:ext cx="3960" cy="5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6886" name="Line 22"/>
            <p:cNvSpPr>
              <a:spLocks noChangeShapeType="1"/>
            </p:cNvSpPr>
            <p:nvPr/>
          </p:nvSpPr>
          <p:spPr bwMode="auto">
            <a:xfrm>
              <a:off x="5688" y="2782"/>
              <a:ext cx="3961" cy="5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6885" name="Line 21"/>
            <p:cNvSpPr>
              <a:spLocks noChangeShapeType="1"/>
            </p:cNvSpPr>
            <p:nvPr/>
          </p:nvSpPr>
          <p:spPr bwMode="auto">
            <a:xfrm>
              <a:off x="1728" y="8181"/>
              <a:ext cx="7921"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6884" name="Line 20"/>
            <p:cNvSpPr>
              <a:spLocks noChangeShapeType="1"/>
            </p:cNvSpPr>
            <p:nvPr/>
          </p:nvSpPr>
          <p:spPr bwMode="auto">
            <a:xfrm>
              <a:off x="4608" y="4222"/>
              <a:ext cx="216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6883" name="Line 19"/>
            <p:cNvSpPr>
              <a:spLocks noChangeShapeType="1"/>
            </p:cNvSpPr>
            <p:nvPr/>
          </p:nvSpPr>
          <p:spPr bwMode="auto">
            <a:xfrm>
              <a:off x="4068" y="4942"/>
              <a:ext cx="324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6882" name="Line 18"/>
            <p:cNvSpPr>
              <a:spLocks noChangeShapeType="1"/>
            </p:cNvSpPr>
            <p:nvPr/>
          </p:nvSpPr>
          <p:spPr bwMode="auto">
            <a:xfrm>
              <a:off x="3528" y="5662"/>
              <a:ext cx="432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6881" name="Line 17"/>
            <p:cNvSpPr>
              <a:spLocks noChangeShapeType="1"/>
            </p:cNvSpPr>
            <p:nvPr/>
          </p:nvSpPr>
          <p:spPr bwMode="auto">
            <a:xfrm>
              <a:off x="2988" y="6382"/>
              <a:ext cx="54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6880" name="Line 16"/>
            <p:cNvSpPr>
              <a:spLocks noChangeShapeType="1"/>
            </p:cNvSpPr>
            <p:nvPr/>
          </p:nvSpPr>
          <p:spPr bwMode="auto">
            <a:xfrm>
              <a:off x="2448" y="7282"/>
              <a:ext cx="648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6879" name="Line 15"/>
            <p:cNvSpPr>
              <a:spLocks noChangeShapeType="1"/>
            </p:cNvSpPr>
            <p:nvPr/>
          </p:nvSpPr>
          <p:spPr bwMode="auto">
            <a:xfrm>
              <a:off x="5868" y="3682"/>
              <a:ext cx="900"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6878" name="Line 14"/>
            <p:cNvSpPr>
              <a:spLocks noChangeShapeType="1"/>
            </p:cNvSpPr>
            <p:nvPr/>
          </p:nvSpPr>
          <p:spPr bwMode="auto">
            <a:xfrm>
              <a:off x="6588" y="4581"/>
              <a:ext cx="900"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6877" name="Line 13"/>
            <p:cNvSpPr>
              <a:spLocks noChangeShapeType="1"/>
            </p:cNvSpPr>
            <p:nvPr/>
          </p:nvSpPr>
          <p:spPr bwMode="auto">
            <a:xfrm>
              <a:off x="7128" y="5302"/>
              <a:ext cx="900"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6876" name="Line 12"/>
            <p:cNvSpPr>
              <a:spLocks noChangeShapeType="1"/>
            </p:cNvSpPr>
            <p:nvPr/>
          </p:nvSpPr>
          <p:spPr bwMode="auto">
            <a:xfrm>
              <a:off x="7668" y="6111"/>
              <a:ext cx="900"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6875" name="Line 11"/>
            <p:cNvSpPr>
              <a:spLocks noChangeShapeType="1"/>
            </p:cNvSpPr>
            <p:nvPr/>
          </p:nvSpPr>
          <p:spPr bwMode="auto">
            <a:xfrm>
              <a:off x="8208" y="6921"/>
              <a:ext cx="900"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6874" name="Line 10"/>
            <p:cNvSpPr>
              <a:spLocks noChangeShapeType="1"/>
            </p:cNvSpPr>
            <p:nvPr/>
          </p:nvSpPr>
          <p:spPr bwMode="auto">
            <a:xfrm>
              <a:off x="8928" y="7821"/>
              <a:ext cx="900"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36873" name="Text Box 9"/>
            <p:cNvSpPr txBox="1">
              <a:spLocks noChangeArrowheads="1"/>
            </p:cNvSpPr>
            <p:nvPr/>
          </p:nvSpPr>
          <p:spPr bwMode="auto">
            <a:xfrm>
              <a:off x="6768" y="3322"/>
              <a:ext cx="54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6</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6872" name="Text Box 8"/>
            <p:cNvSpPr txBox="1">
              <a:spLocks noChangeArrowheads="1"/>
            </p:cNvSpPr>
            <p:nvPr/>
          </p:nvSpPr>
          <p:spPr bwMode="auto">
            <a:xfrm>
              <a:off x="7488" y="4222"/>
              <a:ext cx="54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5</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6871" name="Text Box 7"/>
            <p:cNvSpPr txBox="1">
              <a:spLocks noChangeArrowheads="1"/>
            </p:cNvSpPr>
            <p:nvPr/>
          </p:nvSpPr>
          <p:spPr bwMode="auto">
            <a:xfrm>
              <a:off x="8028" y="4942"/>
              <a:ext cx="54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4</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6870" name="Text Box 6"/>
            <p:cNvSpPr txBox="1">
              <a:spLocks noChangeArrowheads="1"/>
            </p:cNvSpPr>
            <p:nvPr/>
          </p:nvSpPr>
          <p:spPr bwMode="auto">
            <a:xfrm>
              <a:off x="8568" y="5662"/>
              <a:ext cx="54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3</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6869" name="Text Box 5"/>
            <p:cNvSpPr txBox="1">
              <a:spLocks noChangeArrowheads="1"/>
            </p:cNvSpPr>
            <p:nvPr/>
          </p:nvSpPr>
          <p:spPr bwMode="auto">
            <a:xfrm>
              <a:off x="9108" y="6562"/>
              <a:ext cx="54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2</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6868" name="Text Box 4"/>
            <p:cNvSpPr txBox="1">
              <a:spLocks noChangeArrowheads="1"/>
            </p:cNvSpPr>
            <p:nvPr/>
          </p:nvSpPr>
          <p:spPr bwMode="auto">
            <a:xfrm>
              <a:off x="9828" y="7642"/>
              <a:ext cx="54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1</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6896" name="Rectangle 32"/>
          <p:cNvSpPr>
            <a:spLocks noChangeArrowheads="1"/>
          </p:cNvSpPr>
          <p:nvPr/>
        </p:nvSpPr>
        <p:spPr bwMode="auto">
          <a:xfrm>
            <a:off x="500034" y="3143248"/>
            <a:ext cx="7929618" cy="230832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286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 Неосведомленность, замешательство.</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a:t>
            </a:r>
            <a:r>
              <a:rPr kumimoji="0" lang="ru-RU"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Воспоминание, узнаваемость: «Я помню такую компанию, я видел это название раньше».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 Хорошее знакомство: «Я часто вижу вас».</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 Имидж: «Я знаю, что вы собой представляете».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 Предрасположенность: «Покажите мне, что вы можете, я к вам обращусь».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 Репутация,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супербренд</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 вам я обращусь в первую очередь и посоветую другим обратиться к вам»</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8" name="Прямоугольник 27"/>
          <p:cNvSpPr/>
          <p:nvPr/>
        </p:nvSpPr>
        <p:spPr>
          <a:xfrm>
            <a:off x="5345113" y="1030972"/>
            <a:ext cx="2286000" cy="923330"/>
          </a:xfrm>
          <a:prstGeom prst="rect">
            <a:avLst/>
          </a:prstGeom>
        </p:spPr>
        <p:txBody>
          <a:bodyPr>
            <a:spAutoFit/>
          </a:bodyPr>
          <a:lstStyle/>
          <a:p>
            <a:pPr lvl="0" algn="ctr" eaLnBrk="0" fontAlgn="base" hangingPunct="0">
              <a:spcBef>
                <a:spcPct val="0"/>
              </a:spcBef>
              <a:spcAft>
                <a:spcPct val="0"/>
              </a:spcAft>
              <a:tabLst>
                <a:tab pos="228600" algn="l"/>
              </a:tabLst>
            </a:pPr>
            <a:r>
              <a:rPr lang="ru-RU" dirty="0" smtClean="0">
                <a:solidFill>
                  <a:prstClr val="black"/>
                </a:solidFill>
                <a:latin typeface="Times New Roman" pitchFamily="18" charset="0"/>
                <a:ea typeface="Times New Roman" pitchFamily="18" charset="0"/>
                <a:cs typeface="Times New Roman" pitchFamily="18" charset="0"/>
              </a:rPr>
              <a:t>Процесс формирования репутации компании</a:t>
            </a:r>
            <a:endParaRPr lang="ru-RU" sz="2800" dirty="0" smtClean="0">
              <a:solidFill>
                <a:prstClr val="black"/>
              </a:solidFill>
              <a:latin typeface="Arial" pitchFamily="34" charset="0"/>
              <a:cs typeface="Arial" pitchFamily="34" charset="0"/>
            </a:endParaRPr>
          </a:p>
        </p:txBody>
      </p:sp>
      <p:sp>
        <p:nvSpPr>
          <p:cNvPr id="29" name="Стрелка вправо 28"/>
          <p:cNvSpPr/>
          <p:nvPr/>
        </p:nvSpPr>
        <p:spPr>
          <a:xfrm flipH="1">
            <a:off x="4929190" y="928670"/>
            <a:ext cx="357190" cy="9286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Репутация компании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3" name="Rectangle 1"/>
          <p:cNvSpPr>
            <a:spLocks noChangeArrowheads="1"/>
          </p:cNvSpPr>
          <p:nvPr/>
        </p:nvSpPr>
        <p:spPr bwMode="auto">
          <a:xfrm>
            <a:off x="285720" y="714356"/>
            <a:ext cx="85725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396875" algn="l"/>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Деловая репутация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компании, работающей в условиях информационного (постиндустриального) развития бизнеса, является ее главным нематериальным активом, который имеет значительную стоимость и формируется за счет таких активов компании, как репутация, имидж и финансовая устойчивость.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396875"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Согласно действующему законодательству, деловая репутация компании представляет собой разницу между ценой приобретения бизнеса и балансовой стоимостью активов, уменьшенной на величину обязательств. Если акции компании котируются на бирже, ущерб репутации будет измеряться понижением стоимости акций как результата снижения доверия к компании акционеров и потенциальных инвесторов.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396875"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Деловая репутация должна оцениваться экспертами на следующих  основаниях: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96875"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этика в отношениях с внешними партнерами — выполнение обязательств, ответственность, кредитная история, порядочность, открытость;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96875"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этика в отношениях с внутренними партнерами (корпоративное управление) — ответственность менеджеров перед акционерами, финансовая прозрачность бизнеса; </a:t>
            </a:r>
          </a:p>
          <a:p>
            <a:pPr marL="0" marR="0" lvl="0" indent="457200" algn="just" defTabSz="914400" rtl="0" eaLnBrk="0" fontAlgn="base" latinLnBrk="0" hangingPunct="0">
              <a:lnSpc>
                <a:spcPct val="100000"/>
              </a:lnSpc>
              <a:spcBef>
                <a:spcPct val="0"/>
              </a:spcBef>
              <a:spcAft>
                <a:spcPct val="0"/>
              </a:spcAft>
              <a:buClrTx/>
              <a:buSzTx/>
              <a:buFontTx/>
              <a:buChar char="•"/>
              <a:tabLst>
                <a:tab pos="396875"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эффективность менеджмента — рентабельность, наращивание оборотов, рыночная экспансия, инновации</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 </a:t>
            </a:r>
          </a:p>
          <a:p>
            <a:pPr marL="0" marR="0" lvl="0" indent="457200" algn="just" defTabSz="914400" rtl="0" eaLnBrk="0" fontAlgn="base" latinLnBrk="0" hangingPunct="0">
              <a:lnSpc>
                <a:spcPct val="100000"/>
              </a:lnSpc>
              <a:spcBef>
                <a:spcPct val="0"/>
              </a:spcBef>
              <a:spcAft>
                <a:spcPct val="0"/>
              </a:spcAft>
              <a:buClrTx/>
              <a:buSzTx/>
              <a:buFontTx/>
              <a:buChar char="•"/>
              <a:tabLst>
                <a:tab pos="396875" algn="l"/>
              </a:tabLst>
            </a:pPr>
            <a:r>
              <a:rPr lang="ru-RU" dirty="0" smtClean="0">
                <a:latin typeface="Times New Roman" pitchFamily="18" charset="0"/>
                <a:cs typeface="Times New Roman" pitchFamily="18" charset="0"/>
              </a:rPr>
              <a:t>качество продукции, услуг; </a:t>
            </a:r>
          </a:p>
          <a:p>
            <a:pPr marL="0" marR="0" lvl="0" indent="457200" algn="just" defTabSz="914400" rtl="0" eaLnBrk="0" fontAlgn="base" latinLnBrk="0" hangingPunct="0">
              <a:lnSpc>
                <a:spcPct val="100000"/>
              </a:lnSpc>
              <a:spcBef>
                <a:spcPct val="0"/>
              </a:spcBef>
              <a:spcAft>
                <a:spcPct val="0"/>
              </a:spcAft>
              <a:buClrTx/>
              <a:buSzTx/>
              <a:buFontTx/>
              <a:buChar char="•"/>
              <a:tabLst>
                <a:tab pos="396875" algn="l"/>
              </a:tabLst>
            </a:pPr>
            <a:r>
              <a:rPr lang="ru-RU" dirty="0" smtClean="0">
                <a:latin typeface="Times New Roman" pitchFamily="18" charset="0"/>
                <a:cs typeface="Times New Roman" pitchFamily="18" charset="0"/>
              </a:rPr>
              <a:t>репутация </a:t>
            </a:r>
            <a:r>
              <a:rPr lang="ru-RU" dirty="0" err="1" smtClean="0">
                <a:latin typeface="Times New Roman" pitchFamily="18" charset="0"/>
                <a:cs typeface="Times New Roman" pitchFamily="18" charset="0"/>
              </a:rPr>
              <a:t>топ-менеджеров</a:t>
            </a:r>
            <a:r>
              <a:rPr lang="ru-RU" dirty="0" smtClean="0">
                <a:latin typeface="Times New Roman" pitchFamily="18" charset="0"/>
                <a:cs typeface="Times New Roman" pitchFamily="18" charset="0"/>
              </a:rPr>
              <a:t>.</a:t>
            </a:r>
          </a:p>
          <a:p>
            <a:pPr marL="0" marR="0" lvl="0" indent="457200" algn="just" defTabSz="914400" rtl="0" eaLnBrk="0" fontAlgn="base" latinLnBrk="0" hangingPunct="0">
              <a:lnSpc>
                <a:spcPct val="100000"/>
              </a:lnSpc>
              <a:spcBef>
                <a:spcPct val="0"/>
              </a:spcBef>
              <a:spcAft>
                <a:spcPct val="0"/>
              </a:spcAft>
              <a:buClrTx/>
              <a:buSzTx/>
              <a:buFontTx/>
              <a:buChar char="•"/>
              <a:tabLst>
                <a:tab pos="396875" algn="l"/>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Репутация компании</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38" name="Rectangle 2"/>
          <p:cNvSpPr>
            <a:spLocks noChangeArrowheads="1"/>
          </p:cNvSpPr>
          <p:nvPr/>
        </p:nvSpPr>
        <p:spPr bwMode="auto">
          <a:xfrm>
            <a:off x="0" y="428604"/>
            <a:ext cx="8929718" cy="59785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25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Возникающая при этом разница именуется в зарубежном бухгалтерском учете </a:t>
            </a:r>
            <a:r>
              <a:rPr kumimoji="0" lang="ru-RU"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гудвиллом</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goodwill</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или согласно российским стандартам бухгалтерского учета — деловой репутацией. Таким образом, в соответствии с международными стандартами бухгалтерского учета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гудвилл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возникающий при приобретении, представляет собой разницу между покупной и рыночной ценами предприятия. Различают положительный и отрицательный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гудвилл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25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Положительный </a:t>
            </a:r>
            <a:r>
              <a:rPr kumimoji="0" lang="ru-RU"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гудвилл</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означает, что стоимость предприятия превышает совокупную стоимость его активов и пассивов, что предприятию присуще нечто такое, что не определяется стоимостью его активов и пассивов: наличие стабильных покупателей, выгодное географическое положение, репутация качества, навыки маркетинга и сбыта, технические ноу-хау, деловые связи, опыт управления, уровень квалификации персонала и т.п.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25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Когда компания продается за цену ниже рыночной стоимости, имеет место </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отрицательный </a:t>
            </a:r>
            <a:r>
              <a:rPr kumimoji="0" lang="ru-RU" b="1"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гудвилл</a:t>
            </a: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или </a:t>
            </a:r>
            <a:r>
              <a:rPr kumimoji="0" lang="en-US"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badwill</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Он может возникнуть при завышении стоимости активов, занижении стоимости обязательств или при недостаточной информированности об истинной стоимости компании. Согласно международным и российским стандартам учета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гудвилл</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относится к нематериальным активам.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ru-RU" b="1" dirty="0" smtClean="0">
                <a:latin typeface="Times New Roman" pitchFamily="18" charset="0"/>
                <a:cs typeface="Times New Roman" pitchFamily="18" charset="0"/>
              </a:rPr>
              <a:t>6.   Символы, обряды, мифы и легенды в компании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0961" name="Rectangle 1"/>
          <p:cNvSpPr>
            <a:spLocks noChangeArrowheads="1"/>
          </p:cNvSpPr>
          <p:nvPr/>
        </p:nvSpPr>
        <p:spPr bwMode="auto">
          <a:xfrm>
            <a:off x="214282" y="428604"/>
            <a:ext cx="864399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Символический блок культуры включает в себя обряды, символы, мифы, легенды, героических личностей организации, которые в достаточно образной и лаконичной форме отражают наиболее сильные, значимые стороны культуры компании и ее важнейшие ориентиры. </a:t>
            </a:r>
            <a:endPar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Организационные обряды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являются основой внутренних коммуникаций компании, призванных создавать яркое и притягательное поле взаимодействия единомышленников, связанных особыми тайнами и знаниями. Основу этих знаний составляет внутриорганизационное представление об идеальном мироустройстве. В это понятие компания вкладывает и визуальную организацию пространства, территории компании, и соответствующую символическую атрибутику: особая форменная одежда, эмблемы, гербы, знаки и значки, символические цвета, музыкальные и звуковые атрибуты (гимны,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речевки</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мелодии).</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p>
          <a:p>
            <a:pPr algn="just"/>
            <a:r>
              <a:rPr lang="ru-RU" b="1" dirty="0" smtClean="0">
                <a:latin typeface="Times New Roman" pitchFamily="18" charset="0"/>
                <a:cs typeface="Times New Roman" pitchFamily="18" charset="0"/>
              </a:rPr>
              <a:t>Символы и логотипы</a:t>
            </a:r>
            <a:endParaRPr lang="ru-RU" dirty="0" smtClean="0">
              <a:latin typeface="Times New Roman" pitchFamily="18" charset="0"/>
              <a:cs typeface="Times New Roman" pitchFamily="18" charset="0"/>
            </a:endParaRPr>
          </a:p>
          <a:p>
            <a:pPr algn="just"/>
            <a:r>
              <a:rPr lang="ru-RU" b="1" i="1" dirty="0" smtClean="0">
                <a:latin typeface="Times New Roman" pitchFamily="18" charset="0"/>
                <a:cs typeface="Times New Roman" pitchFamily="18" charset="0"/>
              </a:rPr>
              <a:t>Символ </a:t>
            </a:r>
            <a:r>
              <a:rPr lang="ru-RU" dirty="0" smtClean="0">
                <a:latin typeface="Times New Roman" pitchFamily="18" charset="0"/>
                <a:cs typeface="Times New Roman" pitchFamily="18" charset="0"/>
              </a:rPr>
              <a:t>- это объект, действие или событие, отражающие суть культуры данной компании и несущие в себе значение важнейших ценностей.</a:t>
            </a:r>
          </a:p>
          <a:p>
            <a:pPr algn="just"/>
            <a:r>
              <a:rPr lang="ru-RU" dirty="0" smtClean="0">
                <a:latin typeface="Times New Roman" pitchFamily="18" charset="0"/>
                <a:cs typeface="Times New Roman" pitchFamily="18" charset="0"/>
              </a:rPr>
              <a:t>Трехконечная звезда фирмы </a:t>
            </a:r>
            <a:r>
              <a:rPr lang="ru-RU" i="1"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Mercedes</a:t>
            </a:r>
            <a:r>
              <a:rPr lang="ru-RU"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трактуется как ее господствующее положение в воздухе, на воде и на земле.</a:t>
            </a:r>
          </a:p>
          <a:p>
            <a:pPr algn="just"/>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Кодекс одежды в компании</a:t>
            </a:r>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Символика компании нередко подразумевает введение </a:t>
            </a:r>
            <a:r>
              <a:rPr lang="ru-RU" dirty="0" err="1" smtClean="0">
                <a:latin typeface="Times New Roman" pitchFamily="18" charset="0"/>
                <a:cs typeface="Times New Roman" pitchFamily="18" charset="0"/>
              </a:rPr>
              <a:t>дресс-кода</a:t>
            </a:r>
            <a:r>
              <a:rPr lang="ru-RU" dirty="0" smtClean="0">
                <a:latin typeface="Times New Roman" pitchFamily="18" charset="0"/>
                <a:cs typeface="Times New Roman" pitchFamily="18" charset="0"/>
              </a:rPr>
              <a:t> для сотрудников, т.е. в основном выбор между строгой одеждой и одеждой свободного стиля.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ru-RU" b="1" dirty="0" smtClean="0">
                <a:latin typeface="Times New Roman" pitchFamily="18" charset="0"/>
                <a:cs typeface="Times New Roman" pitchFamily="18" charset="0"/>
              </a:rPr>
              <a:t>6.   Символы, обряды, мифы и легенды в компании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1985" name="Rectangle 1"/>
          <p:cNvSpPr>
            <a:spLocks noChangeArrowheads="1"/>
          </p:cNvSpPr>
          <p:nvPr/>
        </p:nvSpPr>
        <p:spPr bwMode="auto">
          <a:xfrm>
            <a:off x="285720" y="428604"/>
            <a:ext cx="8429684" cy="60675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14000"/>
              </a:lnSpc>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Мифы и легенды в компании</a:t>
            </a: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0" fontAlgn="base" latinLnBrk="0" hangingPunct="0">
              <a:lnSpc>
                <a:spcPct val="114000"/>
              </a:lnSpc>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Мифы и легенды постоянно циркулируют в компании, передаются одними поколениями руководителей и сотрудников другим и призваны в образной, живой форме довести до служащих общекорпоративные ценности, а также сформировать правильный имидж компании.</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p>
          <a:p>
            <a:pPr indent="457200" algn="just">
              <a:lnSpc>
                <a:spcPct val="114000"/>
              </a:lnSpc>
            </a:pPr>
            <a:r>
              <a:rPr lang="ru-RU" dirty="0" smtClean="0">
                <a:latin typeface="Times New Roman" pitchFamily="18" charset="0"/>
                <a:cs typeface="Times New Roman" pitchFamily="18" charset="0"/>
              </a:rPr>
              <a:t>Очень часто истории, рассказываемые в компании, не являются мифами, а отражают реальные события из жизни компании.</a:t>
            </a:r>
          </a:p>
          <a:p>
            <a:pPr indent="457200" algn="just">
              <a:lnSpc>
                <a:spcPct val="114000"/>
              </a:lnSpc>
            </a:pPr>
            <a:r>
              <a:rPr lang="ru-RU" i="1" dirty="0" smtClean="0">
                <a:latin typeface="Times New Roman" pitchFamily="18" charset="0"/>
                <a:cs typeface="Times New Roman" pitchFamily="18" charset="0"/>
              </a:rPr>
              <a:t>Основные функции </a:t>
            </a:r>
            <a:r>
              <a:rPr lang="ru-RU" i="1" dirty="0" err="1" smtClean="0">
                <a:latin typeface="Times New Roman" pitchFamily="18" charset="0"/>
                <a:cs typeface="Times New Roman" pitchFamily="18" charset="0"/>
              </a:rPr>
              <a:t>сторителлинга</a:t>
            </a:r>
            <a:r>
              <a:rPr lang="ru-RU" i="1" dirty="0" smtClean="0">
                <a:latin typeface="Times New Roman" pitchFamily="18" charset="0"/>
                <a:cs typeface="Times New Roman" pitchFamily="18" charset="0"/>
              </a:rPr>
              <a:t> (</a:t>
            </a:r>
            <a:r>
              <a:rPr lang="ru-RU" i="1" dirty="0" err="1" smtClean="0">
                <a:latin typeface="Times New Roman" pitchFamily="18" charset="0"/>
                <a:cs typeface="Times New Roman" pitchFamily="18" charset="0"/>
              </a:rPr>
              <a:t>сторителлинг</a:t>
            </a:r>
            <a:r>
              <a:rPr lang="ru-RU" i="1" dirty="0" smtClean="0">
                <a:latin typeface="Times New Roman" pitchFamily="18" charset="0"/>
                <a:cs typeface="Times New Roman" pitchFamily="18" charset="0"/>
              </a:rPr>
              <a:t> – это способ передачи информации и нахождения смыслов через рассказывание историй):</a:t>
            </a:r>
            <a:endParaRPr lang="ru-RU" dirty="0" smtClean="0">
              <a:latin typeface="Times New Roman" pitchFamily="18" charset="0"/>
              <a:cs typeface="Times New Roman" pitchFamily="18" charset="0"/>
            </a:endParaRPr>
          </a:p>
          <a:p>
            <a:pPr lvl="0" indent="457200" algn="just">
              <a:lnSpc>
                <a:spcPct val="114000"/>
              </a:lnSpc>
            </a:pPr>
            <a:r>
              <a:rPr lang="ru-RU" b="1" dirty="0" smtClean="0">
                <a:latin typeface="Times New Roman" pitchFamily="18" charset="0"/>
                <a:cs typeface="Times New Roman" pitchFamily="18" charset="0"/>
              </a:rPr>
              <a:t>пропагандистская: </a:t>
            </a:r>
            <a:r>
              <a:rPr lang="ru-RU" dirty="0" smtClean="0">
                <a:latin typeface="Times New Roman" pitchFamily="18" charset="0"/>
                <a:cs typeface="Times New Roman" pitchFamily="18" charset="0"/>
              </a:rPr>
              <a:t>это инструмент убеждения сотрудников, позволяющий воодушевить их, вдохновить на новый сложный проект;</a:t>
            </a:r>
          </a:p>
          <a:p>
            <a:pPr lvl="0" indent="457200" algn="just">
              <a:lnSpc>
                <a:spcPct val="114000"/>
              </a:lnSpc>
            </a:pPr>
            <a:r>
              <a:rPr lang="ru-RU" b="1" dirty="0" smtClean="0">
                <a:latin typeface="Times New Roman" pitchFamily="18" charset="0"/>
                <a:cs typeface="Times New Roman" pitchFamily="18" charset="0"/>
              </a:rPr>
              <a:t>объединяющая: </a:t>
            </a:r>
            <a:r>
              <a:rPr lang="ru-RU" dirty="0" smtClean="0">
                <a:latin typeface="Times New Roman" pitchFamily="18" charset="0"/>
                <a:cs typeface="Times New Roman" pitchFamily="18" charset="0"/>
              </a:rPr>
              <a:t>истории служат инструментом развития корпоративной культуры;</a:t>
            </a:r>
          </a:p>
          <a:p>
            <a:pPr lvl="0" indent="457200" algn="just">
              <a:lnSpc>
                <a:spcPct val="114000"/>
              </a:lnSpc>
            </a:pPr>
            <a:r>
              <a:rPr lang="ru-RU" b="1" dirty="0" smtClean="0">
                <a:latin typeface="Times New Roman" pitchFamily="18" charset="0"/>
                <a:cs typeface="Times New Roman" pitchFamily="18" charset="0"/>
              </a:rPr>
              <a:t>коммуникативная: </a:t>
            </a:r>
            <a:r>
              <a:rPr lang="ru-RU" dirty="0" smtClean="0">
                <a:latin typeface="Times New Roman" pitchFamily="18" charset="0"/>
                <a:cs typeface="Times New Roman" pitchFamily="18" charset="0"/>
              </a:rPr>
              <a:t>истории способны повысить эффективность общения на разных уровнях;</a:t>
            </a:r>
          </a:p>
          <a:p>
            <a:pPr lvl="0" indent="457200" algn="just">
              <a:lnSpc>
                <a:spcPct val="114000"/>
              </a:lnSpc>
            </a:pPr>
            <a:r>
              <a:rPr lang="ru-RU" b="1" dirty="0" smtClean="0">
                <a:latin typeface="Times New Roman" pitchFamily="18" charset="0"/>
                <a:cs typeface="Times New Roman" pitchFamily="18" charset="0"/>
              </a:rPr>
              <a:t>инструмент воздействия: </a:t>
            </a:r>
            <a:r>
              <a:rPr lang="ru-RU" dirty="0" err="1" smtClean="0">
                <a:latin typeface="Times New Roman" pitchFamily="18" charset="0"/>
                <a:cs typeface="Times New Roman" pitchFamily="18" charset="0"/>
              </a:rPr>
              <a:t>сторителлинг</a:t>
            </a:r>
            <a:r>
              <a:rPr lang="ru-RU" dirty="0" smtClean="0">
                <a:latin typeface="Times New Roman" pitchFamily="18" charset="0"/>
                <a:cs typeface="Times New Roman" pitchFamily="18" charset="0"/>
              </a:rPr>
              <a:t> расширяет арсенал средств мотивации персонала, укрепляет репутацию лидера;</a:t>
            </a:r>
          </a:p>
          <a:p>
            <a:pPr indent="457200" algn="just">
              <a:lnSpc>
                <a:spcPct val="114000"/>
              </a:lnSpc>
            </a:pPr>
            <a:r>
              <a:rPr lang="ru-RU" b="1" dirty="0" smtClean="0">
                <a:latin typeface="Times New Roman" pitchFamily="18" charset="0"/>
                <a:cs typeface="Times New Roman" pitchFamily="18" charset="0"/>
              </a:rPr>
              <a:t>утилитарная: </a:t>
            </a:r>
            <a:r>
              <a:rPr lang="ru-RU" dirty="0" smtClean="0">
                <a:latin typeface="Times New Roman" pitchFamily="18" charset="0"/>
                <a:cs typeface="Times New Roman" pitchFamily="18" charset="0"/>
              </a:rPr>
              <a:t>в ряде случаев это самый простой способ донести до подчиненных содержание задачи или проекта.</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ru-RU" b="1" dirty="0" smtClean="0">
                <a:latin typeface="Times New Roman" pitchFamily="18" charset="0"/>
                <a:cs typeface="Times New Roman" pitchFamily="18" charset="0"/>
              </a:rPr>
              <a:t>6.   Символы, обряды, мифы и легенды в компании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3009" name="Rectangle 1"/>
          <p:cNvSpPr>
            <a:spLocks noChangeArrowheads="1"/>
          </p:cNvSpPr>
          <p:nvPr/>
        </p:nvSpPr>
        <p:spPr bwMode="auto">
          <a:xfrm>
            <a:off x="214282" y="500042"/>
            <a:ext cx="8643998"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600" b="1" i="1" dirty="0" smtClean="0">
                <a:latin typeface="Times New Roman" pitchFamily="18" charset="0"/>
                <a:cs typeface="Times New Roman" pitchFamily="18" charset="0"/>
              </a:rPr>
              <a:t>Вопросы для самоконтроля</a:t>
            </a:r>
            <a:endParaRPr lang="ru-RU" sz="1600" b="1" dirty="0" smtClean="0">
              <a:latin typeface="Times New Roman" pitchFamily="18" charset="0"/>
              <a:cs typeface="Times New Roman" pitchFamily="18" charset="0"/>
            </a:endParaRPr>
          </a:p>
          <a:p>
            <a:r>
              <a:rPr lang="ru-RU" sz="1600"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Какие вы знаете подходы к выделению элементов и характеристик организационной культуры?</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Какие элементы включала структура культуры производства по мнению  А.А. </a:t>
            </a:r>
            <a:r>
              <a:rPr lang="ru-RU" sz="1600" i="1" dirty="0" err="1" smtClean="0">
                <a:latin typeface="Times New Roman" pitchFamily="18" charset="0"/>
                <a:cs typeface="Times New Roman" pitchFamily="18" charset="0"/>
              </a:rPr>
              <a:t>Погорадзе</a:t>
            </a:r>
            <a:r>
              <a:rPr lang="ru-RU" sz="1600" i="1"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Какое влияние на характер </a:t>
            </a:r>
            <a:r>
              <a:rPr lang="ru-RU" sz="1600" i="1" dirty="0" err="1" smtClean="0">
                <a:latin typeface="Times New Roman" pitchFamily="18" charset="0"/>
                <a:cs typeface="Times New Roman" pitchFamily="18" charset="0"/>
              </a:rPr>
              <a:t>оргкультуры</a:t>
            </a:r>
            <a:r>
              <a:rPr lang="ru-RU" sz="1600" i="1" dirty="0" smtClean="0">
                <a:latin typeface="Times New Roman" pitchFamily="18" charset="0"/>
                <a:cs typeface="Times New Roman" pitchFamily="18" charset="0"/>
              </a:rPr>
              <a:t> и взаимосвязь ее элементов оказывают факторы внешней среды и факторы внутренней среды?</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Назовите основные элементы </a:t>
            </a:r>
            <a:r>
              <a:rPr lang="ru-RU" sz="1600" i="1" dirty="0" err="1" smtClean="0">
                <a:latin typeface="Times New Roman" pitchFamily="18" charset="0"/>
                <a:cs typeface="Times New Roman" pitchFamily="18" charset="0"/>
              </a:rPr>
              <a:t>оргкультуры</a:t>
            </a:r>
            <a:r>
              <a:rPr lang="ru-RU" sz="1600" i="1" dirty="0" smtClean="0">
                <a:latin typeface="Times New Roman" pitchFamily="18" charset="0"/>
                <a:cs typeface="Times New Roman" pitchFamily="18" charset="0"/>
              </a:rPr>
              <a:t> организации.</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Что входит в понятие «философия фирмы»?</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Что такое нормы и правила?</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Что определяют доминирующие ценности? Назовите типичные примеры доминирующих ценностей.</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Дайте определение понятия «деловое кредо».</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В чем, по Вашему мнению, состоит значение миссии организации?</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Какие функции выполняет миссия?</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Назовите достоинства и недостатки широкого подхода к формированию стратегической миссии.</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Как классифицируются миссии организаций в зависимости от содержания и назначения?</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Как проявляется коммуникативное единство организации?</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Как отличить краткую и емкую формулировку миссии компании от ее рекламного </a:t>
            </a:r>
            <a:r>
              <a:rPr lang="ru-RU" sz="1600" i="1" dirty="0" err="1" smtClean="0">
                <a:latin typeface="Times New Roman" pitchFamily="18" charset="0"/>
                <a:cs typeface="Times New Roman" pitchFamily="18" charset="0"/>
              </a:rPr>
              <a:t>слогана</a:t>
            </a:r>
            <a:r>
              <a:rPr lang="ru-RU" sz="1600" i="1" dirty="0" smtClean="0">
                <a:latin typeface="Times New Roman" pitchFamily="18" charset="0"/>
                <a:cs typeface="Times New Roman" pitchFamily="18" charset="0"/>
              </a:rPr>
              <a:t> или девиза?  </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Назовите достоинства и недостатки </a:t>
            </a:r>
            <a:r>
              <a:rPr lang="ru-RU" sz="1600" i="1" dirty="0" err="1" smtClean="0">
                <a:latin typeface="Times New Roman" pitchFamily="18" charset="0"/>
                <a:cs typeface="Times New Roman" pitchFamily="18" charset="0"/>
              </a:rPr>
              <a:t>узкоданной</a:t>
            </a:r>
            <a:r>
              <a:rPr lang="ru-RU" sz="1600" i="1" dirty="0" smtClean="0">
                <a:latin typeface="Times New Roman" pitchFamily="18" charset="0"/>
                <a:cs typeface="Times New Roman" pitchFamily="18" charset="0"/>
              </a:rPr>
              <a:t> миссии. </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 Каково предназначение кодекса корпоративной культуры в системе управления персоналом? </a:t>
            </a:r>
            <a:endParaRPr lang="ru-RU" sz="1600" dirty="0" smtClean="0">
              <a:latin typeface="Times New Roman" pitchFamily="18" charset="0"/>
              <a:cs typeface="Times New Roman" pitchFamily="18" charset="0"/>
            </a:endParaRPr>
          </a:p>
          <a:p>
            <a:pPr lvl="0"/>
            <a:r>
              <a:rPr lang="ru-RU" sz="1600" i="1" dirty="0" smtClean="0">
                <a:latin typeface="Times New Roman" pitchFamily="18" charset="0"/>
                <a:cs typeface="Times New Roman" pitchFamily="18" charset="0"/>
              </a:rPr>
              <a:t> Как формируется имидж компании? Какую роль в этом процессе играет название фирмы?</a:t>
            </a:r>
            <a:endParaRPr lang="ru-RU" sz="1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
        <p:nvSpPr>
          <p:cNvPr id="17409" name="Rectangle 1"/>
          <p:cNvSpPr>
            <a:spLocks noChangeArrowheads="1"/>
          </p:cNvSpPr>
          <p:nvPr/>
        </p:nvSpPr>
        <p:spPr bwMode="auto">
          <a:xfrm>
            <a:off x="357158" y="428604"/>
            <a:ext cx="8358246" cy="61247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23850" algn="l"/>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А.Ф. Харрис и Р. </a:t>
            </a:r>
            <a:r>
              <a:rPr kumimoji="0" lang="ru-RU" sz="14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Моран</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предлагают другие 10 характеристик: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осознание себя и своего места в организации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(одни культуры ценят сокрытие работником своих внутренних настроений, другие поощряют их внешнее проявление, в одних случаях независимость и творчество проявляются через сотрудничество, а и других — через индивидуализм);</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коммуникационная система и язык общения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(использование устной, письменной, невербальной коммуникации, «телефонного права» и открытости коммуникации различаются в разных группах и организациях; жаргон, аббревиатуры, жестикуляции варьируются в зависимости от отраслевой, функциональной и тер­риториальной принадлежности организаций);</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внешний вид, одежда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(разнообразие униформ и спецодежды, деловых стилей, опрятность, косметика, прическа и т.п. подтверждают наличие множества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микрокультур</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привычки и традиции в области питания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(организация питания работников, дотация на питание, периодичность и продолжительность и т.д.);</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осознание времени, отношение к нему и его использование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(степень точности и относительности времени у работников, соблюдение временного распорядка и поощрение за это,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монохроническое</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или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полихроническое</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использование времени);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взаимоотношения между людьми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 возрасту и полу, статусу и власти, опыту и знаниям, рангу и протоколу, религии и гражданству и т.п.), степень формализации отношений, получаемой поддержки;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ценности и нормы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набор ориентиров в том, что такое хорошо и такое плохо);</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вера во что-то или расположение к чему-то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(вера в руководство, успех, в свои силы, во взаимопомощь, в справедливость и т.п., отношение к коллегам, клиентам и конкурентам, к злу и насилию, агрессии и т.п., влияние религии и морали);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процесс развития работника и </a:t>
            </a:r>
            <a:r>
              <a:rPr kumimoji="0" lang="ru-RU" sz="1400" b="0" i="0" u="sng"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научение</a:t>
            </a: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(бездумное или осознанное выполнение работы; полагаются на интеллект или силу; процедуры информирования работников; признание или отказ от примата логики в рассуждениях и действиях);</a:t>
            </a:r>
          </a:p>
          <a:p>
            <a:pPr marL="0" marR="0" lvl="0" indent="0" algn="l" defTabSz="914400" rtl="0" eaLnBrk="0" fontAlgn="base" latinLnBrk="0" hangingPunct="0">
              <a:lnSpc>
                <a:spcPct val="100000"/>
              </a:lnSpc>
              <a:spcBef>
                <a:spcPct val="0"/>
              </a:spcBef>
              <a:spcAft>
                <a:spcPct val="0"/>
              </a:spcAft>
              <a:buClrTx/>
              <a:buSzTx/>
              <a:buFontTx/>
              <a:buChar char="•"/>
              <a:tabLst>
                <a:tab pos="323850" algn="l"/>
              </a:tabLst>
            </a:pPr>
            <a:r>
              <a:rPr kumimoji="0" lang="ru-RU" sz="14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трудовая этика и мотивирование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1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отношение к работе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 ответственность за нее, разделение и замещение работы, чистота рабочего места, качество работы, привычки, оценка работы и вознаграждение, отношение «человек — машина», индивидуальная или групповая работа, продвижение по работе).</a:t>
            </a: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
        <p:nvSpPr>
          <p:cNvPr id="15361" name="Rectangle 1"/>
          <p:cNvSpPr>
            <a:spLocks noChangeArrowheads="1"/>
          </p:cNvSpPr>
          <p:nvPr/>
        </p:nvSpPr>
        <p:spPr bwMode="auto">
          <a:xfrm>
            <a:off x="285720" y="428604"/>
            <a:ext cx="8858280" cy="61247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4650" algn="l"/>
              </a:tabLst>
            </a:pP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1990 г. А.А.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Погорадзе</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рассматривал культуру производства как сложное явление, включающее человека, культуру, науку, технику, производство. Структура культуры производства включала такие элементы, как:</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74650" algn="l"/>
              </a:tabLst>
            </a:pPr>
            <a:r>
              <a:rPr kumimoji="0" lang="ru-RU" sz="1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культура условий труда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совокупность объективных условий и субъективных факторов, определяющих поведение человека в процессе производственной деятельности. Эта часть культуры производства включает характеристики и показатели санитарно-гигиенических, психофизиологических, социально-психологических и эстетических условий труда;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74650" algn="l"/>
              </a:tabLst>
            </a:pPr>
            <a:r>
              <a:rPr kumimoji="0" lang="ru-RU" sz="1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культура средств труда и трудового процесса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ее характеризуют такие элементы, как внедрение новейших достижений науки и техники в производство, уровень </a:t>
            </a:r>
            <a:r>
              <a:rPr kumimoji="0" lang="ru-RU" sz="1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механизации и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автоматизации, качество оборудования и инструментов, ритмичность и планомерность работы предприятия, уровень материально-технического обеспечения, качество выпускаемой продукции, использование передовых методов труда, методы оценки результатов труда, обеспечение дисциплины. Очевидно, что одним из важнейших направлений повышения культуры средств труда и трудовых процессов является совершенствование организации труда и производства: передовая техника требует передовой организации;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74650" algn="l"/>
              </a:tabLst>
            </a:pPr>
            <a:r>
              <a:rPr kumimoji="0" lang="ru-RU" sz="1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культура межличностных отношений (коммуникаций)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трудовом коллективе, которую определяют социально-психологический климат, наличие чувства коллективизма, взаимопомощи, наличие и разделение всеми работниками ценностей и убеждений компании. Кроме внутренних коммуникаций корпорация активно осуществляет коммуникации с субъектами внешней среды, поэтому культура внешних коммуникаций также является элементом корпоративной культуры, важным фактором имиджа и эффективности;</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374650" algn="l"/>
              </a:tabLst>
            </a:pPr>
            <a:r>
              <a:rPr kumimoji="0" lang="ru-RU" sz="1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культура управления</a:t>
            </a:r>
            <a:r>
              <a:rPr kumimoji="0" lang="ru-RU" sz="1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которую определяют методы управления, стиль руководства, гуманизм, индивидуальный подход, восприятие персонала как достояния фирмы, профессионализм управленцев, включая коммуникативную компетентность, методы стимулирования, повышение уровня удовлетворенности трудом и т.д.;</a:t>
            </a:r>
            <a:endParaRPr kumimoji="0" lang="ru-RU" sz="1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74650" algn="l"/>
              </a:tabLst>
            </a:pPr>
            <a:r>
              <a:rPr kumimoji="0" lang="ru-RU" sz="1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культура работника</a:t>
            </a:r>
            <a:r>
              <a:rPr kumimoji="0" lang="ru-RU" sz="1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которую правомерно представить в виде совокупности нравственной культуры и культуры труда. Внешняя составляющая нравственной культуры — поведение человека, знание им этикета, правил поведения, хороших манер; внутренняя составляющая — нравственность его мышления, ценностные ориентации, убеждения и культура чувств, умение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эмпатически</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воспринимать состояние других людей, сопереживать. Культуру труда определяют исходя из уровня образования и квалификации работника, его отношения к труду, дисциплинированности (включая технологическую и трудовую дисциплину), исполнительности, творчества на рабочем месте.</a:t>
            </a: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
        <p:nvSpPr>
          <p:cNvPr id="3" name="Прямоугольник 2"/>
          <p:cNvSpPr/>
          <p:nvPr/>
        </p:nvSpPr>
        <p:spPr>
          <a:xfrm>
            <a:off x="571472" y="428604"/>
            <a:ext cx="7929618" cy="1015663"/>
          </a:xfrm>
          <a:prstGeom prst="rect">
            <a:avLst/>
          </a:prstGeom>
        </p:spPr>
        <p:txBody>
          <a:bodyPr wrap="square">
            <a:spAutoFit/>
          </a:bodyPr>
          <a:lstStyle/>
          <a:p>
            <a:pPr algn="just"/>
            <a:r>
              <a:rPr lang="ru-RU" sz="2000" dirty="0" smtClean="0">
                <a:latin typeface="Times New Roman" pitchFamily="18" charset="0"/>
                <a:cs typeface="Times New Roman" pitchFamily="18" charset="0"/>
              </a:rPr>
              <a:t>Во всех рассмотренных классификациях указаны в основном одни и те же элементы культуры. Отличие заключается в акцентах, группировке факторов и степени их значимости.</a:t>
            </a:r>
            <a:endParaRPr lang="ru-RU" sz="2000" dirty="0">
              <a:latin typeface="Times New Roman" pitchFamily="18" charset="0"/>
              <a:cs typeface="Times New Roman" pitchFamily="18" charset="0"/>
            </a:endParaRPr>
          </a:p>
        </p:txBody>
      </p:sp>
      <p:sp>
        <p:nvSpPr>
          <p:cNvPr id="3102"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3073" name="Group 1"/>
          <p:cNvGrpSpPr>
            <a:grpSpLocks noChangeAspect="1"/>
          </p:cNvGrpSpPr>
          <p:nvPr/>
        </p:nvGrpSpPr>
        <p:grpSpPr bwMode="auto">
          <a:xfrm>
            <a:off x="214282" y="1500174"/>
            <a:ext cx="6629400" cy="4914900"/>
            <a:chOff x="1368" y="1674"/>
            <a:chExt cx="10440" cy="7740"/>
          </a:xfrm>
        </p:grpSpPr>
        <p:sp>
          <p:nvSpPr>
            <p:cNvPr id="3101" name="AutoShape 29"/>
            <p:cNvSpPr>
              <a:spLocks noChangeAspect="1" noChangeArrowheads="1" noTextEdit="1"/>
            </p:cNvSpPr>
            <p:nvPr/>
          </p:nvSpPr>
          <p:spPr bwMode="auto">
            <a:xfrm>
              <a:off x="1368" y="1674"/>
              <a:ext cx="10440" cy="7740"/>
            </a:xfrm>
            <a:prstGeom prst="rect">
              <a:avLst/>
            </a:prstGeom>
            <a:noFill/>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100" name="Oval 28"/>
            <p:cNvSpPr>
              <a:spLocks noChangeArrowheads="1"/>
            </p:cNvSpPr>
            <p:nvPr/>
          </p:nvSpPr>
          <p:spPr bwMode="auto">
            <a:xfrm>
              <a:off x="4788" y="1854"/>
              <a:ext cx="1980" cy="19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9" name="Oval 27"/>
            <p:cNvSpPr>
              <a:spLocks noChangeArrowheads="1"/>
            </p:cNvSpPr>
            <p:nvPr/>
          </p:nvSpPr>
          <p:spPr bwMode="auto">
            <a:xfrm>
              <a:off x="8028" y="3294"/>
              <a:ext cx="1980" cy="19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8" name="Oval 26"/>
            <p:cNvSpPr>
              <a:spLocks noChangeArrowheads="1"/>
            </p:cNvSpPr>
            <p:nvPr/>
          </p:nvSpPr>
          <p:spPr bwMode="auto">
            <a:xfrm>
              <a:off x="1548" y="3654"/>
              <a:ext cx="1980" cy="19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7" name="Oval 25"/>
            <p:cNvSpPr>
              <a:spLocks noChangeArrowheads="1"/>
            </p:cNvSpPr>
            <p:nvPr/>
          </p:nvSpPr>
          <p:spPr bwMode="auto">
            <a:xfrm>
              <a:off x="4788" y="4734"/>
              <a:ext cx="1980" cy="19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6" name="Line 24"/>
            <p:cNvSpPr>
              <a:spLocks noChangeShapeType="1"/>
            </p:cNvSpPr>
            <p:nvPr/>
          </p:nvSpPr>
          <p:spPr bwMode="auto">
            <a:xfrm flipV="1">
              <a:off x="5867" y="3834"/>
              <a:ext cx="1"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5" name="Line 23"/>
            <p:cNvSpPr>
              <a:spLocks noChangeShapeType="1"/>
            </p:cNvSpPr>
            <p:nvPr/>
          </p:nvSpPr>
          <p:spPr bwMode="auto">
            <a:xfrm flipV="1">
              <a:off x="6588" y="4554"/>
              <a:ext cx="144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4" name="Line 22"/>
            <p:cNvSpPr>
              <a:spLocks noChangeShapeType="1"/>
            </p:cNvSpPr>
            <p:nvPr/>
          </p:nvSpPr>
          <p:spPr bwMode="auto">
            <a:xfrm flipH="1" flipV="1">
              <a:off x="3528" y="4914"/>
              <a:ext cx="126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3" name="Line 21"/>
            <p:cNvSpPr>
              <a:spLocks noChangeShapeType="1"/>
            </p:cNvSpPr>
            <p:nvPr/>
          </p:nvSpPr>
          <p:spPr bwMode="auto">
            <a:xfrm flipH="1">
              <a:off x="4608" y="6534"/>
              <a:ext cx="54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2" name="Line 20"/>
            <p:cNvSpPr>
              <a:spLocks noChangeShapeType="1"/>
            </p:cNvSpPr>
            <p:nvPr/>
          </p:nvSpPr>
          <p:spPr bwMode="auto">
            <a:xfrm>
              <a:off x="2628" y="5634"/>
              <a:ext cx="1080" cy="16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1" name="Line 19"/>
            <p:cNvSpPr>
              <a:spLocks noChangeShapeType="1"/>
            </p:cNvSpPr>
            <p:nvPr/>
          </p:nvSpPr>
          <p:spPr bwMode="auto">
            <a:xfrm>
              <a:off x="6408" y="6534"/>
              <a:ext cx="54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90" name="Line 18"/>
            <p:cNvSpPr>
              <a:spLocks noChangeShapeType="1"/>
            </p:cNvSpPr>
            <p:nvPr/>
          </p:nvSpPr>
          <p:spPr bwMode="auto">
            <a:xfrm flipV="1">
              <a:off x="3168" y="3294"/>
              <a:ext cx="162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9" name="Line 17"/>
            <p:cNvSpPr>
              <a:spLocks noChangeShapeType="1"/>
            </p:cNvSpPr>
            <p:nvPr/>
          </p:nvSpPr>
          <p:spPr bwMode="auto">
            <a:xfrm>
              <a:off x="6768" y="3114"/>
              <a:ext cx="144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8" name="Line 16"/>
            <p:cNvSpPr>
              <a:spLocks noChangeShapeType="1"/>
            </p:cNvSpPr>
            <p:nvPr/>
          </p:nvSpPr>
          <p:spPr bwMode="auto">
            <a:xfrm flipH="1">
              <a:off x="7848" y="5274"/>
              <a:ext cx="1260" cy="21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7" name="Line 15"/>
            <p:cNvSpPr>
              <a:spLocks noChangeShapeType="1"/>
            </p:cNvSpPr>
            <p:nvPr/>
          </p:nvSpPr>
          <p:spPr bwMode="auto">
            <a:xfrm flipH="1">
              <a:off x="5148" y="8514"/>
              <a:ext cx="12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6" name="Line 14"/>
            <p:cNvSpPr>
              <a:spLocks noChangeShapeType="1"/>
            </p:cNvSpPr>
            <p:nvPr/>
          </p:nvSpPr>
          <p:spPr bwMode="auto">
            <a:xfrm flipV="1">
              <a:off x="8928" y="5274"/>
              <a:ext cx="18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5" name="Line 13"/>
            <p:cNvSpPr>
              <a:spLocks noChangeShapeType="1"/>
            </p:cNvSpPr>
            <p:nvPr/>
          </p:nvSpPr>
          <p:spPr bwMode="auto">
            <a:xfrm>
              <a:off x="6048" y="8514"/>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4" name="Line 12"/>
            <p:cNvSpPr>
              <a:spLocks noChangeShapeType="1"/>
            </p:cNvSpPr>
            <p:nvPr/>
          </p:nvSpPr>
          <p:spPr bwMode="auto">
            <a:xfrm flipH="1" flipV="1">
              <a:off x="2628" y="5634"/>
              <a:ext cx="180" cy="18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3" name="Line 11"/>
            <p:cNvSpPr>
              <a:spLocks noChangeShapeType="1"/>
            </p:cNvSpPr>
            <p:nvPr/>
          </p:nvSpPr>
          <p:spPr bwMode="auto">
            <a:xfrm flipH="1">
              <a:off x="3168" y="3834"/>
              <a:ext cx="1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2" name="Line 10"/>
            <p:cNvSpPr>
              <a:spLocks noChangeShapeType="1"/>
            </p:cNvSpPr>
            <p:nvPr/>
          </p:nvSpPr>
          <p:spPr bwMode="auto">
            <a:xfrm flipH="1" flipV="1">
              <a:off x="6768" y="3114"/>
              <a:ext cx="360" cy="18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81" name="Text Box 9"/>
            <p:cNvSpPr txBox="1">
              <a:spLocks noChangeArrowheads="1"/>
            </p:cNvSpPr>
            <p:nvPr/>
          </p:nvSpPr>
          <p:spPr bwMode="auto">
            <a:xfrm>
              <a:off x="5148" y="2214"/>
              <a:ext cx="126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1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Ценности</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080" name="Rectangle 8"/>
            <p:cNvSpPr>
              <a:spLocks noChangeArrowheads="1"/>
            </p:cNvSpPr>
            <p:nvPr/>
          </p:nvSpPr>
          <p:spPr bwMode="auto">
            <a:xfrm>
              <a:off x="8388" y="3654"/>
              <a:ext cx="126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1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Культура</a:t>
              </a:r>
              <a:endParaRPr kumimoji="0" lang="ru-RU" sz="9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buClrTx/>
                <a:buSzTx/>
                <a:buFontTx/>
                <a:buNone/>
                <a:tabLst/>
              </a:pPr>
              <a:r>
                <a:rPr kumimoji="0" lang="ru-RU" sz="11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труда</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079" name="Rectangle 7"/>
            <p:cNvSpPr>
              <a:spLocks noChangeArrowheads="1"/>
            </p:cNvSpPr>
            <p:nvPr/>
          </p:nvSpPr>
          <p:spPr bwMode="auto">
            <a:xfrm>
              <a:off x="5148" y="5094"/>
              <a:ext cx="126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Миссия</a:t>
              </a:r>
              <a:endParaRPr kumimoji="0" lang="ru-RU" sz="9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buClrTx/>
                <a:buSzTx/>
                <a:buFontTx/>
                <a:buNone/>
                <a:tabLst/>
              </a:pPr>
              <a:r>
                <a:rPr kumimoji="0" lang="ru-RU"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организации</a:t>
              </a:r>
              <a:endParaRPr kumimoji="0" lang="ru-RU" sz="9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buClrTx/>
                <a:buSzTx/>
                <a:buFontTx/>
                <a:buNone/>
                <a:tabLst/>
              </a:pP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078" name="Text Box 6"/>
            <p:cNvSpPr txBox="1">
              <a:spLocks noChangeArrowheads="1"/>
            </p:cNvSpPr>
            <p:nvPr/>
          </p:nvSpPr>
          <p:spPr bwMode="auto">
            <a:xfrm>
              <a:off x="1818" y="4014"/>
              <a:ext cx="1463"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1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Поведение и коммуникации</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077" name="Oval 5"/>
            <p:cNvSpPr>
              <a:spLocks noChangeArrowheads="1"/>
            </p:cNvSpPr>
            <p:nvPr/>
          </p:nvSpPr>
          <p:spPr bwMode="auto">
            <a:xfrm>
              <a:off x="3168" y="7254"/>
              <a:ext cx="1980" cy="19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76" name="Text Box 4"/>
            <p:cNvSpPr txBox="1">
              <a:spLocks noChangeArrowheads="1"/>
            </p:cNvSpPr>
            <p:nvPr/>
          </p:nvSpPr>
          <p:spPr bwMode="auto">
            <a:xfrm>
              <a:off x="3528" y="7614"/>
              <a:ext cx="126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1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Символы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075" name="Oval 3"/>
            <p:cNvSpPr>
              <a:spLocks noChangeArrowheads="1"/>
            </p:cNvSpPr>
            <p:nvPr/>
          </p:nvSpPr>
          <p:spPr bwMode="auto">
            <a:xfrm>
              <a:off x="6408" y="7254"/>
              <a:ext cx="1980" cy="19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3074" name="Text Box 2"/>
            <p:cNvSpPr txBox="1">
              <a:spLocks noChangeArrowheads="1"/>
            </p:cNvSpPr>
            <p:nvPr/>
          </p:nvSpPr>
          <p:spPr bwMode="auto">
            <a:xfrm>
              <a:off x="6768" y="7614"/>
              <a:ext cx="126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1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Цели</a:t>
              </a:r>
              <a:endParaRPr kumimoji="0" lang="ru-RU" sz="9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buClrTx/>
                <a:buSzTx/>
                <a:buFontTx/>
                <a:buNone/>
                <a:tabLst/>
              </a:pP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grpSp>
      <p:sp>
        <p:nvSpPr>
          <p:cNvPr id="34" name="Прямоугольник 33"/>
          <p:cNvSpPr/>
          <p:nvPr/>
        </p:nvSpPr>
        <p:spPr>
          <a:xfrm>
            <a:off x="6000760" y="3857628"/>
            <a:ext cx="2857520" cy="1015663"/>
          </a:xfrm>
          <a:prstGeom prst="rect">
            <a:avLst/>
          </a:prstGeom>
        </p:spPr>
        <p:txBody>
          <a:bodyPr wrap="square">
            <a:spAutoFit/>
          </a:bodyPr>
          <a:lstStyle/>
          <a:p>
            <a:pPr algn="ctr"/>
            <a:r>
              <a:rPr lang="ru-RU" sz="2000" b="1" dirty="0" smtClean="0">
                <a:latin typeface="Times New Roman" pitchFamily="18" charset="0"/>
                <a:cs typeface="Times New Roman" pitchFamily="18" charset="0"/>
              </a:rPr>
              <a:t>Основные элементы </a:t>
            </a:r>
            <a:r>
              <a:rPr lang="ru-RU" sz="2000" b="1" dirty="0" err="1" smtClean="0">
                <a:latin typeface="Times New Roman" pitchFamily="18" charset="0"/>
                <a:cs typeface="Times New Roman" pitchFamily="18" charset="0"/>
              </a:rPr>
              <a:t>оргкультуры</a:t>
            </a:r>
            <a:r>
              <a:rPr lang="ru-RU" sz="2000" b="1" dirty="0" smtClean="0">
                <a:latin typeface="Times New Roman" pitchFamily="18" charset="0"/>
                <a:cs typeface="Times New Roman" pitchFamily="18" charset="0"/>
              </a:rPr>
              <a:t> организации</a:t>
            </a:r>
            <a:endParaRPr lang="ru-RU" sz="2000" b="1" dirty="0">
              <a:latin typeface="Times New Roman" pitchFamily="18" charset="0"/>
              <a:cs typeface="Times New Roman" pitchFamily="18" charset="0"/>
            </a:endParaRPr>
          </a:p>
        </p:txBody>
      </p:sp>
      <p:sp>
        <p:nvSpPr>
          <p:cNvPr id="35" name="Стрелка вправо 34"/>
          <p:cNvSpPr/>
          <p:nvPr/>
        </p:nvSpPr>
        <p:spPr>
          <a:xfrm flipH="1">
            <a:off x="5715008" y="4000504"/>
            <a:ext cx="428628"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
        <p:nvSpPr>
          <p:cNvPr id="2049" name="Rectangle 1"/>
          <p:cNvSpPr>
            <a:spLocks noChangeArrowheads="1"/>
          </p:cNvSpPr>
          <p:nvPr/>
        </p:nvSpPr>
        <p:spPr bwMode="auto">
          <a:xfrm>
            <a:off x="285720" y="785794"/>
            <a:ext cx="8429684" cy="529568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2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Содержание культуры определяется не простой суммой ее элементов, а тем, как они взаимосвязаны между собой и как формируют определенные образцы поведения. Отличительной чертой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оргкультуры</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является порядок расположения формирующих ее базовых элементов, указывающий на то, какая политика и какие принципы должны превалировать в случае возникновения конфликта между структурными составляющими. Так, две компании в равной мере могут заявлять, что одна из их ценностей — развитие кооперации и внутренняя конкуренция. Однако в одной компании кооперация будет относиться к процессу принятия решений, а внутренняя конкуренция — к планированию карьеры; в другой компании акценты могут быть расставлены в противоположном порядке. Поэтому </a:t>
            </a: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влияние на характер </a:t>
            </a:r>
            <a:r>
              <a:rPr kumimoji="0" lang="ru-RU" sz="1600" b="0" i="0" u="sng"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оргкультуры</a:t>
            </a:r>
            <a:r>
              <a:rPr kumimoji="0" lang="ru-RU"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взаимосвязь ее элементов оказывают две группы факторов </a:t>
            </a:r>
            <a:r>
              <a:rPr kumimoji="0" lang="ru-RU"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факторы внешней среды </a:t>
            </a:r>
            <a:r>
              <a:rPr kumimoji="0" lang="ru-RU"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 </a:t>
            </a:r>
            <a:r>
              <a:rPr kumimoji="0" lang="ru-RU" sz="1600"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факторы внутренней среды.</a:t>
            </a:r>
            <a:endParaRPr kumimoji="0" lang="ru-RU" sz="1600" b="0" i="0" u="sng"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25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Представление о значении внешнего окружения и необходимости его учета при построении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оргкультуры</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компании — одно из важнейших требований системности и эффективности функционирования организации. Организация как открытая система в очень сильной степени зависит от внешнего мира в отношении поставок ресурсов энергии, набора персонала, удовлетворения потребителей своей продукции. И, как любая живая система, чтобы выжить, она должна адаптироваться к изменениям внешнего окружения.</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
        <p:nvSpPr>
          <p:cNvPr id="20522" name="Rectangle 4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20481" name="Group 1"/>
          <p:cNvGrpSpPr>
            <a:grpSpLocks noChangeAspect="1"/>
          </p:cNvGrpSpPr>
          <p:nvPr/>
        </p:nvGrpSpPr>
        <p:grpSpPr bwMode="auto">
          <a:xfrm>
            <a:off x="1000100" y="1071546"/>
            <a:ext cx="7200900" cy="4572000"/>
            <a:chOff x="2268" y="1494"/>
            <a:chExt cx="11340" cy="7200"/>
          </a:xfrm>
        </p:grpSpPr>
        <p:sp>
          <p:nvSpPr>
            <p:cNvPr id="20521" name="AutoShape 41"/>
            <p:cNvSpPr>
              <a:spLocks noChangeAspect="1" noChangeArrowheads="1" noTextEdit="1"/>
            </p:cNvSpPr>
            <p:nvPr/>
          </p:nvSpPr>
          <p:spPr bwMode="auto">
            <a:xfrm>
              <a:off x="2268" y="1494"/>
              <a:ext cx="11340" cy="7200"/>
            </a:xfrm>
            <a:prstGeom prst="rect">
              <a:avLst/>
            </a:prstGeom>
            <a:noFill/>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520" name="Text Box 40"/>
            <p:cNvSpPr txBox="1">
              <a:spLocks noChangeArrowheads="1"/>
            </p:cNvSpPr>
            <p:nvPr/>
          </p:nvSpPr>
          <p:spPr bwMode="auto">
            <a:xfrm>
              <a:off x="4068" y="1854"/>
              <a:ext cx="558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Факторы внешней среды компании</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19" name="Text Box 39"/>
            <p:cNvSpPr txBox="1">
              <a:spLocks noChangeArrowheads="1"/>
            </p:cNvSpPr>
            <p:nvPr/>
          </p:nvSpPr>
          <p:spPr bwMode="auto">
            <a:xfrm>
              <a:off x="2268" y="2394"/>
              <a:ext cx="450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Сфера прямого воздействия</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18" name="Text Box 38"/>
            <p:cNvSpPr txBox="1">
              <a:spLocks noChangeArrowheads="1"/>
            </p:cNvSpPr>
            <p:nvPr/>
          </p:nvSpPr>
          <p:spPr bwMode="auto">
            <a:xfrm>
              <a:off x="7488" y="2394"/>
              <a:ext cx="378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1"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Сфера косвенного воздействия</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17" name="Text Box 37"/>
            <p:cNvSpPr txBox="1">
              <a:spLocks noChangeArrowheads="1"/>
            </p:cNvSpPr>
            <p:nvPr/>
          </p:nvSpPr>
          <p:spPr bwMode="auto">
            <a:xfrm>
              <a:off x="226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Поставщики</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16" name="Text Box 36"/>
            <p:cNvSpPr txBox="1">
              <a:spLocks noChangeArrowheads="1"/>
            </p:cNvSpPr>
            <p:nvPr/>
          </p:nvSpPr>
          <p:spPr bwMode="auto">
            <a:xfrm>
              <a:off x="298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Потребители</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15" name="Text Box 35"/>
            <p:cNvSpPr txBox="1">
              <a:spLocks noChangeArrowheads="1"/>
            </p:cNvSpPr>
            <p:nvPr/>
          </p:nvSpPr>
          <p:spPr bwMode="auto">
            <a:xfrm>
              <a:off x="370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Конкуренты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14" name="Text Box 34"/>
            <p:cNvSpPr txBox="1">
              <a:spLocks noChangeArrowheads="1"/>
            </p:cNvSpPr>
            <p:nvPr/>
          </p:nvSpPr>
          <p:spPr bwMode="auto">
            <a:xfrm>
              <a:off x="442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Законы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13" name="Text Box 33"/>
            <p:cNvSpPr txBox="1">
              <a:spLocks noChangeArrowheads="1"/>
            </p:cNvSpPr>
            <p:nvPr/>
          </p:nvSpPr>
          <p:spPr bwMode="auto">
            <a:xfrm>
              <a:off x="5148" y="3474"/>
              <a:ext cx="90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1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Административные государственные </a:t>
              </a:r>
              <a:r>
                <a:rPr kumimoji="0" lang="ru-RU"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органы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12" name="Text Box 32"/>
            <p:cNvSpPr txBox="1">
              <a:spLocks noChangeArrowheads="1"/>
            </p:cNvSpPr>
            <p:nvPr/>
          </p:nvSpPr>
          <p:spPr bwMode="auto">
            <a:xfrm>
              <a:off x="622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Профсоюзы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11" name="Text Box 31"/>
            <p:cNvSpPr txBox="1">
              <a:spLocks noChangeArrowheads="1"/>
            </p:cNvSpPr>
            <p:nvPr/>
          </p:nvSpPr>
          <p:spPr bwMode="auto">
            <a:xfrm>
              <a:off x="748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Состояние экономики</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10" name="Text Box 30"/>
            <p:cNvSpPr txBox="1">
              <a:spLocks noChangeArrowheads="1"/>
            </p:cNvSpPr>
            <p:nvPr/>
          </p:nvSpPr>
          <p:spPr bwMode="auto">
            <a:xfrm>
              <a:off x="820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НТП</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09" name="Text Box 29"/>
            <p:cNvSpPr txBox="1">
              <a:spLocks noChangeArrowheads="1"/>
            </p:cNvSpPr>
            <p:nvPr/>
          </p:nvSpPr>
          <p:spPr bwMode="auto">
            <a:xfrm>
              <a:off x="910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Международный климат</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08" name="Text Box 28"/>
            <p:cNvSpPr txBox="1">
              <a:spLocks noChangeArrowheads="1"/>
            </p:cNvSpPr>
            <p:nvPr/>
          </p:nvSpPr>
          <p:spPr bwMode="auto">
            <a:xfrm>
              <a:off x="1000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Политические факторы</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07" name="Text Box 27"/>
            <p:cNvSpPr txBox="1">
              <a:spLocks noChangeArrowheads="1"/>
            </p:cNvSpPr>
            <p:nvPr/>
          </p:nvSpPr>
          <p:spPr bwMode="auto">
            <a:xfrm>
              <a:off x="10728" y="3474"/>
              <a:ext cx="540" cy="3420"/>
            </a:xfrm>
            <a:prstGeom prst="rect">
              <a:avLst/>
            </a:prstGeom>
            <a:solidFill>
              <a:srgbClr val="FFFFFF"/>
            </a:solidFill>
            <a:ln w="9525">
              <a:solidFill>
                <a:srgbClr val="000000"/>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Социокультурные факторы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06" name="Line 26"/>
            <p:cNvSpPr>
              <a:spLocks noChangeShapeType="1"/>
            </p:cNvSpPr>
            <p:nvPr/>
          </p:nvSpPr>
          <p:spPr bwMode="auto">
            <a:xfrm>
              <a:off x="2448" y="2934"/>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505" name="Line 25"/>
            <p:cNvSpPr>
              <a:spLocks noChangeShapeType="1"/>
            </p:cNvSpPr>
            <p:nvPr/>
          </p:nvSpPr>
          <p:spPr bwMode="auto">
            <a:xfrm>
              <a:off x="3348" y="2934"/>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504" name="Line 24"/>
            <p:cNvSpPr>
              <a:spLocks noChangeShapeType="1"/>
            </p:cNvSpPr>
            <p:nvPr/>
          </p:nvSpPr>
          <p:spPr bwMode="auto">
            <a:xfrm>
              <a:off x="4716"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503" name="Line 23"/>
            <p:cNvSpPr>
              <a:spLocks noChangeShapeType="1"/>
            </p:cNvSpPr>
            <p:nvPr/>
          </p:nvSpPr>
          <p:spPr bwMode="auto">
            <a:xfrm>
              <a:off x="4067"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502" name="Line 22"/>
            <p:cNvSpPr>
              <a:spLocks noChangeShapeType="1"/>
            </p:cNvSpPr>
            <p:nvPr/>
          </p:nvSpPr>
          <p:spPr bwMode="auto">
            <a:xfrm>
              <a:off x="5508"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501" name="Line 21"/>
            <p:cNvSpPr>
              <a:spLocks noChangeShapeType="1"/>
            </p:cNvSpPr>
            <p:nvPr/>
          </p:nvSpPr>
          <p:spPr bwMode="auto">
            <a:xfrm>
              <a:off x="6587"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500" name="Line 20"/>
            <p:cNvSpPr>
              <a:spLocks noChangeShapeType="1"/>
            </p:cNvSpPr>
            <p:nvPr/>
          </p:nvSpPr>
          <p:spPr bwMode="auto">
            <a:xfrm>
              <a:off x="11087"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9" name="Line 19"/>
            <p:cNvSpPr>
              <a:spLocks noChangeShapeType="1"/>
            </p:cNvSpPr>
            <p:nvPr/>
          </p:nvSpPr>
          <p:spPr bwMode="auto">
            <a:xfrm>
              <a:off x="10367"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8" name="Line 18"/>
            <p:cNvSpPr>
              <a:spLocks noChangeShapeType="1"/>
            </p:cNvSpPr>
            <p:nvPr/>
          </p:nvSpPr>
          <p:spPr bwMode="auto">
            <a:xfrm>
              <a:off x="9287"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7" name="Line 17"/>
            <p:cNvSpPr>
              <a:spLocks noChangeShapeType="1"/>
            </p:cNvSpPr>
            <p:nvPr/>
          </p:nvSpPr>
          <p:spPr bwMode="auto">
            <a:xfrm>
              <a:off x="8387"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6" name="Line 16"/>
            <p:cNvSpPr>
              <a:spLocks noChangeShapeType="1"/>
            </p:cNvSpPr>
            <p:nvPr/>
          </p:nvSpPr>
          <p:spPr bwMode="auto">
            <a:xfrm>
              <a:off x="7667" y="2934"/>
              <a:ext cx="1"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5" name="Line 15"/>
            <p:cNvSpPr>
              <a:spLocks noChangeShapeType="1"/>
            </p:cNvSpPr>
            <p:nvPr/>
          </p:nvSpPr>
          <p:spPr bwMode="auto">
            <a:xfrm>
              <a:off x="2448" y="6894"/>
              <a:ext cx="0"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4" name="Line 14"/>
            <p:cNvSpPr>
              <a:spLocks noChangeShapeType="1"/>
            </p:cNvSpPr>
            <p:nvPr/>
          </p:nvSpPr>
          <p:spPr bwMode="auto">
            <a:xfrm>
              <a:off x="11088"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3" name="Line 13"/>
            <p:cNvSpPr>
              <a:spLocks noChangeShapeType="1"/>
            </p:cNvSpPr>
            <p:nvPr/>
          </p:nvSpPr>
          <p:spPr bwMode="auto">
            <a:xfrm>
              <a:off x="2448" y="7434"/>
              <a:ext cx="864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2" name="Line 12"/>
            <p:cNvSpPr>
              <a:spLocks noChangeShapeType="1"/>
            </p:cNvSpPr>
            <p:nvPr/>
          </p:nvSpPr>
          <p:spPr bwMode="auto">
            <a:xfrm>
              <a:off x="3168"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1" name="Line 11"/>
            <p:cNvSpPr>
              <a:spLocks noChangeShapeType="1"/>
            </p:cNvSpPr>
            <p:nvPr/>
          </p:nvSpPr>
          <p:spPr bwMode="auto">
            <a:xfrm>
              <a:off x="3888"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90" name="Line 10"/>
            <p:cNvSpPr>
              <a:spLocks noChangeShapeType="1"/>
            </p:cNvSpPr>
            <p:nvPr/>
          </p:nvSpPr>
          <p:spPr bwMode="auto">
            <a:xfrm>
              <a:off x="4787"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89" name="Line 9"/>
            <p:cNvSpPr>
              <a:spLocks noChangeShapeType="1"/>
            </p:cNvSpPr>
            <p:nvPr/>
          </p:nvSpPr>
          <p:spPr bwMode="auto">
            <a:xfrm>
              <a:off x="5688"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88" name="Line 8"/>
            <p:cNvSpPr>
              <a:spLocks noChangeShapeType="1"/>
            </p:cNvSpPr>
            <p:nvPr/>
          </p:nvSpPr>
          <p:spPr bwMode="auto">
            <a:xfrm>
              <a:off x="6588"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87" name="Line 7"/>
            <p:cNvSpPr>
              <a:spLocks noChangeShapeType="1"/>
            </p:cNvSpPr>
            <p:nvPr/>
          </p:nvSpPr>
          <p:spPr bwMode="auto">
            <a:xfrm>
              <a:off x="7668"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86" name="Line 6"/>
            <p:cNvSpPr>
              <a:spLocks noChangeShapeType="1"/>
            </p:cNvSpPr>
            <p:nvPr/>
          </p:nvSpPr>
          <p:spPr bwMode="auto">
            <a:xfrm>
              <a:off x="8387"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85" name="Line 5"/>
            <p:cNvSpPr>
              <a:spLocks noChangeShapeType="1"/>
            </p:cNvSpPr>
            <p:nvPr/>
          </p:nvSpPr>
          <p:spPr bwMode="auto">
            <a:xfrm>
              <a:off x="9287"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84" name="Line 4"/>
            <p:cNvSpPr>
              <a:spLocks noChangeShapeType="1"/>
            </p:cNvSpPr>
            <p:nvPr/>
          </p:nvSpPr>
          <p:spPr bwMode="auto">
            <a:xfrm>
              <a:off x="10367" y="6894"/>
              <a:ext cx="1"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sp>
          <p:nvSpPr>
            <p:cNvPr id="20483" name="Text Box 3"/>
            <p:cNvSpPr txBox="1">
              <a:spLocks noChangeArrowheads="1"/>
            </p:cNvSpPr>
            <p:nvPr/>
          </p:nvSpPr>
          <p:spPr bwMode="auto">
            <a:xfrm>
              <a:off x="4608" y="7974"/>
              <a:ext cx="5040"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ru-RU" sz="12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Организационная культура компании</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482" name="Line 2"/>
            <p:cNvSpPr>
              <a:spLocks noChangeShapeType="1"/>
            </p:cNvSpPr>
            <p:nvPr/>
          </p:nvSpPr>
          <p:spPr bwMode="auto">
            <a:xfrm>
              <a:off x="7128" y="7434"/>
              <a:ext cx="0" cy="5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ru-RU">
                <a:latin typeface="Times New Roman" pitchFamily="18" charset="0"/>
                <a:cs typeface="Times New Roman" pitchFamily="18" charset="0"/>
              </a:endParaRPr>
            </a:p>
          </p:txBody>
        </p:sp>
      </p:grpSp>
      <p:sp>
        <p:nvSpPr>
          <p:cNvPr id="45" name="Прямоугольник 44"/>
          <p:cNvSpPr/>
          <p:nvPr/>
        </p:nvSpPr>
        <p:spPr>
          <a:xfrm>
            <a:off x="428596" y="428604"/>
            <a:ext cx="8215370" cy="646331"/>
          </a:xfrm>
          <a:prstGeom prst="rect">
            <a:avLst/>
          </a:prstGeom>
        </p:spPr>
        <p:txBody>
          <a:bodyPr wrap="square">
            <a:spAutoFit/>
          </a:bodyPr>
          <a:lstStyle/>
          <a:p>
            <a:pPr lvl="0" fontAlgn="base">
              <a:spcBef>
                <a:spcPct val="0"/>
              </a:spcBef>
              <a:spcAft>
                <a:spcPct val="0"/>
              </a:spcAft>
            </a:pPr>
            <a:r>
              <a:rPr lang="ru-RU" dirty="0" smtClean="0">
                <a:latin typeface="Times New Roman" pitchFamily="18" charset="0"/>
                <a:ea typeface="Times New Roman" pitchFamily="18" charset="0"/>
                <a:cs typeface="Times New Roman" pitchFamily="18" charset="0"/>
              </a:rPr>
              <a:t>Ряд ученых, в том числе М. </a:t>
            </a:r>
            <a:r>
              <a:rPr lang="ru-RU" dirty="0" err="1" smtClean="0">
                <a:latin typeface="Times New Roman" pitchFamily="18" charset="0"/>
                <a:ea typeface="Times New Roman" pitchFamily="18" charset="0"/>
                <a:cs typeface="Times New Roman" pitchFamily="18" charset="0"/>
              </a:rPr>
              <a:t>Мескон</a:t>
            </a:r>
            <a:r>
              <a:rPr lang="ru-RU" dirty="0" smtClean="0">
                <a:latin typeface="Times New Roman" pitchFamily="18" charset="0"/>
                <a:ea typeface="Times New Roman" pitchFamily="18" charset="0"/>
                <a:cs typeface="Times New Roman" pitchFamily="18" charset="0"/>
              </a:rPr>
              <a:t> и Ф. </a:t>
            </a:r>
            <a:r>
              <a:rPr lang="ru-RU" dirty="0" err="1" smtClean="0">
                <a:latin typeface="Times New Roman" pitchFamily="18" charset="0"/>
                <a:ea typeface="Times New Roman" pitchFamily="18" charset="0"/>
                <a:cs typeface="Times New Roman" pitchFamily="18" charset="0"/>
              </a:rPr>
              <a:t>Хедоури</a:t>
            </a:r>
            <a:r>
              <a:rPr lang="ru-RU" dirty="0" smtClean="0">
                <a:latin typeface="Times New Roman" pitchFamily="18" charset="0"/>
                <a:ea typeface="Times New Roman" pitchFamily="18" charset="0"/>
                <a:cs typeface="Times New Roman" pitchFamily="18" charset="0"/>
              </a:rPr>
              <a:t>, различают </a:t>
            </a:r>
            <a:r>
              <a:rPr lang="ru-RU" b="1" i="1" dirty="0" smtClean="0">
                <a:latin typeface="Times New Roman" pitchFamily="18" charset="0"/>
                <a:ea typeface="Times New Roman" pitchFamily="18" charset="0"/>
                <a:cs typeface="Times New Roman" pitchFamily="18" charset="0"/>
              </a:rPr>
              <a:t>факторы прямого и косвенного внешнего воздействия.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
        <p:nvSpPr>
          <p:cNvPr id="21505" name="Rectangle 1"/>
          <p:cNvSpPr>
            <a:spLocks noChangeArrowheads="1"/>
          </p:cNvSpPr>
          <p:nvPr/>
        </p:nvSpPr>
        <p:spPr bwMode="auto">
          <a:xfrm>
            <a:off x="214282" y="428604"/>
            <a:ext cx="8715436" cy="39703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Факторы прямого воздействия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непосредственно влияют на операции организации и испытывают на себе прямое влияние операций организации. К этим факторам следует отнести поставщиков, трудовые ресурсы, законы и учреждения государственного регулирования, потребителей и конкурентов.</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Факторы косвенного воздействия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могут оказывать не прямое, а опосредованное воздействие на операции. Речь идет о таких факторах, как состояние экономики в целом, развитие научно-технического прогресса (НТП),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социо-культурные</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политические изменения, влияние групповых интересов и существенные для организации события в других странах.</a:t>
            </a:r>
          </a:p>
          <a:p>
            <a:pPr marL="0" marR="0" lvl="0" indent="0" algn="l" defTabSz="914400" rtl="0" eaLnBrk="0" fontAlgn="base" latinLnBrk="0" hangingPunct="0">
              <a:lnSpc>
                <a:spcPct val="100000"/>
              </a:lnSpc>
              <a:spcBef>
                <a:spcPct val="0"/>
              </a:spcBef>
              <a:spcAft>
                <a:spcPct val="0"/>
              </a:spcAft>
              <a:buClrTx/>
              <a:buSzTx/>
              <a:buFontTx/>
              <a:buNone/>
              <a:tabLst/>
            </a:pPr>
            <a:endParaRPr lang="ru-RU" dirty="0" smtClean="0">
              <a:latin typeface="Times New Roman" pitchFamily="18" charset="0"/>
              <a:cs typeface="Times New Roman" pitchFamily="18" charset="0"/>
            </a:endParaRPr>
          </a:p>
          <a:p>
            <a:pPr eaLnBrk="0" fontAlgn="base" hangingPunct="0">
              <a:spcBef>
                <a:spcPct val="0"/>
              </a:spcBef>
              <a:spcAft>
                <a:spcPct val="0"/>
              </a:spcAft>
            </a:pPr>
            <a:r>
              <a:rPr lang="ru-RU" dirty="0" smtClean="0">
                <a:latin typeface="Times New Roman" pitchFamily="18" charset="0"/>
                <a:ea typeface="Times New Roman" pitchFamily="18" charset="0"/>
                <a:cs typeface="Times New Roman" pitchFamily="18" charset="0"/>
              </a:rPr>
              <a:t>Следует отметить, что элементы </a:t>
            </a:r>
            <a:r>
              <a:rPr lang="ru-RU" dirty="0" err="1" smtClean="0">
                <a:latin typeface="Times New Roman" pitchFamily="18" charset="0"/>
                <a:ea typeface="Times New Roman" pitchFamily="18" charset="0"/>
                <a:cs typeface="Times New Roman" pitchFamily="18" charset="0"/>
              </a:rPr>
              <a:t>оргкультуры</a:t>
            </a:r>
            <a:r>
              <a:rPr lang="ru-RU" dirty="0" smtClean="0">
                <a:latin typeface="Times New Roman" pitchFamily="18" charset="0"/>
                <a:ea typeface="Times New Roman" pitchFamily="18" charset="0"/>
                <a:cs typeface="Times New Roman" pitchFamily="18" charset="0"/>
              </a:rPr>
              <a:t>, ориентированные на внешние факторы, создают </a:t>
            </a:r>
            <a:r>
              <a:rPr lang="ru-RU" b="1" i="1" dirty="0" smtClean="0">
                <a:latin typeface="Times New Roman" pitchFamily="18" charset="0"/>
                <a:ea typeface="Times New Roman" pitchFamily="18" charset="0"/>
                <a:cs typeface="Times New Roman" pitchFamily="18" charset="0"/>
              </a:rPr>
              <a:t>имидж организации.</a:t>
            </a:r>
            <a:endParaRPr lang="ru-RU"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14282" y="357166"/>
            <a:ext cx="8643998" cy="575542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Другой группой факторов, определяющих характер </a:t>
            </a:r>
            <a:r>
              <a:rPr kumimoji="0" lang="ru-RU"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оргкультуры</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компании, являются </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факторы внутренней среды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компании.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ходе формирования внутренней среды организации, обеспечения внутренней интеграции следует проанализировать </a:t>
            </a: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влияние специфики деятельности организации</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ее целей, клиентуры и других параметров на особенности персонала, правила и нормы его поведения как внутри, так и вне организации.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Анализ технологии деятельности</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должен дать ответы на вопросы, какой тип совместной деятельности заложен в технологии организации, чем эта технология отличается от технологий других организаций. Для организационной культуры весьма важно найти такие подходы к реализации своей деятельности, которые могут быть привлекательны для клиентов.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кадрового менеджмента очень </a:t>
            </a:r>
            <a:r>
              <a:rPr kumimoji="0" lang="ru-RU"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важен вопрос о персонале</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элементе корпоративной культуры. Именно с сотрудниками организации сталкивается клиент и, общаясь с ними, делает вывод, какие цели и способы поведения характерны для данной организации. Образ сотрудника может быть конкретизирован по ряду параметров: возраст, пол, образование, характер, стиль одежды, культура речи и т.д.</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Конечно, желаемый образ сотрудника должен соответствовать специфике деятельности конкретных функциональных структур и подструктур. Образ идеального менеджера по продажам или идеального программиста можно представить, перечислив качества, определяющие эффективность конкретной деятельности, однако важно создать и общий портрет, отличающий сотрудников данной организации.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понятие </a:t>
            </a:r>
            <a:r>
              <a:rPr kumimoji="0" lang="ru-RU"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«философия фирмы» </a:t>
            </a:r>
            <a:r>
              <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входят логический подход к происходящему, поведение, образ действий, потенциальные возможности, иными словами, это система идей фирмы, ее взглядов на окружающую среду и на свое место в ней с преобладанием факторов внешней адаптации</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500034" y="0"/>
            <a:ext cx="8143932" cy="369332"/>
          </a:xfrm>
          <a:prstGeom prst="rect">
            <a:avLst/>
          </a:prstGeom>
        </p:spPr>
        <p:txBody>
          <a:bodyPr wrap="square">
            <a:spAutoFit/>
          </a:bodyPr>
          <a:lstStyle/>
          <a:p>
            <a:pPr algn="ctr"/>
            <a:r>
              <a:rPr lang="ru-RU" b="1" dirty="0" smtClean="0">
                <a:latin typeface="Times New Roman" pitchFamily="18" charset="0"/>
                <a:cs typeface="Times New Roman" pitchFamily="18" charset="0"/>
              </a:rPr>
              <a:t>1. Элементы и характеристики организационной культуры </a:t>
            </a: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Slice</Template>
  <TotalTime>88</TotalTime>
  <Words>4866</Words>
  <Application>Microsoft Office PowerPoint</Application>
  <PresentationFormat>Экран (4:3)</PresentationFormat>
  <Paragraphs>237</Paragraphs>
  <Slides>29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29</vt:i4>
      </vt:variant>
    </vt:vector>
  </HeadingPairs>
  <TitlesOfParts>
    <vt:vector size="36" baseType="lpstr">
      <vt:lpstr>Arial</vt:lpstr>
      <vt:lpstr>Calibri</vt:lpstr>
      <vt:lpstr>Times New Roman</vt:lpstr>
      <vt:lpstr>Tw Cen MT</vt:lpstr>
      <vt:lpstr>Tw Cen MT Condensed</vt:lpstr>
      <vt:lpstr>Wingdings 3</vt:lpstr>
      <vt:lpstr>Интеграл</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Алексей</dc:creator>
  <cp:lastModifiedBy>Учетная запись Майкрософт</cp:lastModifiedBy>
  <cp:revision>28</cp:revision>
  <dcterms:created xsi:type="dcterms:W3CDTF">2020-04-15T19:57:40Z</dcterms:created>
  <dcterms:modified xsi:type="dcterms:W3CDTF">2021-02-03T15:10:19Z</dcterms:modified>
</cp:coreProperties>
</file>