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80" r:id="rId11"/>
    <p:sldId id="264" r:id="rId12"/>
    <p:sldId id="265" r:id="rId13"/>
    <p:sldId id="277" r:id="rId14"/>
    <p:sldId id="266" r:id="rId15"/>
    <p:sldId id="276" r:id="rId16"/>
    <p:sldId id="267" r:id="rId17"/>
    <p:sldId id="268" r:id="rId18"/>
    <p:sldId id="269" r:id="rId19"/>
    <p:sldId id="278" r:id="rId20"/>
    <p:sldId id="270" r:id="rId21"/>
    <p:sldId id="271" r:id="rId22"/>
    <p:sldId id="272" r:id="rId23"/>
    <p:sldId id="273" r:id="rId24"/>
    <p:sldId id="275" r:id="rId25"/>
    <p:sldId id="274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EF"/>
    <a:srgbClr val="FDB5DE"/>
    <a:srgbClr val="FC8CCC"/>
    <a:srgbClr val="FFCCFF"/>
    <a:srgbClr val="FFC9C9"/>
    <a:srgbClr val="FF9999"/>
    <a:srgbClr val="B5C3FD"/>
    <a:srgbClr val="6582FB"/>
    <a:srgbClr val="66CCFF"/>
    <a:srgbClr val="FFA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6593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690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3255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504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4325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029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8208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6534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313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007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70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C3D7-F534-49AF-B2E4-277E62273731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33DC1-5A15-429A-B191-DFF829478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2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2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2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hyperlink" Target="https://www.tourbc.ru/tehnologii/obzory/116-samo-select-dlya-bystrogo-podbora-turov-klientu.html" TargetMode="External" /><Relationship Id="rId4" Type="http://schemas.openxmlformats.org/officeDocument/2006/relationships/image" Target="../media/image2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2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hyperlink" Target="https://www.tourbc.ru/tehnologii/obzory/537-crm-dlya-turagentstva.html#uontravel" TargetMode="External" /><Relationship Id="rId11" Type="http://schemas.openxmlformats.org/officeDocument/2006/relationships/hyperlink" Target="https://www.tourbc.ru/tehnologii/obzory/537-crm-dlya-turagentstva.html#moidokumenty" TargetMode="External" /><Relationship Id="rId12" Type="http://schemas.openxmlformats.org/officeDocument/2006/relationships/hyperlink" Target="https://www.tourbc.ru/tehnologii/obzory/537-crm-dlya-turagentstva.html#moituristy" TargetMode="External" /><Relationship Id="rId13" Type="http://schemas.openxmlformats.org/officeDocument/2006/relationships/hyperlink" Target="https://www.tourbc.ru/tehnologii/obzory/537-crm-dlya-turagentstva.html#samoturagent" TargetMode="External" /><Relationship Id="rId14" Type="http://schemas.openxmlformats.org/officeDocument/2006/relationships/hyperlink" Target="https://www.tourbc.ru/tehnologii/obzory/537-crm-dlya-turagentstva.html#turofis" TargetMode="External" /><Relationship Id="rId2" Type="http://schemas.openxmlformats.org/officeDocument/2006/relationships/image" Target="../media/image7.jpeg" /><Relationship Id="rId3" Type="http://schemas.openxmlformats.org/officeDocument/2006/relationships/hyperlink" Target="https://www.tourbc.ru/tehnologii/obzory/537-crm-dlya-turagentstva.html#selena" TargetMode="External" /><Relationship Id="rId4" Type="http://schemas.openxmlformats.org/officeDocument/2006/relationships/hyperlink" Target="https://www.tourbc.ru/tehnologii/obzory/537-crm-dlya-turagentstva.html#columbis" TargetMode="External" /><Relationship Id="rId5" Type="http://schemas.openxmlformats.org/officeDocument/2006/relationships/hyperlink" Target="https://www.tourbc.ru/tehnologii/obzory/537-crm-dlya-turagentstva.html#crmtour" TargetMode="External" /><Relationship Id="rId6" Type="http://schemas.openxmlformats.org/officeDocument/2006/relationships/hyperlink" Target="https://www.tourbc.ru/tehnologii/obzory/537-crm-dlya-turagentstva.html#erptravel" TargetMode="External" /><Relationship Id="rId7" Type="http://schemas.openxmlformats.org/officeDocument/2006/relationships/hyperlink" Target="https://www.tourbc.ru/tehnologii/obzory/537-crm-dlya-turagentstva.html#iterios" TargetMode="External" /><Relationship Id="rId8" Type="http://schemas.openxmlformats.org/officeDocument/2006/relationships/hyperlink" Target="https://www.tourbc.ru/tehnologii/obzory/537-crm-dlya-turagentstva.html#magtravel" TargetMode="External" /><Relationship Id="rId9" Type="http://schemas.openxmlformats.org/officeDocument/2006/relationships/hyperlink" Target="https://www.tourbc.ru/tehnologii/obzory/537-crm-dlya-turagentstva.html#tourcontrol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38" y="0"/>
            <a:ext cx="91948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07905">
            <a:off x="214710" y="1441470"/>
            <a:ext cx="8671215" cy="264903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Применение новых </a:t>
            </a:r>
            <a:r>
              <a:rPr lang="en-US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CRM-</a:t>
            </a:r>
            <a:r>
              <a:rPr lang="ru-RU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технологий в сфере </a:t>
            </a:r>
            <a:r>
              <a:rPr lang="ru-RU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туризма</a:t>
            </a:r>
            <a:br>
              <a:rPr lang="ru-RU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к.э.н., доц. Кафедры международного туризма и гостиничного бизнеса </a:t>
            </a:r>
            <a:br>
              <a:rPr lang="ru-RU" sz="14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00" b="1" i="1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Нежельченко</a:t>
            </a:r>
            <a:r>
              <a:rPr lang="ru-RU" sz="14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4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Е.В.,</a:t>
            </a:r>
            <a:br>
              <a:rPr lang="ru-RU" sz="14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к.э.н., доц. Кафедры международного туризма и гостиничного бизнеса </a:t>
            </a:r>
            <a:br>
              <a:rPr lang="ru-RU" sz="14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400" b="1" i="1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Ясенок</a:t>
            </a:r>
            <a:r>
              <a:rPr lang="ru-RU" sz="14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С.Н.</a:t>
            </a:r>
            <a:br>
              <a:rPr lang="ru-RU" sz="1400" b="1" i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ru-RU" sz="14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b="1" i="1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2207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9530" t="22993" r="28846" b="35221"/>
          <a:stretch>
            <a:fillRect/>
          </a:stretch>
        </p:blipFill>
        <p:spPr>
          <a:xfrm>
            <a:off x="467544" y="260648"/>
            <a:ext cx="824540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3697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CRM </a:t>
            </a:r>
            <a:r>
              <a:rPr lang="en-US" b="1" smtClean="0"/>
              <a:t>Tour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/>
              <a:t>Наряду с возможностью управления клиентской базой и базой клиентских запросов, в CRM-системе CRM Tour реализована интеграция с сервисом почтовых рассылок MailChimp, возможность отображения выплат по менеджерам, возможность самостоятельного формирования печатных форм и установки напоминаний. В программе также имеется инструмент формирования отчетности.</a:t>
            </a:r>
          </a:p>
        </p:txBody>
      </p:sp>
      <p:pic>
        <p:nvPicPr>
          <p:cNvPr id="3074" name="Picture 2" descr="crm tou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20688"/>
            <a:ext cx="20955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9817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ERP.travel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ABAD"/>
          </a:solidFill>
        </p:spPr>
        <p:txBody>
          <a:bodyPr>
            <a:normAutofit fontScale="85000" lnSpcReduction="20000"/>
          </a:bodyPr>
          <a:lstStyle/>
          <a:p>
            <a:r>
              <a:rPr lang="ru-RU"/>
              <a:t>Система автоматизации турагентств ERP.travel обладает широкими функциональными возможностями, такими как учёт клиентов туристического агентства, планирование работы сотрудников турфирмы, импорт данных из различных внешних систем, осуществление SMS-рассылок и почтовых рассылок, печать документов на фирменных бланках агентства, интеграция с различными внешними системами, оформление договоров и заказов туров, быстрый подбор туров по сайтам туристических операторов, финансовый учет, формирование разнообразной отчетности и т.д.</a:t>
            </a:r>
          </a:p>
        </p:txBody>
      </p:sp>
      <p:pic>
        <p:nvPicPr>
          <p:cNvPr id="4098" name="Picture 2" descr="erp trav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16632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042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1656" t="12784" r="15942" b="17516"/>
          <a:stretch>
            <a:fillRect/>
          </a:stretch>
        </p:blipFill>
        <p:spPr>
          <a:xfrm>
            <a:off x="1043608" y="404664"/>
            <a:ext cx="790035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093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terio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6778"/>
            <a:ext cx="2207974" cy="6610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756" y="447167"/>
            <a:ext cx="7427168" cy="931863"/>
          </a:xfrm>
        </p:spPr>
        <p:txBody>
          <a:bodyPr>
            <a:normAutofit/>
          </a:bodyPr>
          <a:lstStyle/>
          <a:p>
            <a:r>
              <a:rPr lang="en-US" b="1"/>
              <a:t>ITERIOS Travel Agent (ITA</a:t>
            </a:r>
            <a:r>
              <a:rPr lang="en-US" b="1" smtClean="0"/>
              <a:t>)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66CCFF"/>
          </a:solidFill>
        </p:spPr>
        <p:txBody>
          <a:bodyPr>
            <a:normAutofit fontScale="85000" lnSpcReduction="20000"/>
          </a:bodyPr>
          <a:lstStyle/>
          <a:p>
            <a:r>
              <a:rPr lang="ru-RU"/>
              <a:t>В облачной CRM для турагентств ITERIOS Travel Agent реализованы инструменты для учета заявок, сделок и бронирований, а также управления информацией о туристах с возможностью создания более эффективных предложений на основе учета данных об интересах и предпочтениях клиентов и возможностью автоматического создания напоминаний для туристов. В программе имеются инструменты для повышения эффективности продаж и привлечения новых клиентов, такие как воронка продаж, SMS-рассылка и рассылка по электронной почте, модуль для продаж на веб-сайте турагентства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80384494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282" r="19231"/>
          <a:stretch>
            <a:fillRect/>
          </a:stretch>
        </p:blipFill>
        <p:spPr>
          <a:xfrm>
            <a:off x="562708" y="332656"/>
            <a:ext cx="8113748" cy="62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499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err="1" smtClean="0"/>
              <a:t>MAG.Travel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/>
              <a:t>Система MAG.Travel обладает удобным современным пользовательским интерфейсом, позволяет управлять клиентской базой, вести документооборот, учет и контроль продаж, назначать задачи и контролировать процесс их исполнения. В программе реализована возможность интеграции с IP-телефонией, платежными сервисами и системой 1С. Доступны встроенные инструменты для работы с аналитической отчетностью, SMS-рассылкой и рассылкой по электронной почте.</a:t>
            </a:r>
          </a:p>
          <a:p>
            <a:endParaRPr lang="ru-RU"/>
          </a:p>
        </p:txBody>
      </p:sp>
      <p:pic>
        <p:nvPicPr>
          <p:cNvPr id="6146" name="Picture 2" descr="mag trav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32656"/>
            <a:ext cx="1619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5398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err="1" smtClean="0"/>
              <a:t>TourControl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0"/>
          </a:xfrm>
          <a:solidFill>
            <a:srgbClr val="B5C3FD"/>
          </a:solidFill>
        </p:spPr>
        <p:txBody>
          <a:bodyPr>
            <a:normAutofit fontScale="85000" lnSpcReduction="20000"/>
          </a:bodyPr>
          <a:lstStyle/>
          <a:p>
            <a:r>
              <a:rPr lang="ru-RU"/>
              <a:t>Облачная CRM система для автоматизации туристических агентств TourControl предоставляет своим пользователям широкий спектр возможностей. В программе реализованы инструменты по управлению клиентами, заявками, документами, платежами, напоминаниями и пользователями с возможностью использования CRM TourControl для нескольких офисов и настройки доступа в зависимости от роли сотрудников компании. В системе доступны функции IP-телефонии, отправки SMS-сообщений и электронных писем туристам, статистики (по заявкам, клиентам, сотрудникам, телефонии, источникам, финансам и т.д.).</a:t>
            </a:r>
          </a:p>
        </p:txBody>
      </p:sp>
      <p:pic>
        <p:nvPicPr>
          <p:cNvPr id="7170" name="Picture 2" descr="tourcontro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620688"/>
            <a:ext cx="23812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3233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U-ON.Travel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9C9"/>
          </a:solidFill>
        </p:spPr>
        <p:txBody>
          <a:bodyPr>
            <a:normAutofit fontScale="77500" lnSpcReduction="20000"/>
          </a:bodyPr>
          <a:lstStyle/>
          <a:p>
            <a:r>
              <a:rPr lang="ru-RU"/>
              <a:t>Программа обладает широкими возможностями по управлению туристическим бизнесом. Наряду с базовыми инструментами, предназначенными для работы с клиентами, заявками, платежами и документами, в CRM системе U-ON.Travel реализованы инструменты для работы с первичными обращениями и воронкой продаж, интеграции с IP-телефонией, интеграции с туристическим сайтом для приема обращений от туристов, создания почтовых рассылок и SMS-рассылок, работы с личным кабинетом туриста, онлайн-оплаты, управления программами лояльности, управления мотивацией персонала туристической компании, интеграции с онлайн-сервисами бухгалтерии, управления статистикой и т.д.</a:t>
            </a:r>
          </a:p>
        </p:txBody>
      </p:sp>
      <p:pic>
        <p:nvPicPr>
          <p:cNvPr id="8194" name="Picture 2" descr="u on trav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20688"/>
            <a:ext cx="1809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2935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9659" r="20513" b="11658"/>
          <a:stretch>
            <a:fillRect/>
          </a:stretch>
        </p:blipFill>
        <p:spPr>
          <a:xfrm>
            <a:off x="827584" y="260648"/>
            <a:ext cx="739528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881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Картинки по запросу &quot;YJDST NT[YJKJUBB RFHNBYRB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6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99" y="3933056"/>
            <a:ext cx="7571184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/>
              <a:t>На смену канцелярским принадлежностям постепенно пришли компьютерные табличные редакторы. Прогресс не стоял не месте. Увеличивающиеся год от года клиентские базы вкупе с все более ужесточающейся конкуренцией на рынке требовали от турагентств новых решений, которые позволяли бы работать проще, быстрее и эффективнее. Ими стали системы автоматизации. </a:t>
            </a:r>
          </a:p>
        </p:txBody>
      </p:sp>
    </p:spTree>
    <p:extLst>
      <p:ext uri="{BB962C8B-B14F-4D97-AF65-F5344CB8AC3E}">
        <p14:creationId xmlns:p14="http://schemas.microsoft.com/office/powerpoint/2010/main" val="273587563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0716"/>
            <a:ext cx="6789440" cy="720081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Мои</a:t>
            </a:r>
            <a:r>
              <a:rPr lang="en-US" b="1" smtClean="0"/>
              <a:t> </a:t>
            </a:r>
            <a:r>
              <a:rPr lang="ru-RU" b="1" smtClean="0"/>
              <a:t>Документы-Туризм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/>
              <a:t>В облачной версии CRM </a:t>
            </a:r>
            <a:r>
              <a:rPr lang="ru-RU" sz="2400" smtClean="0"/>
              <a:t>Мои</a:t>
            </a:r>
            <a:r>
              <a:rPr lang="en-US" sz="2400" smtClean="0"/>
              <a:t> </a:t>
            </a:r>
            <a:r>
              <a:rPr lang="ru-RU" sz="2400" smtClean="0"/>
              <a:t>Документы-Туризм </a:t>
            </a:r>
            <a:r>
              <a:rPr lang="ru-RU" sz="2400"/>
              <a:t>представлены инструменты для управления базой туристов, оформления бланков документов, контроля входящих и исходящих онлайн-оплат, планирования задач, создания напоминаний, приема заявок с интернет-сайта туристического агентства, интеграции с IP-телефонией, организации почтовых рассылок и SMS-рассылок, общения с клиентами, работы с предварительными заявками, работы с отчетами и статистикой, учета скидок, дисконтных карт, накопительных и бонусных систем и т.д. В программе также поддерживается возможность организации доступа туристам в их личный кабинет, возможность учета посадочных мест в автобусах и учета гостиничных номеров, функция онлайн-бронирования туров от любых российских туроператорских компаний.</a:t>
            </a:r>
          </a:p>
        </p:txBody>
      </p:sp>
      <p:pic>
        <p:nvPicPr>
          <p:cNvPr id="9218" name="Picture 2" descr="моидокументы туризм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0132"/>
            <a:ext cx="3312368" cy="5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3059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err="1" smtClean="0"/>
              <a:t>МоиТуристы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  <a:solidFill>
            <a:srgbClr val="FEDAEF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/>
              <a:t>С помощью CRM системы МоиТуристы туристические агентства могут вести учет клиентов и поступающих заявок, создавать различные напоминания, вести отчетность и статистику по разным параметрам, осуществлять расчет премий для сотрудников, работать с воронкой продаж, организовывать почтовые рассылки и SMS-рассылки, использовать IP-телефонию, работать с заказами с сайта, создавать микро-аккаунты для туристов и т.д. Для крупных и сетевых туристических агентств предусмотрены возможности автоматизации офисов, интеграции с call-центрами, автоматического добавления заказов в CRM систему из любых источников и т.д.</a:t>
            </a:r>
          </a:p>
        </p:txBody>
      </p:sp>
      <p:pic>
        <p:nvPicPr>
          <p:cNvPr id="10242" name="Picture 2" descr="моитуристы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8906"/>
            <a:ext cx="2696470" cy="58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8578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30983"/>
          </a:xfrm>
        </p:spPr>
        <p:txBody>
          <a:bodyPr>
            <a:normAutofit/>
          </a:bodyPr>
          <a:lstStyle/>
          <a:p>
            <a:r>
              <a:rPr lang="ru-RU" b="1" smtClean="0"/>
              <a:t>САМО-турагент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63639"/>
            <a:ext cx="8229600" cy="5357192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ru-RU"/>
              <a:t>В число ключевых возможностей облачной версии программы для турагентств САМО-турагент входят: управление взаимоотношениями с клиентами, управление продажами, управление документооборотом, управление рабочим процессом, управление отчетностью, создание почтовых рассылок и SMS-рассылок, загрузка и выгрузка финансовых операций из программы 1С:Бухгалтерия, интеграция с IP-телефонией, интеграция с платежными системами, поиск и бронирование туров посредством системы бронирования Андромеда, загрузка заявок с туроператорского сайта, управление программами лояльности и т.д. Программный комплекс САМО-турагент также может быть интегрирован с другим продуктом САМО-Софт – приложением </a:t>
            </a:r>
            <a:r>
              <a:rPr lang="ru-RU" u="sng">
                <a:hlinkClick r:id="rId3"/>
              </a:rPr>
              <a:t>SAMO-select</a:t>
            </a:r>
            <a:r>
              <a:rPr lang="ru-RU"/>
              <a:t> для создания подборок с турами для клиентов турагентств.</a:t>
            </a:r>
          </a:p>
        </p:txBody>
      </p:sp>
      <p:pic>
        <p:nvPicPr>
          <p:cNvPr id="11266" name="Picture 2" descr="само турагент 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9212"/>
            <a:ext cx="1524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6609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err="1" smtClean="0"/>
              <a:t>ТурОфис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/>
              <a:t>В отличие от большинства других автоматизированных решений для турагентств, в системе ТурОфис представлены только базовые функциональные возможности, присутствующие, как правило, во всех CRM системах. К их числу относятся следующие возможности:</a:t>
            </a:r>
          </a:p>
          <a:p>
            <a:pPr fontAlgn="base"/>
            <a:r>
              <a:rPr lang="ru-RU"/>
              <a:t>управление клиентской базой</a:t>
            </a:r>
          </a:p>
          <a:p>
            <a:pPr fontAlgn="base"/>
            <a:r>
              <a:rPr lang="ru-RU"/>
              <a:t>учет заявок клиентов</a:t>
            </a:r>
          </a:p>
          <a:p>
            <a:pPr fontAlgn="base"/>
            <a:r>
              <a:rPr lang="ru-RU"/>
              <a:t>работа с предварительными заявками</a:t>
            </a:r>
          </a:p>
          <a:p>
            <a:pPr fontAlgn="base"/>
            <a:r>
              <a:rPr lang="ru-RU"/>
              <a:t>учет взаиморасчетов</a:t>
            </a:r>
          </a:p>
          <a:p>
            <a:pPr fontAlgn="base"/>
            <a:r>
              <a:rPr lang="ru-RU"/>
              <a:t>формирование отчетов (по долгам, по работе менеджеров, по балансу)</a:t>
            </a:r>
          </a:p>
          <a:p>
            <a:pPr fontAlgn="base"/>
            <a:r>
              <a:rPr lang="ru-RU"/>
              <a:t>автоматическое формирование документов и т.д.</a:t>
            </a:r>
          </a:p>
          <a:p>
            <a:endParaRPr lang="ru-RU"/>
          </a:p>
        </p:txBody>
      </p:sp>
      <p:pic>
        <p:nvPicPr>
          <p:cNvPr id="12290" name="Picture 2" descr="турофис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48680"/>
            <a:ext cx="2392121" cy="7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6543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/>
              <a:t>Главной же особенностью облачной CRM ТурОфис является интеграция с одной из крупнейших систем поиска туров по всем туристическим операторам Слетать.ру. Благодаря этому пользователи сервиса имеют возможность искать, бронировать и оформлять документы на туры в Центре Бронирования Слетать.ру. Поэтому систему ТурОфис иногда называют системой учета и бронирования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5368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6" y="1340768"/>
            <a:ext cx="8229600" cy="1143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smtClean="0"/>
              <a:t>СПАСИБО ЗА ВНИМАНИЕ</a:t>
            </a:r>
            <a:endParaRPr lang="ru-RU"/>
          </a:p>
        </p:txBody>
      </p:sp>
      <p:pic>
        <p:nvPicPr>
          <p:cNvPr id="17410" name="Picture 2" descr="Картинки по запросу &quot;CRM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564904"/>
            <a:ext cx="4837212" cy="27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46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6861448" cy="3229819"/>
          </a:xfrm>
          <a:solidFill>
            <a:srgbClr val="7030A0"/>
          </a:solidFill>
        </p:spPr>
        <p:txBody>
          <a:bodyPr>
            <a:normAutofit fontScale="85000" lnSpcReduction="10000"/>
          </a:bodyPr>
          <a:lstStyle/>
          <a:p>
            <a:r>
              <a:rPr lang="ru-RU">
                <a:solidFill>
                  <a:schemeClr val="bg1"/>
                </a:solidFill>
              </a:rPr>
              <a:t>Сейчас на рынке программного обеспечения для туристического бизнеса представлено немало различных CRM систем (</a:t>
            </a:r>
            <a:r>
              <a:rPr lang="ru-RU" i="1">
                <a:solidFill>
                  <a:schemeClr val="bg1"/>
                </a:solidFill>
              </a:rPr>
              <a:t>сокр. «customer relationship management», с англ. «система управления взаимоотношениями с клиентами»</a:t>
            </a:r>
            <a:r>
              <a:rPr lang="ru-RU">
                <a:solidFill>
                  <a:schemeClr val="bg1"/>
                </a:solidFill>
              </a:rPr>
              <a:t>) для автоматизированного управления деятельностью турагентств.</a:t>
            </a:r>
          </a:p>
        </p:txBody>
      </p:sp>
    </p:spTree>
    <p:extLst>
      <p:ext uri="{BB962C8B-B14F-4D97-AF65-F5344CB8AC3E}">
        <p14:creationId xmlns:p14="http://schemas.microsoft.com/office/powerpoint/2010/main" val="297281714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Картинки по запросу &quot;ИННОВАТИК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843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CRM- </a:t>
            </a: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систем:</a:t>
            </a: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07" y="3434197"/>
            <a:ext cx="8229600" cy="3052936"/>
          </a:xfrm>
          <a:solidFill>
            <a:srgbClr val="002060"/>
          </a:solidFill>
        </p:spPr>
        <p:txBody>
          <a:bodyPr/>
          <a:lstStyle/>
          <a:p>
            <a:pPr fontAlgn="base"/>
            <a:r>
              <a:rPr lang="ru-RU">
                <a:solidFill>
                  <a:schemeClr val="bg1"/>
                </a:solidFill>
              </a:rPr>
              <a:t>управление клиентами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управление продажами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управление бухгалтерией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управление документооборотом</a:t>
            </a:r>
          </a:p>
          <a:p>
            <a:pPr fontAlgn="base"/>
            <a:r>
              <a:rPr lang="ru-RU">
                <a:solidFill>
                  <a:schemeClr val="bg1"/>
                </a:solidFill>
              </a:rPr>
              <a:t>управление аналитикой и отчетами.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9059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облачная c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7922" y="1700808"/>
            <a:ext cx="4306078" cy="37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93496" cy="72008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облачных </a:t>
            </a:r>
            <a:r>
              <a:rPr lang="en-US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ru-RU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1426"/>
            <a:ext cx="4514394" cy="5291910"/>
          </a:xfrm>
          <a:solidFill>
            <a:srgbClr val="CCCCFF"/>
          </a:solidFill>
        </p:spPr>
        <p:txBody>
          <a:bodyPr>
            <a:normAutofit fontScale="92500" lnSpcReduction="20000"/>
          </a:bodyPr>
          <a:lstStyle/>
          <a:p>
            <a:r>
              <a:rPr lang="ru-RU"/>
              <a:t>Возможность использования программы практически с любых компьютерных устройств, включая мобильные устройства, из любой точки мира, где есть доступ к сети Интернет, а также возможность безопасного хранения данных удаленно на </a:t>
            </a:r>
            <a:r>
              <a:rPr lang="ru-RU" smtClean="0"/>
              <a:t>веб-серверах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1441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6"/>
            <a:ext cx="9144000" cy="6864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настоящий обзор CRM вошли наиболее популярные сегодня на рынке программного обеспечения русскоязычные облачные CRM системы, предназначенные сугубо для туристической отрасли: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992888" cy="3744416"/>
          </a:xfrm>
          <a:solidFill>
            <a:srgbClr val="FFFFCC"/>
          </a:solidFill>
        </p:spPr>
        <p:txBody>
          <a:bodyPr numCol="2">
            <a:normAutofit fontScale="40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ru-RU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Селена</a:t>
            </a:r>
            <a:endParaRPr lang="ru-RU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Columbic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CRM Tour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ERP.travel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ITERIOS Travel Agent (ITA</a:t>
            </a:r>
            <a:r>
              <a:rPr lang="en-US" sz="51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)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MAG.Travel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TourControl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base">
              <a:lnSpc>
                <a:spcPct val="170000"/>
              </a:lnSpc>
              <a:buNone/>
            </a:pP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en-US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U-</a:t>
            </a:r>
            <a:r>
              <a:rPr lang="en-US" sz="5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ON.Travel</a:t>
            </a:r>
            <a:endParaRPr lang="en-US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ru-RU" sz="5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МоиДокументы</a:t>
            </a:r>
            <a:r>
              <a:rPr lang="ru-RU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-Туризм</a:t>
            </a:r>
            <a:endParaRPr lang="ru-RU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ru-RU" sz="5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МоиТуристы</a:t>
            </a:r>
            <a:endParaRPr lang="ru-RU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ru-RU" sz="5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САМО-</a:t>
            </a:r>
            <a:r>
              <a:rPr lang="ru-RU" sz="5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турагент</a:t>
            </a:r>
            <a:endParaRPr lang="ru-RU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>
              <a:lnSpc>
                <a:spcPct val="170000"/>
              </a:lnSpc>
            </a:pPr>
            <a:r>
              <a:rPr lang="ru-RU" sz="51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ТурОфис</a:t>
            </a:r>
            <a:endParaRPr lang="ru-RU" sz="5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70000"/>
              </a:lnSpc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998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Селена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/>
              <a:t>Функционал Селены включает в себя набор инструментов, привычный для систем подобного класса: создание и приём заявок на туры, автоматически формируемый комплект документов, управление базой данных туристов и турагентов, квотирование мест размещения, рассадка в салоне автобуса, email- и sms-рассылки, система уведомлений и напоминаний, валютный учёт, дисконтная и бонусная система, управление полномочиями сотрудников, разнообразные аналитические и прикладные отчёты, интеграция с внешними учётными системами и платёжными шлюзами. Поддерживается работа на мобильных устройствах.</a:t>
            </a:r>
          </a:p>
        </p:txBody>
      </p:sp>
      <p:pic>
        <p:nvPicPr>
          <p:cNvPr id="1026" name="Picture 2" descr="селена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764704"/>
            <a:ext cx="2286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1360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1795" t="-1" r="44017" b="36159"/>
          <a:stretch>
            <a:fillRect/>
          </a:stretch>
        </p:blipFill>
        <p:spPr>
          <a:xfrm>
            <a:off x="539552" y="260648"/>
            <a:ext cx="8136904" cy="63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092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Картинки по запросу &quot;ОБЛАКА КАРТИНК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929" y="4620"/>
            <a:ext cx="916093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err="1" smtClean="0"/>
              <a:t>Columbis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/>
              <a:t>Программа обладает достаточно простым и удобным интерфейсом, позволяет вести базы заявок и клиентов, работать с потенциальными клиентами, устанавливать напоминания сотрудникам по срокам и оплатам, производить автоматическое заполнение документов и обновление информации о туристических операторах, организовывать SMS-рассылку и рассылку по электронной почте. В системе реализованы инструменты для работы с аналитикой и отчетностью, а также система мотивации для сотрудников</a:t>
            </a:r>
            <a:r>
              <a:rPr lang="ru-RU" smtClean="0"/>
              <a:t>.</a:t>
            </a:r>
            <a:br>
              <a:rPr lang="ru-RU" smtClean="0"/>
            </a:br>
            <a:endParaRPr lang="ru-RU"/>
          </a:p>
        </p:txBody>
      </p:sp>
      <p:pic>
        <p:nvPicPr>
          <p:cNvPr id="2052" name="Picture 4" descr="columbi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836712"/>
            <a:ext cx="2047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848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56</Paragraphs>
  <Slides>25</Slides>
  <Notes>0</Notes>
  <TotalTime>254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26">
      <vt:lpstr>Тема Office</vt:lpstr>
      <vt:lpstr>Применение новых CRM- технологий в сфере туризмак.э.н., доц. Кафедры международного туризма и гостиничного бизнеса Нежельченко Е.В.,к.э.н., доц. Кафедры международного туризма и гостиничного бизнеса Ясенок С.Н.</vt:lpstr>
      <vt:lpstr>Slide 2</vt:lpstr>
      <vt:lpstr>Slide 3</vt:lpstr>
      <vt:lpstr>Основные функции CRM- систем:</vt:lpstr>
      <vt:lpstr>Преимущества облачных CRM</vt:lpstr>
      <vt:lpstr>В настоящий обзор CRM вошли наиболее популярные сегодня на рынке программного обеспечения русскоязычные облачные CRM системы, предназначенные сугубо для туристической отрасли:</vt:lpstr>
      <vt:lpstr>Селена</vt:lpstr>
      <vt:lpstr>Slide 8</vt:lpstr>
      <vt:lpstr>Columbis</vt:lpstr>
      <vt:lpstr>Slide 10</vt:lpstr>
      <vt:lpstr>CRM Tour</vt:lpstr>
      <vt:lpstr>ERP.travel</vt:lpstr>
      <vt:lpstr>Slide 13</vt:lpstr>
      <vt:lpstr>ITERIOS Travel Agent (ITA)</vt:lpstr>
      <vt:lpstr>Slide 15</vt:lpstr>
      <vt:lpstr>MAG.Travel</vt:lpstr>
      <vt:lpstr>TourControl</vt:lpstr>
      <vt:lpstr>U-ON.Travel</vt:lpstr>
      <vt:lpstr>Slide 19</vt:lpstr>
      <vt:lpstr>Мои Документы-Туризм</vt:lpstr>
      <vt:lpstr>МоиТуристы</vt:lpstr>
      <vt:lpstr>САМО-турагент</vt:lpstr>
      <vt:lpstr>ТурОфис</vt:lpstr>
      <vt:lpstr>Slide 24</vt:lpstr>
      <vt:lpstr>СПАСИБО ЗА ВНИМАНИЕ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Применение новых CRM- технологий в сфере туризма</dc:title>
  <dc:creator>ДИЛЯРА-РЕЗЕДА</dc:creator>
  <cp:lastModifiedBy>Учетная запись Майкрософт</cp:lastModifiedBy>
  <cp:revision>13</cp:revision>
  <dcterms:created xsi:type="dcterms:W3CDTF">2020-02-05T12:13:41Z</dcterms:created>
  <dcterms:modified xsi:type="dcterms:W3CDTF">2021-02-03T16:26:34Z</dcterms:modified>
</cp:coreProperties>
</file>