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4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F%D0%BE%D0%BB%D0%BD%D0%BE%D0%BC%D0%BE%D1%87%D0%B8%D0%B5_(%D0%BF%D1%80%D0%B0%D0%B2%D0%BE)" TargetMode="External"/><Relationship Id="rId2" Type="http://schemas.openxmlformats.org/officeDocument/2006/relationships/hyperlink" Target="https://ru.wikipedia.org/wiki/%D0%9E%D1%82%D0%B2%D0%B5%D1%82%D1%81%D1%82%D0%B2%D0%B5%D0%BD%D0%BD%D0%BE%D1%81%D1%82%D1%8C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hyperlink" Target="https://ru.wikipedia.org/wiki/%D0%AD%D0%BB%D0%B5%D0%BC%D0%B5%D0%BD%D1%82_%D0%BC%D0%BD%D0%BE%D0%B6%D0%B5%D1%81%D1%82%D0%B2%D0%B0" TargetMode="External"/><Relationship Id="rId4" Type="http://schemas.openxmlformats.org/officeDocument/2006/relationships/hyperlink" Target="https://ru.wikipedia.org/wiki/%D0%9E%D1%80%D0%B3%D0%B0%D0%BD%D0%B8%D0%B7%D0%B0%D1%86%D0%B8%D1%8F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10918316" cy="2756141"/>
          </a:xfrm>
        </p:spPr>
        <p:txBody>
          <a:bodyPr>
            <a:normAutofit fontScale="90000"/>
          </a:bodyPr>
          <a:lstStyle/>
          <a:p>
            <a:pPr lvl="0" algn="ctr" defTabSz="914400">
              <a:spcBef>
                <a:spcPct val="20000"/>
              </a:spcBef>
            </a:pPr>
            <a:r>
              <a:rPr lang="ru-RU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/>
            </a:r>
            <a:br>
              <a:rPr lang="ru-RU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</a:br>
            <a:r>
              <a:rPr lang="ru-RU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/>
            </a:r>
            <a:br>
              <a:rPr lang="ru-RU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</a:br>
            <a:r>
              <a:rPr lang="ru-RU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/>
            </a:r>
            <a:br>
              <a:rPr lang="ru-RU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</a:br>
            <a:r>
              <a:rPr lang="ru-RU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/>
            </a:r>
            <a:br>
              <a:rPr lang="ru-RU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</a:br>
            <a:r>
              <a:rPr lang="ru-RU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/>
            </a:r>
            <a:br>
              <a:rPr lang="ru-RU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</a:br>
            <a:r>
              <a:rPr lang="ru-RU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Структура </a:t>
            </a:r>
            <a:r>
              <a:rPr lang="ru-RU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управления </a:t>
            </a:r>
            <a:r>
              <a:rPr lang="ru-RU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организацией</a:t>
            </a:r>
            <a:br>
              <a:rPr lang="ru-RU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</a:br>
            <a:r>
              <a:rPr lang="ru-RU" sz="2000" cap="none" dirty="0" smtClean="0">
                <a:ln>
                  <a:noFill/>
                </a:ln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к.э.н</a:t>
            </a:r>
            <a:r>
              <a:rPr lang="ru-RU" sz="2000" cap="none" dirty="0">
                <a:ln>
                  <a:noFill/>
                </a:ln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., доцент кафедры международного туризма и гостиничного бизнеса </a:t>
            </a:r>
            <a:r>
              <a:rPr lang="ru-RU" sz="2000" cap="none" dirty="0" err="1">
                <a:ln>
                  <a:noFill/>
                </a:ln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Нежельченко</a:t>
            </a:r>
            <a:r>
              <a:rPr lang="ru-RU" sz="2000" cap="none" dirty="0">
                <a:ln>
                  <a:noFill/>
                </a:ln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Е.В.</a:t>
            </a:r>
            <a:br>
              <a:rPr lang="ru-RU" sz="2000" cap="none" dirty="0">
                <a:ln>
                  <a:noFill/>
                </a:ln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000" cap="none" dirty="0">
                <a:ln>
                  <a:noFill/>
                </a:ln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к.э.н., доцент кафедры международного туризма и гостиничного бизнеса </a:t>
            </a:r>
            <a:r>
              <a:rPr lang="ru-RU" sz="2000" cap="none" dirty="0" err="1">
                <a:ln>
                  <a:noFill/>
                </a:ln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Ясенок</a:t>
            </a:r>
            <a:r>
              <a:rPr lang="ru-RU" sz="2000" cap="none" dirty="0">
                <a:ln>
                  <a:noFill/>
                </a:ln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С.Н.</a:t>
            </a:r>
            <a:br>
              <a:rPr lang="ru-RU" sz="2000" cap="none" dirty="0">
                <a:ln>
                  <a:noFill/>
                </a:ln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4561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5513" y="138191"/>
            <a:ext cx="1124712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Соблюдение перечисленных условий обеспечивает: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70560" y="1947687"/>
            <a:ext cx="523147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fontAlgn="auto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ru-RU" sz="3200" dirty="0">
                <a:solidFill>
                  <a:schemeClr val="accent1">
                    <a:lumMod val="20000"/>
                    <a:lumOff val="80000"/>
                  </a:schemeClr>
                </a:solidFill>
                <a:latin typeface="Georgia" panose="02040502050405020303" pitchFamily="18" charset="0"/>
              </a:rPr>
              <a:t>Успешную реализацию целей организации.</a:t>
            </a:r>
          </a:p>
          <a:p>
            <a:pPr marL="514350" indent="-514350" fontAlgn="auto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ru-RU" sz="3200" dirty="0">
                <a:solidFill>
                  <a:schemeClr val="accent1">
                    <a:lumMod val="20000"/>
                    <a:lumOff val="80000"/>
                  </a:schemeClr>
                </a:solidFill>
                <a:latin typeface="Georgia" panose="02040502050405020303" pitchFamily="18" charset="0"/>
              </a:rPr>
              <a:t>Увеличение ее гибкости.</a:t>
            </a:r>
          </a:p>
          <a:p>
            <a:pPr marL="514350" indent="-514350" fontAlgn="auto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ru-RU" sz="3200" dirty="0">
                <a:solidFill>
                  <a:schemeClr val="accent1">
                    <a:lumMod val="20000"/>
                    <a:lumOff val="80000"/>
                  </a:schemeClr>
                </a:solidFill>
                <a:latin typeface="Georgia" panose="02040502050405020303" pitchFamily="18" charset="0"/>
              </a:rPr>
              <a:t>Экономичность, минимизацию затрат на единицу конечного результата.</a:t>
            </a:r>
          </a:p>
        </p:txBody>
      </p:sp>
      <p:pic>
        <p:nvPicPr>
          <p:cNvPr id="8194" name="Picture 2" descr="&amp;Kcy;&amp;acy;&amp;rcy;&amp;tcy;&amp;icy;&amp;ncy;&amp;kcy;&amp;icy; &amp;pcy;&amp;ocy; &amp;zcy;&amp;acy;&amp;pcy;&amp;rcy;&amp;ocy;&amp;scy;&amp;ucy; &amp;ucy;&amp;pcy;&amp;rcy;&amp;acy;&amp;vcy;&amp;lcy;&amp;iecy;&amp;ncy;&amp;icy;&amp;iecy; &amp;pcy;&amp;iecy;&amp;rcy;&amp;scy;&amp;ocy;&amp;ncy;&amp;acy;&amp;lcy;&amp;ocy;&amp;mcy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3254" y="2336679"/>
            <a:ext cx="3856976" cy="3232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3265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99242" y="2036310"/>
            <a:ext cx="9959778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Спасибо за внимание!</a:t>
            </a:r>
            <a:endParaRPr lang="ru-RU" sz="66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20952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16562" y="103200"/>
            <a:ext cx="1076448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b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Понятие организационной структуры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97404" y="1217216"/>
            <a:ext cx="6570663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Georgia" panose="02040502050405020303" pitchFamily="18" charset="0"/>
              </a:rPr>
              <a:t> Организационная структура</a:t>
            </a:r>
            <a:r>
              <a:rPr lang="ru-RU" sz="2200" dirty="0">
                <a:solidFill>
                  <a:schemeClr val="tx2">
                    <a:lumMod val="60000"/>
                    <a:lumOff val="40000"/>
                  </a:schemeClr>
                </a:solidFill>
                <a:latin typeface="Georgia" panose="02040502050405020303" pitchFamily="18" charset="0"/>
              </a:rPr>
              <a:t> — документ, схематически отражающий состав и иерархию подразделений предприятия. Организационная структура устанавливается исходя из </a:t>
            </a:r>
            <a:r>
              <a:rPr lang="ru-RU" sz="2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Georgia" panose="02040502050405020303" pitchFamily="18" charset="0"/>
              </a:rPr>
              <a:t>целей деятельности</a:t>
            </a:r>
            <a:r>
              <a:rPr lang="ru-RU" sz="2200" dirty="0">
                <a:solidFill>
                  <a:schemeClr val="tx2">
                    <a:lumMod val="60000"/>
                    <a:lumOff val="40000"/>
                  </a:schemeClr>
                </a:solidFill>
                <a:latin typeface="Georgia" panose="02040502050405020303" pitchFamily="18" charset="0"/>
              </a:rPr>
              <a:t> и необходимых для достижения этих целей </a:t>
            </a:r>
            <a:r>
              <a:rPr lang="ru-RU" sz="2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Georgia" panose="02040502050405020303" pitchFamily="18" charset="0"/>
              </a:rPr>
              <a:t>подразделений</a:t>
            </a:r>
            <a:r>
              <a:rPr lang="ru-RU" sz="2200" dirty="0">
                <a:solidFill>
                  <a:schemeClr val="tx2">
                    <a:lumMod val="60000"/>
                    <a:lumOff val="40000"/>
                  </a:schemeClr>
                </a:solidFill>
                <a:latin typeface="Georgia" panose="02040502050405020303" pitchFamily="18" charset="0"/>
              </a:rPr>
              <a:t>, выполняющих функции, составляющие бизнес-процессы организации.</a:t>
            </a:r>
          </a:p>
          <a:p>
            <a:r>
              <a:rPr lang="ru-RU" altLang="ru-RU" sz="2200" dirty="0">
                <a:solidFill>
                  <a:schemeClr val="tx2">
                    <a:lumMod val="60000"/>
                    <a:lumOff val="40000"/>
                  </a:schemeClr>
                </a:solidFill>
                <a:latin typeface="Georgia" panose="02040502050405020303" pitchFamily="18" charset="0"/>
              </a:rPr>
              <a:t>Организационная структура определяет распределение </a:t>
            </a:r>
            <a:r>
              <a:rPr lang="ru-RU" altLang="ru-RU" sz="2200" dirty="0">
                <a:solidFill>
                  <a:schemeClr val="tx2">
                    <a:lumMod val="60000"/>
                    <a:lumOff val="40000"/>
                  </a:schemeClr>
                </a:solidFill>
                <a:latin typeface="Georgia" panose="02040502050405020303" pitchFamily="18" charset="0"/>
                <a:hlinkClick r:id="rId2"/>
              </a:rPr>
              <a:t>ответственности</a:t>
            </a:r>
            <a:r>
              <a:rPr lang="ru-RU" altLang="ru-RU" sz="2200" dirty="0">
                <a:solidFill>
                  <a:schemeClr val="tx2">
                    <a:lumMod val="60000"/>
                    <a:lumOff val="40000"/>
                  </a:schemeClr>
                </a:solidFill>
                <a:latin typeface="Georgia" panose="02040502050405020303" pitchFamily="18" charset="0"/>
              </a:rPr>
              <a:t> и </a:t>
            </a:r>
            <a:r>
              <a:rPr lang="ru-RU" altLang="ru-RU" sz="2200" dirty="0">
                <a:solidFill>
                  <a:schemeClr val="tx2">
                    <a:lumMod val="60000"/>
                    <a:lumOff val="40000"/>
                  </a:schemeClr>
                </a:solidFill>
                <a:latin typeface="Georgia" panose="02040502050405020303" pitchFamily="18" charset="0"/>
                <a:hlinkClick r:id="rId3"/>
              </a:rPr>
              <a:t>полномочий</a:t>
            </a:r>
            <a:r>
              <a:rPr lang="ru-RU" altLang="ru-RU" sz="2200" dirty="0">
                <a:solidFill>
                  <a:schemeClr val="tx2">
                    <a:lumMod val="60000"/>
                    <a:lumOff val="40000"/>
                  </a:schemeClr>
                </a:solidFill>
                <a:latin typeface="Georgia" panose="02040502050405020303" pitchFamily="18" charset="0"/>
              </a:rPr>
              <a:t> внутри </a:t>
            </a:r>
            <a:r>
              <a:rPr lang="ru-RU" altLang="ru-RU" sz="2200" dirty="0">
                <a:solidFill>
                  <a:schemeClr val="tx2">
                    <a:lumMod val="60000"/>
                    <a:lumOff val="40000"/>
                  </a:schemeClr>
                </a:solidFill>
                <a:latin typeface="Georgia" panose="02040502050405020303" pitchFamily="18" charset="0"/>
                <a:hlinkClick r:id="rId4"/>
              </a:rPr>
              <a:t>организации</a:t>
            </a:r>
            <a:r>
              <a:rPr lang="ru-RU" altLang="ru-RU" sz="2200" dirty="0">
                <a:solidFill>
                  <a:schemeClr val="tx2">
                    <a:lumMod val="60000"/>
                    <a:lumOff val="40000"/>
                  </a:schemeClr>
                </a:solidFill>
                <a:latin typeface="Georgia" panose="02040502050405020303" pitchFamily="18" charset="0"/>
              </a:rPr>
              <a:t>. Как правило, она отображается в виде графической схемы, </a:t>
            </a:r>
            <a:r>
              <a:rPr lang="ru-RU" altLang="ru-RU" sz="2200" dirty="0">
                <a:solidFill>
                  <a:schemeClr val="tx2">
                    <a:lumMod val="60000"/>
                    <a:lumOff val="40000"/>
                  </a:schemeClr>
                </a:solidFill>
                <a:latin typeface="Georgia" panose="02040502050405020303" pitchFamily="18" charset="0"/>
                <a:hlinkClick r:id="rId5"/>
              </a:rPr>
              <a:t>элементами</a:t>
            </a:r>
            <a:r>
              <a:rPr lang="ru-RU" altLang="ru-RU" sz="2200" dirty="0">
                <a:solidFill>
                  <a:schemeClr val="tx2">
                    <a:lumMod val="60000"/>
                    <a:lumOff val="40000"/>
                  </a:schemeClr>
                </a:solidFill>
                <a:latin typeface="Georgia" panose="02040502050405020303" pitchFamily="18" charset="0"/>
              </a:rPr>
              <a:t> которой являются иерархически упорядоченные организационные единицы (подразделения, должностные позиции).</a:t>
            </a:r>
          </a:p>
        </p:txBody>
      </p:sp>
      <p:pic>
        <p:nvPicPr>
          <p:cNvPr id="9218" name="Picture 2" descr="&amp;Kcy;&amp;acy;&amp;rcy;&amp;tcy;&amp;icy;&amp;ncy;&amp;kcy;&amp;icy; &amp;pcy;&amp;ocy; &amp;zcy;&amp;acy;&amp;pcy;&amp;rcy;&amp;ocy;&amp;scy;&amp;ucy; &amp;ucy;&amp;pcy;&amp;rcy;&amp;acy;&amp;vcy;&amp;lcy;&amp;iecy;&amp;ncy;&amp;icy;&amp;iecy; &amp;pcy;&amp;iecy;&amp;rcy;&amp;scy;&amp;ocy;&amp;ncy;&amp;acy;&amp;lcy;&amp;ocy;&amp;mcy;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1047" y="1781175"/>
            <a:ext cx="38100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707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591695" y="379675"/>
            <a:ext cx="6096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smtClean="0">
                <a:solidFill>
                  <a:schemeClr val="bg2"/>
                </a:solidFill>
                <a:latin typeface="Georgia" panose="02040502050405020303" pitchFamily="18" charset="0"/>
              </a:rPr>
              <a:t>Структура </a:t>
            </a:r>
            <a:r>
              <a:rPr lang="ru-RU" b="1" dirty="0">
                <a:solidFill>
                  <a:schemeClr val="bg2"/>
                </a:solidFill>
                <a:latin typeface="Georgia" panose="02040502050405020303" pitchFamily="18" charset="0"/>
              </a:rPr>
              <a:t>управления </a:t>
            </a:r>
            <a:r>
              <a:rPr lang="ru-RU" b="1" dirty="0" smtClean="0">
                <a:solidFill>
                  <a:schemeClr val="bg2"/>
                </a:solidFill>
                <a:latin typeface="Georgia" panose="02040502050405020303" pitchFamily="18" charset="0"/>
              </a:rPr>
              <a:t>организацией:</a:t>
            </a:r>
          </a:p>
          <a:p>
            <a:pPr marL="342900" indent="-342900">
              <a:buAutoNum type="arabicParenR"/>
            </a:pPr>
            <a:r>
              <a:rPr lang="ru-RU" dirty="0" smtClean="0">
                <a:solidFill>
                  <a:schemeClr val="bg2"/>
                </a:solidFill>
                <a:latin typeface="Georgia" panose="02040502050405020303" pitchFamily="18" charset="0"/>
              </a:rPr>
              <a:t>упорядоченная совокупность устойчиво взаимосвязанных элементов организации, обеспечивающая ее функционирование и развитие как единого целого;</a:t>
            </a:r>
          </a:p>
          <a:p>
            <a:pPr marL="342900" indent="-342900">
              <a:buAutoNum type="arabicParenR"/>
            </a:pPr>
            <a:r>
              <a:rPr lang="ru-RU" dirty="0" smtClean="0">
                <a:solidFill>
                  <a:schemeClr val="bg2"/>
                </a:solidFill>
                <a:latin typeface="Georgia" panose="02040502050405020303" pitchFamily="18" charset="0"/>
              </a:rPr>
              <a:t>форма </a:t>
            </a:r>
            <a:r>
              <a:rPr lang="ru-RU" dirty="0">
                <a:solidFill>
                  <a:schemeClr val="bg2"/>
                </a:solidFill>
                <a:latin typeface="Georgia" panose="02040502050405020303" pitchFamily="18" charset="0"/>
              </a:rPr>
              <a:t>разделения и кооперации управленческой деятельности, в рамках которой происходит процесс управления, направленный на достижение намеченных </a:t>
            </a:r>
            <a:r>
              <a:rPr lang="ru-RU" dirty="0" smtClean="0">
                <a:solidFill>
                  <a:schemeClr val="bg2"/>
                </a:solidFill>
                <a:latin typeface="Georgia" panose="02040502050405020303" pitchFamily="18" charset="0"/>
              </a:rPr>
              <a:t>целей;</a:t>
            </a:r>
          </a:p>
          <a:p>
            <a:pPr marL="342900" indent="-342900">
              <a:buAutoNum type="arabicParenR"/>
            </a:pPr>
            <a:r>
              <a:rPr lang="ru-RU" dirty="0" smtClean="0">
                <a:solidFill>
                  <a:schemeClr val="bg2"/>
                </a:solidFill>
                <a:latin typeface="Georgia" panose="02040502050405020303" pitchFamily="18" charset="0"/>
              </a:rPr>
              <a:t>количество </a:t>
            </a:r>
            <a:r>
              <a:rPr lang="ru-RU" dirty="0">
                <a:solidFill>
                  <a:schemeClr val="bg2"/>
                </a:solidFill>
                <a:latin typeface="Georgia" panose="02040502050405020303" pitchFamily="18" charset="0"/>
              </a:rPr>
              <a:t>и состав звеньев и ступеней управления, их соподчиненность и взаимная связь. </a:t>
            </a:r>
          </a:p>
        </p:txBody>
      </p:sp>
      <p:pic>
        <p:nvPicPr>
          <p:cNvPr id="1028" name="Picture 4" descr="&amp;Kcy;&amp;acy;&amp;rcy;&amp;tcy;&amp;icy;&amp;ncy;&amp;kcy;&amp;icy; &amp;pcy;&amp;ocy; &amp;zcy;&amp;acy;&amp;pcy;&amp;rcy;&amp;ocy;&amp;scy;&amp;ucy; &amp;ucy;&amp;pcy;&amp;rcy;&amp;acy;&amp;vcy;&amp;lcy;&amp;iecy;&amp;ncy;&amp;icy;&amp;iecy; &amp;ocy;&amp;rcy;&amp;gcy;&amp;acy;&amp;ncy;&amp;icy;&amp;zcy;&amp;acy;&amp;tscy;&amp;icy;&amp;iecy;&amp;jcy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277" y="630465"/>
            <a:ext cx="4083916" cy="3191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&amp;Kcy;&amp;acy;&amp;rcy;&amp;tcy;&amp;icy;&amp;ncy;&amp;kcy;&amp;icy; &amp;pcy;&amp;ocy; &amp;zcy;&amp;acy;&amp;pcy;&amp;rcy;&amp;ocy;&amp;scy;&amp;ucy; &amp;ucy;&amp;pcy;&amp;rcy;&amp;acy;&amp;vcy;&amp;lcy;&amp;iecy;&amp;ncy;&amp;icy;&amp;iecy; &amp;ocy;&amp;rcy;&amp;gcy;&amp;acy;&amp;ncy;&amp;icy;&amp;zcy;&amp;acy;&amp;tscy;&amp;icy;&amp;iecy;&amp;jcy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1235" y="4279403"/>
            <a:ext cx="5981532" cy="2202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0034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9615" y="617650"/>
            <a:ext cx="55057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>
                <a:solidFill>
                  <a:schemeClr val="bg2"/>
                </a:solidFill>
                <a:latin typeface="Georgia" panose="02040502050405020303" pitchFamily="18" charset="0"/>
              </a:rPr>
              <a:t>Элементы</a:t>
            </a:r>
            <a:r>
              <a:rPr lang="ru-RU" sz="2400" dirty="0">
                <a:solidFill>
                  <a:schemeClr val="bg2"/>
                </a:solidFill>
                <a:latin typeface="Georgia" panose="02040502050405020303" pitchFamily="18" charset="0"/>
              </a:rPr>
              <a:t> - это службы, группы и работники, выполняющие те или иные функции управления в соответствии с принятым разделением управленческих задач, функций и работ. </a:t>
            </a:r>
          </a:p>
        </p:txBody>
      </p:sp>
      <p:pic>
        <p:nvPicPr>
          <p:cNvPr id="2050" name="Picture 2" descr="&amp;Kcy;&amp;acy;&amp;rcy;&amp;tcy;&amp;icy;&amp;ncy;&amp;kcy;&amp;icy; &amp;pcy;&amp;ocy; &amp;zcy;&amp;acy;&amp;pcy;&amp;rcy;&amp;ocy;&amp;scy;&amp;ucy; &amp;ucy;&amp;pcy;&amp;rcy;&amp;acy;&amp;vcy;&amp;lcy;&amp;iecy;&amp;ncy;&amp;icy;&amp;iecy; &amp;ocy;&amp;rcy;&amp;gcy;&amp;acy;&amp;ncy;&amp;icy;&amp;zcy;&amp;acy;&amp;tscy;&amp;icy;&amp;iecy;&amp;jcy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7447" y="3296047"/>
            <a:ext cx="3191350" cy="2681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79615" y="3296047"/>
            <a:ext cx="550579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>
                <a:solidFill>
                  <a:schemeClr val="tx2"/>
                </a:solidFill>
                <a:latin typeface="Georgia" panose="02040502050405020303" pitchFamily="18" charset="0"/>
              </a:rPr>
              <a:t>Вертикальные связи </a:t>
            </a:r>
            <a:r>
              <a:rPr lang="ru-RU" sz="2400" dirty="0">
                <a:solidFill>
                  <a:schemeClr val="tx2"/>
                </a:solidFill>
                <a:latin typeface="Georgia" panose="02040502050405020303" pitchFamily="18" charset="0"/>
              </a:rPr>
              <a:t>- это связи подчинения, и необходимость в них возникает при иерархичности управления, то есть при наличии нескольких уровней управления (что характерно для большинства предприятий). </a:t>
            </a:r>
          </a:p>
        </p:txBody>
      </p:sp>
      <p:pic>
        <p:nvPicPr>
          <p:cNvPr id="2052" name="Picture 4" descr="&amp;Kcy;&amp;acy;&amp;rcy;&amp;tcy;&amp;icy;&amp;ncy;&amp;kcy;&amp;icy; &amp;pcy;&amp;ocy; &amp;zcy;&amp;acy;&amp;pcy;&amp;rcy;&amp;ocy;&amp;scy;&amp;ucy; &amp;ucy;&amp;pcy;&amp;rcy;&amp;acy;&amp;vcy;&amp;lcy;&amp;iecy;&amp;ncy;&amp;icy;&amp;iecy; &amp;ocy;&amp;rcy;&amp;gcy;&amp;acy;&amp;ncy;&amp;icy;&amp;zcy;&amp;acy;&amp;tscy;&amp;icy;&amp;iecy;&amp;jcy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7448" y="617650"/>
            <a:ext cx="3191350" cy="2308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9047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17713" y="222967"/>
            <a:ext cx="11120352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8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Классификация </a:t>
            </a:r>
            <a:r>
              <a:rPr lang="ru-RU" sz="4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управленческих</a:t>
            </a:r>
          </a:p>
          <a:p>
            <a:pPr algn="ctr">
              <a:defRPr/>
            </a:pPr>
            <a:r>
              <a:rPr lang="ru-RU" sz="4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структур</a:t>
            </a:r>
            <a:endParaRPr lang="ru-RU" sz="48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99870" y="2128163"/>
            <a:ext cx="1075603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fontAlgn="auto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ru-RU" sz="2400" b="1" i="1" dirty="0">
                <a:solidFill>
                  <a:schemeClr val="bg2">
                    <a:lumMod val="75000"/>
                  </a:schemeClr>
                </a:solidFill>
                <a:latin typeface="Georgia" panose="02040502050405020303" pitchFamily="18" charset="0"/>
              </a:rPr>
              <a:t>По степени сложности:</a:t>
            </a:r>
          </a:p>
          <a:p>
            <a:pPr marL="514350" indent="-51435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400" dirty="0">
                <a:solidFill>
                  <a:schemeClr val="bg2">
                    <a:lumMod val="75000"/>
                  </a:schemeClr>
                </a:solidFill>
                <a:latin typeface="Georgia" panose="02040502050405020303" pitchFamily="18" charset="0"/>
              </a:rPr>
              <a:t>Число подразделений и мест их расположения;</a:t>
            </a:r>
          </a:p>
          <a:p>
            <a:pPr marL="514350" indent="-51435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400" dirty="0">
                <a:solidFill>
                  <a:schemeClr val="bg2">
                    <a:lumMod val="75000"/>
                  </a:schemeClr>
                </a:solidFill>
                <a:latin typeface="Georgia" panose="02040502050405020303" pitchFamily="18" charset="0"/>
              </a:rPr>
              <a:t>Среднее количество подчиненных у одного руководителя;</a:t>
            </a:r>
          </a:p>
          <a:p>
            <a:pPr marL="514350" indent="-51435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400" dirty="0">
                <a:solidFill>
                  <a:schemeClr val="bg2">
                    <a:lumMod val="75000"/>
                  </a:schemeClr>
                </a:solidFill>
                <a:latin typeface="Georgia" panose="02040502050405020303" pitchFamily="18" charset="0"/>
              </a:rPr>
              <a:t>Количество уровней управления;</a:t>
            </a:r>
          </a:p>
          <a:p>
            <a:pPr marL="514350" indent="-51435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400" dirty="0">
                <a:solidFill>
                  <a:schemeClr val="bg2">
                    <a:lumMod val="75000"/>
                  </a:schemeClr>
                </a:solidFill>
                <a:latin typeface="Georgia" panose="02040502050405020303" pitchFamily="18" charset="0"/>
              </a:rPr>
              <a:t>Важность принимаемых решений.</a:t>
            </a:r>
          </a:p>
          <a:p>
            <a:pPr marL="514350" indent="-51435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2400" b="1" i="1" dirty="0">
                <a:solidFill>
                  <a:schemeClr val="bg2">
                    <a:lumMod val="75000"/>
                  </a:schemeClr>
                </a:solidFill>
                <a:latin typeface="Georgia" panose="02040502050405020303" pitchFamily="18" charset="0"/>
              </a:rPr>
              <a:t>2. По принципам разбиения </a:t>
            </a:r>
            <a:r>
              <a:rPr lang="ru-RU" sz="2400" dirty="0">
                <a:solidFill>
                  <a:schemeClr val="bg2">
                    <a:lumMod val="75000"/>
                  </a:schemeClr>
                </a:solidFill>
                <a:latin typeface="Georgia" panose="02040502050405020303" pitchFamily="18" charset="0"/>
              </a:rPr>
              <a:t>(функциональный, объектный)</a:t>
            </a:r>
          </a:p>
          <a:p>
            <a:pPr marL="514350" indent="-51435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2400" b="1" i="1" dirty="0">
                <a:solidFill>
                  <a:schemeClr val="bg2">
                    <a:lumMod val="75000"/>
                  </a:schemeClr>
                </a:solidFill>
                <a:latin typeface="Georgia" panose="02040502050405020303" pitchFamily="18" charset="0"/>
              </a:rPr>
              <a:t>3. По степени централизации </a:t>
            </a:r>
            <a:r>
              <a:rPr lang="ru-RU" sz="2400" dirty="0">
                <a:solidFill>
                  <a:schemeClr val="bg2">
                    <a:lumMod val="75000"/>
                  </a:schemeClr>
                </a:solidFill>
                <a:latin typeface="Georgia" panose="02040502050405020303" pitchFamily="18" charset="0"/>
              </a:rPr>
              <a:t>(централизованные и децентрализованные)</a:t>
            </a:r>
          </a:p>
          <a:p>
            <a:pPr marL="514350" indent="-51435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2400" b="1" i="1" dirty="0">
                <a:solidFill>
                  <a:schemeClr val="bg2">
                    <a:lumMod val="75000"/>
                  </a:schemeClr>
                </a:solidFill>
                <a:latin typeface="Georgia" panose="02040502050405020303" pitchFamily="18" charset="0"/>
              </a:rPr>
              <a:t>4.По целевому назначению </a:t>
            </a:r>
            <a:r>
              <a:rPr lang="ru-RU" sz="2400" dirty="0">
                <a:solidFill>
                  <a:schemeClr val="bg2">
                    <a:lumMod val="75000"/>
                  </a:schemeClr>
                </a:solidFill>
                <a:latin typeface="Georgia" panose="02040502050405020303" pitchFamily="18" charset="0"/>
              </a:rPr>
              <a:t>(стратегические, оперативные, информационные)</a:t>
            </a:r>
          </a:p>
        </p:txBody>
      </p:sp>
    </p:spTree>
    <p:extLst>
      <p:ext uri="{BB962C8B-B14F-4D97-AF65-F5344CB8AC3E}">
        <p14:creationId xmlns:p14="http://schemas.microsoft.com/office/powerpoint/2010/main" val="3065377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4108" y="263914"/>
            <a:ext cx="12102992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200" b="1" dirty="0">
                <a:solidFill>
                  <a:srgbClr val="0070C0"/>
                </a:solidFill>
                <a:latin typeface="Georgia" panose="02040502050405020303" pitchFamily="18" charset="0"/>
              </a:rPr>
              <a:t>Факторы, влияющие на </a:t>
            </a:r>
            <a:r>
              <a:rPr lang="ru-RU" sz="4200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управленческую</a:t>
            </a:r>
          </a:p>
          <a:p>
            <a:pPr algn="ctr"/>
            <a:r>
              <a:rPr lang="ru-RU" sz="4200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структуру</a:t>
            </a:r>
            <a:endParaRPr lang="ru-RU" sz="4200" b="1" dirty="0">
              <a:solidFill>
                <a:srgbClr val="0070C0"/>
              </a:solidFill>
              <a:latin typeface="Georgia" panose="02040502050405020303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42862" y="2144927"/>
            <a:ext cx="585493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Georgia" panose="02040502050405020303" pitchFamily="18" charset="0"/>
              </a:rPr>
              <a:t>Управленческая структура </a:t>
            </a:r>
            <a:r>
              <a:rPr lang="ru-RU" dirty="0">
                <a:solidFill>
                  <a:schemeClr val="bg2">
                    <a:lumMod val="40000"/>
                    <a:lumOff val="60000"/>
                  </a:schemeClr>
                </a:solidFill>
                <a:latin typeface="Georgia" panose="02040502050405020303" pitchFamily="18" charset="0"/>
              </a:rPr>
              <a:t>формируется на основе проекта:</a:t>
            </a:r>
          </a:p>
          <a:p>
            <a:pPr marL="514350" indent="-514350" fontAlgn="auto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ru-RU" dirty="0">
                <a:solidFill>
                  <a:schemeClr val="bg2">
                    <a:lumMod val="40000"/>
                    <a:lumOff val="60000"/>
                  </a:schemeClr>
                </a:solidFill>
                <a:latin typeface="Georgia" panose="02040502050405020303" pitchFamily="18" charset="0"/>
              </a:rPr>
              <a:t>Основные параметры (подразделения, их функции, принципы создания, информационные потоки);</a:t>
            </a:r>
          </a:p>
          <a:p>
            <a:pPr marL="514350" indent="-514350" fontAlgn="auto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ru-RU" dirty="0">
                <a:solidFill>
                  <a:schemeClr val="bg2">
                    <a:lumMod val="40000"/>
                    <a:lumOff val="60000"/>
                  </a:schemeClr>
                </a:solidFill>
                <a:latin typeface="Georgia" panose="02040502050405020303" pitchFamily="18" charset="0"/>
              </a:rPr>
              <a:t>Определяющие параметры (стратегии, технологии управления);</a:t>
            </a:r>
          </a:p>
          <a:p>
            <a:pPr marL="514350" indent="-514350" fontAlgn="auto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ru-RU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Georgia" panose="02040502050405020303" pitchFamily="18" charset="0"/>
              </a:rPr>
              <a:t>Определяемые </a:t>
            </a:r>
            <a:r>
              <a:rPr lang="ru-RU" dirty="0">
                <a:solidFill>
                  <a:schemeClr val="bg2">
                    <a:lumMod val="40000"/>
                    <a:lumOff val="60000"/>
                  </a:schemeClr>
                </a:solidFill>
                <a:latin typeface="Georgia" panose="02040502050405020303" pitchFamily="18" charset="0"/>
              </a:rPr>
              <a:t>параметры (число уровней управления, норма управляемости, распределение должностей, прав и обязанностей);</a:t>
            </a:r>
          </a:p>
          <a:p>
            <a:pPr marL="514350" indent="-514350" fontAlgn="auto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ru-RU" dirty="0">
                <a:solidFill>
                  <a:schemeClr val="bg2">
                    <a:lumMod val="40000"/>
                    <a:lumOff val="60000"/>
                  </a:schemeClr>
                </a:solidFill>
                <a:latin typeface="Georgia" panose="02040502050405020303" pitchFamily="18" charset="0"/>
              </a:rPr>
              <a:t>Оценочные параметры (затраты, напряженность труда, время обработки информации, период реагирования на сбои, сроки решения задач, допустимое количество ошибок).</a:t>
            </a:r>
          </a:p>
        </p:txBody>
      </p:sp>
      <p:pic>
        <p:nvPicPr>
          <p:cNvPr id="3074" name="Picture 2" descr="&amp;Kcy;&amp;acy;&amp;rcy;&amp;tcy;&amp;icy;&amp;ncy;&amp;kcy;&amp;icy; &amp;pcy;&amp;ocy; &amp;zcy;&amp;acy;&amp;pcy;&amp;rcy;&amp;ocy;&amp;scy;&amp;ucy; &amp;ucy;&amp;pcy;&amp;rcy;&amp;acy;&amp;vcy;&amp;lcy;&amp;iecy;&amp;ncy;&amp;chcy;&amp;iecy;&amp;scy;&amp;kcy;&amp;acy;&amp;yacy; &amp;scy;&amp;tcy;&amp;rcy;&amp;ucy;&amp;kcy;&amp;tcy;&amp;ucy;&amp;rcy;&amp;acy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3327" y="2844337"/>
            <a:ext cx="4131252" cy="2542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0863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06582" y="163131"/>
            <a:ext cx="1070679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Масштабы и сложность управленческой структуры определяются: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49135" y="1444394"/>
            <a:ext cx="8271164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fontAlgn="auto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ru-RU" dirty="0">
                <a:solidFill>
                  <a:schemeClr val="bg2">
                    <a:lumMod val="20000"/>
                    <a:lumOff val="80000"/>
                  </a:schemeClr>
                </a:solidFill>
                <a:latin typeface="Georgia" panose="02040502050405020303" pitchFamily="18" charset="0"/>
              </a:rPr>
              <a:t>Общей структурой организации (каждое подразделение имеет свой орган управления);</a:t>
            </a:r>
          </a:p>
          <a:p>
            <a:pPr marL="514350" indent="-514350" fontAlgn="auto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ru-RU" dirty="0">
                <a:solidFill>
                  <a:schemeClr val="bg2">
                    <a:lumMod val="20000"/>
                    <a:lumOff val="80000"/>
                  </a:schemeClr>
                </a:solidFill>
                <a:latin typeface="Georgia" panose="02040502050405020303" pitchFamily="18" charset="0"/>
              </a:rPr>
              <a:t>Размерами и видами деятельности предприятия (чем больше размеры организации, тем больше подразделений, тем сложнее структура управления).</a:t>
            </a:r>
          </a:p>
          <a:p>
            <a:pPr marL="514350" indent="-514350" fontAlgn="auto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ru-RU" dirty="0">
                <a:solidFill>
                  <a:schemeClr val="bg2">
                    <a:lumMod val="20000"/>
                    <a:lumOff val="80000"/>
                  </a:schemeClr>
                </a:solidFill>
                <a:latin typeface="Georgia" panose="02040502050405020303" pitchFamily="18" charset="0"/>
              </a:rPr>
              <a:t>Нормами управляемости (число подчиненных, которыми можно эффективно руководить, средняя норма 7-10 человек, на высших уровнях управления – 4-5 чел., на низших уровнях управления – 20-30 чел.)</a:t>
            </a:r>
          </a:p>
          <a:p>
            <a:pPr marL="514350" indent="-514350" fontAlgn="auto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ru-RU" dirty="0">
                <a:solidFill>
                  <a:schemeClr val="bg2">
                    <a:lumMod val="20000"/>
                    <a:lumOff val="80000"/>
                  </a:schemeClr>
                </a:solidFill>
                <a:latin typeface="Georgia" panose="02040502050405020303" pitchFamily="18" charset="0"/>
              </a:rPr>
              <a:t>Технологическими факторами (автоматизация производственных процессов).</a:t>
            </a:r>
          </a:p>
          <a:p>
            <a:pPr marL="514350" indent="-514350" fontAlgn="auto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ru-RU" dirty="0">
                <a:solidFill>
                  <a:schemeClr val="bg2">
                    <a:lumMod val="20000"/>
                    <a:lumOff val="80000"/>
                  </a:schemeClr>
                </a:solidFill>
                <a:latin typeface="Georgia" panose="02040502050405020303" pitchFamily="18" charset="0"/>
              </a:rPr>
              <a:t>Экономическими факторами (структуру упрощают при недостатке средств для снижения расходов).</a:t>
            </a:r>
          </a:p>
          <a:p>
            <a:pPr marL="514350" indent="-514350" fontAlgn="auto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ru-RU" dirty="0">
                <a:solidFill>
                  <a:schemeClr val="bg2">
                    <a:lumMod val="20000"/>
                    <a:lumOff val="80000"/>
                  </a:schemeClr>
                </a:solidFill>
                <a:latin typeface="Georgia" panose="02040502050405020303" pitchFamily="18" charset="0"/>
              </a:rPr>
              <a:t>Человеческим фактором (социальная структура, психологические отношения между людьми, интересы отдельных групп).</a:t>
            </a:r>
          </a:p>
          <a:p>
            <a:pPr marL="514350" indent="-514350" fontAlgn="auto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ru-RU" dirty="0">
                <a:solidFill>
                  <a:schemeClr val="bg2">
                    <a:lumMod val="20000"/>
                    <a:lumOff val="80000"/>
                  </a:schemeClr>
                </a:solidFill>
                <a:latin typeface="Georgia" panose="02040502050405020303" pitchFamily="18" charset="0"/>
              </a:rPr>
              <a:t>Естественными факторами (географические, природно-климатические).</a:t>
            </a:r>
          </a:p>
          <a:p>
            <a:pPr marL="514350" indent="-514350" fontAlgn="auto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ru-RU" dirty="0">
                <a:solidFill>
                  <a:schemeClr val="bg2">
                    <a:lumMod val="20000"/>
                    <a:lumOff val="80000"/>
                  </a:schemeClr>
                </a:solidFill>
                <a:latin typeface="Georgia" panose="02040502050405020303" pitchFamily="18" charset="0"/>
              </a:rPr>
              <a:t>Местом и характером деятельности (промышленное предприятие – научная организация0</a:t>
            </a:r>
          </a:p>
        </p:txBody>
      </p:sp>
      <p:pic>
        <p:nvPicPr>
          <p:cNvPr id="5122" name="Picture 2" descr="&amp;Kcy;&amp;acy;&amp;rcy;&amp;tcy;&amp;icy;&amp;ncy;&amp;kcy;&amp;icy; &amp;pcy;&amp;ocy; &amp;zcy;&amp;acy;&amp;pcy;&amp;rcy;&amp;ocy;&amp;scy;&amp;ucy; &amp;ucy;&amp;pcy;&amp;rcy;&amp;acy;&amp;vcy;&amp;lcy;&amp;iecy;&amp;ncy;&amp;icy;&amp;iecy; &amp;pcy;&amp;iecy;&amp;rcy;&amp;scy;&amp;ocy;&amp;ncy;&amp;acy;&amp;lcy;&amp;ocy;&amp;mcy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9680" y="1731332"/>
            <a:ext cx="2844954" cy="4781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666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5181" y="137067"/>
            <a:ext cx="113463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Величина нормы управляемости зависит от: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25181" y="906145"/>
            <a:ext cx="7960531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Georgia" panose="02040502050405020303" pitchFamily="18" charset="0"/>
              </a:rPr>
              <a:t>Характера деятельности (чем сложнее, тем норма управляемости должна быть ниже);</a:t>
            </a:r>
          </a:p>
          <a:p>
            <a:pPr marL="285750" indent="-285750"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Georgia" panose="02040502050405020303" pitchFamily="18" charset="0"/>
              </a:rPr>
              <a:t>Знаний и опыта руководителя, способностей и квалификации подчиненных, их заинтересованности в работе;</a:t>
            </a:r>
          </a:p>
          <a:p>
            <a:pPr marL="285750" indent="-285750"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Georgia" panose="02040502050405020303" pitchFamily="18" charset="0"/>
              </a:rPr>
              <a:t>Новизны проблем, возможности возникновения неожиданных и сложных ситуаций;</a:t>
            </a:r>
          </a:p>
          <a:p>
            <a:pPr marL="285750" indent="-285750"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Georgia" panose="02040502050405020303" pitchFamily="18" charset="0"/>
              </a:rPr>
              <a:t>Стабильности структуры управления, </a:t>
            </a:r>
            <a:r>
              <a:rPr lang="ru-RU" sz="2000" dirty="0" err="1">
                <a:solidFill>
                  <a:schemeClr val="bg2">
                    <a:lumMod val="20000"/>
                    <a:lumOff val="80000"/>
                  </a:schemeClr>
                </a:solidFill>
                <a:latin typeface="Georgia" panose="02040502050405020303" pitchFamily="18" charset="0"/>
              </a:rPr>
              <a:t>стандартизованности</a:t>
            </a:r>
            <a:r>
              <a:rPr lang="ru-RU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Georgia" panose="02040502050405020303" pitchFamily="18" charset="0"/>
              </a:rPr>
              <a:t> процедур, надежности </a:t>
            </a:r>
            <a:r>
              <a:rPr lang="ru-RU" sz="2000" dirty="0" err="1">
                <a:solidFill>
                  <a:schemeClr val="bg2">
                    <a:lumMod val="20000"/>
                    <a:lumOff val="80000"/>
                  </a:schemeClr>
                </a:solidFill>
                <a:latin typeface="Georgia" panose="02040502050405020303" pitchFamily="18" charset="0"/>
              </a:rPr>
              <a:t>коммуникаций,наличия</a:t>
            </a:r>
            <a:r>
              <a:rPr lang="ru-RU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Georgia" panose="02040502050405020303" pitchFamily="18" charset="0"/>
              </a:rPr>
              <a:t> вспомогательного персонала, технической оснащенности исполнителей.;</a:t>
            </a:r>
          </a:p>
          <a:p>
            <a:pPr marL="285750" indent="-285750"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Georgia" panose="02040502050405020303" pitchFamily="18" charset="0"/>
              </a:rPr>
              <a:t>Детальности и конкретности постановки задач, совершенства методов принятия решений.</a:t>
            </a:r>
          </a:p>
          <a:p>
            <a:pPr marL="285750" indent="-285750"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Georgia" panose="02040502050405020303" pitchFamily="18" charset="0"/>
              </a:rPr>
              <a:t>Уровня организационной культуры, состояния межличностных отношений  и морально-психологического климата.</a:t>
            </a:r>
          </a:p>
          <a:p>
            <a:pPr marL="285750" indent="-285750"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Georgia" panose="02040502050405020303" pitchFamily="18" charset="0"/>
              </a:rPr>
              <a:t>Территориальной разбросанности исполнителей.</a:t>
            </a:r>
          </a:p>
          <a:p>
            <a:pPr marL="285750" indent="-285750"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sz="2000" dirty="0">
                <a:solidFill>
                  <a:schemeClr val="bg2">
                    <a:lumMod val="20000"/>
                    <a:lumOff val="80000"/>
                  </a:schemeClr>
                </a:solidFill>
                <a:latin typeface="Georgia" panose="02040502050405020303" pitchFamily="18" charset="0"/>
              </a:rPr>
              <a:t>Самостоятельности исполнителей, их физических и психологических возможностей.</a:t>
            </a:r>
          </a:p>
        </p:txBody>
      </p:sp>
      <p:pic>
        <p:nvPicPr>
          <p:cNvPr id="6146" name="Picture 2" descr="&amp;Kcy;&amp;acy;&amp;rcy;&amp;tcy;&amp;icy;&amp;ncy;&amp;kcy;&amp;icy; &amp;pcy;&amp;ocy; &amp;zcy;&amp;acy;&amp;pcy;&amp;rcy;&amp;ocy;&amp;scy;&amp;ucy; &amp;ucy;&amp;pcy;&amp;rcy;&amp;acy;&amp;vcy;&amp;lcy;&amp;iecy;&amp;ncy;&amp;icy;&amp;iecy; &amp;pcy;&amp;iecy;&amp;rcy;&amp;scy;&amp;ocy;&amp;ncy;&amp;acy;&amp;lcy;&amp;ocy;&amp;mcy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9909" y="1907190"/>
            <a:ext cx="3318932" cy="2489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1870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0432" y="0"/>
            <a:ext cx="1154845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Управленческая структура эффективна,</a:t>
            </a:r>
          </a:p>
          <a:p>
            <a:pPr algn="ctr"/>
            <a:r>
              <a:rPr lang="ru-RU" sz="4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когда </a:t>
            </a:r>
            <a:r>
              <a:rPr lang="ru-RU" sz="40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ей свойственны: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30431" y="1323439"/>
            <a:ext cx="1154845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>
                <a:solidFill>
                  <a:schemeClr val="accent1">
                    <a:lumMod val="20000"/>
                    <a:lumOff val="80000"/>
                  </a:schemeClr>
                </a:solidFill>
                <a:latin typeface="Georgia" panose="02040502050405020303" pitchFamily="18" charset="0"/>
              </a:rPr>
              <a:t>Системность, единство составляющих звеньев при четком разграничении выполняемых ими функций;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>
                <a:solidFill>
                  <a:schemeClr val="accent1">
                    <a:lumMod val="20000"/>
                    <a:lumOff val="80000"/>
                  </a:schemeClr>
                </a:solidFill>
                <a:latin typeface="Georgia" panose="02040502050405020303" pitchFamily="18" charset="0"/>
              </a:rPr>
              <a:t>Высокая динамичность и одновременно адаптивность к новым условиям;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>
                <a:solidFill>
                  <a:schemeClr val="accent1">
                    <a:lumMod val="20000"/>
                    <a:lumOff val="80000"/>
                  </a:schemeClr>
                </a:solidFill>
                <a:latin typeface="Georgia" panose="02040502050405020303" pitchFamily="18" charset="0"/>
              </a:rPr>
              <a:t>Стабильность, т.е. способность сохранять равновесие при возмущениях среды;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>
                <a:solidFill>
                  <a:schemeClr val="accent1">
                    <a:lumMod val="20000"/>
                    <a:lumOff val="80000"/>
                  </a:schemeClr>
                </a:solidFill>
                <a:latin typeface="Georgia" panose="02040502050405020303" pitchFamily="18" charset="0"/>
              </a:rPr>
              <a:t>Простота, минимальное число уровней управления и должностей;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>
                <a:solidFill>
                  <a:schemeClr val="accent1">
                    <a:lumMod val="20000"/>
                    <a:lumOff val="80000"/>
                  </a:schemeClr>
                </a:solidFill>
                <a:latin typeface="Georgia" panose="02040502050405020303" pitchFamily="18" charset="0"/>
              </a:rPr>
              <a:t>Оптимизация нормы управляемости;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>
                <a:solidFill>
                  <a:schemeClr val="accent1">
                    <a:lumMod val="20000"/>
                    <a:lumOff val="80000"/>
                  </a:schemeClr>
                </a:solidFill>
                <a:latin typeface="Georgia" panose="02040502050405020303" pitchFamily="18" charset="0"/>
              </a:rPr>
              <a:t>Рациональное сочетание централизации и децентрализации принятия решений;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>
                <a:solidFill>
                  <a:schemeClr val="accent1">
                    <a:lumMod val="20000"/>
                    <a:lumOff val="80000"/>
                  </a:schemeClr>
                </a:solidFill>
                <a:latin typeface="Georgia" panose="02040502050405020303" pitchFamily="18" charset="0"/>
              </a:rPr>
              <a:t>Обеспечение ориентации работы на интересы потребителя;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>
                <a:solidFill>
                  <a:schemeClr val="accent1">
                    <a:lumMod val="20000"/>
                    <a:lumOff val="80000"/>
                  </a:schemeClr>
                </a:solidFill>
                <a:latin typeface="Georgia" panose="02040502050405020303" pitchFamily="18" charset="0"/>
              </a:rPr>
              <a:t>Деятельность в рамках нормативно-правовой базы и норм деловой этики.</a:t>
            </a:r>
          </a:p>
        </p:txBody>
      </p:sp>
      <p:pic>
        <p:nvPicPr>
          <p:cNvPr id="7172" name="Picture 4" descr="&amp;Kcy;&amp;acy;&amp;rcy;&amp;tcy;&amp;icy;&amp;ncy;&amp;kcy;&amp;icy; &amp;pcy;&amp;ocy; &amp;zcy;&amp;acy;&amp;pcy;&amp;rcy;&amp;ocy;&amp;scy;&amp;ucy; &amp;ucy;&amp;pcy;&amp;rcy;&amp;acy;&amp;vcy;&amp;lcy;&amp;iecy;&amp;ncy;&amp;icy;&amp;iecy; &amp;pcy;&amp;iecy;&amp;rcy;&amp;scy;&amp;ocy;&amp;ncy;&amp;acy;&amp;lcy;&amp;ocy;&amp;mcy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8983" y="4018173"/>
            <a:ext cx="7691351" cy="2590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6073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65</TotalTime>
  <Words>574</Words>
  <Application>Microsoft Office PowerPoint</Application>
  <PresentationFormat>Широкоэкранный</PresentationFormat>
  <Paragraphs>60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Century Gothic</vt:lpstr>
      <vt:lpstr>Georgia</vt:lpstr>
      <vt:lpstr>Times New Roman</vt:lpstr>
      <vt:lpstr>Wingdings</vt:lpstr>
      <vt:lpstr>Wingdings 3</vt:lpstr>
      <vt:lpstr>Сектор</vt:lpstr>
      <vt:lpstr>     Структура управления организацией к.э.н., доцент кафедры международного туризма и гостиничного бизнеса Нежельченко Е.В. к.э.н., доцент кафедры международного туризма и гостиничного бизнеса Ясенок С.Н.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UI BelSU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Структура управления организацией</dc:title>
  <dc:creator>OE</dc:creator>
  <cp:lastModifiedBy>Учетная запись Майкрософт</cp:lastModifiedBy>
  <cp:revision>7</cp:revision>
  <dcterms:created xsi:type="dcterms:W3CDTF">2017-04-17T13:06:16Z</dcterms:created>
  <dcterms:modified xsi:type="dcterms:W3CDTF">2021-02-03T16:10:58Z</dcterms:modified>
</cp:coreProperties>
</file>