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2" r:id="rId1"/>
  </p:sldMasterIdLst>
  <p:notesMasterIdLst>
    <p:notesMasterId r:id="rId22"/>
  </p:notesMasterIdLst>
  <p:sldIdLst>
    <p:sldId id="256" r:id="rId2"/>
    <p:sldId id="259" r:id="rId3"/>
    <p:sldId id="260" r:id="rId4"/>
    <p:sldId id="278" r:id="rId5"/>
    <p:sldId id="261" r:id="rId6"/>
    <p:sldId id="267" r:id="rId7"/>
    <p:sldId id="268" r:id="rId8"/>
    <p:sldId id="269" r:id="rId9"/>
    <p:sldId id="276" r:id="rId10"/>
    <p:sldId id="279" r:id="rId11"/>
    <p:sldId id="277" r:id="rId12"/>
    <p:sldId id="280" r:id="rId13"/>
    <p:sldId id="281" r:id="rId14"/>
    <p:sldId id="263" r:id="rId15"/>
    <p:sldId id="264" r:id="rId16"/>
    <p:sldId id="293" r:id="rId17"/>
    <p:sldId id="292" r:id="rId18"/>
    <p:sldId id="295" r:id="rId19"/>
    <p:sldId id="265" r:id="rId20"/>
    <p:sldId id="296" r:id="rId2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660"/>
  </p:normalViewPr>
  <p:slideViewPr>
    <p:cSldViewPr>
      <p:cViewPr varScale="1">
        <p:scale>
          <a:sx n="84" d="100"/>
          <a:sy n="84" d="100"/>
        </p:scale>
        <p:origin x="143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3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fld id="{0C8356A2-32AB-4CD0-8656-84DC82C3D8B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0004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r>
              <a:rPr lang="ru-RU" smtClean="0"/>
              <a:t>Бизнес тренинг «Эффективные продажи »»</a:t>
            </a:r>
          </a:p>
          <a:p>
            <a:r>
              <a:rPr lang="ru-RU" smtClean="0"/>
              <a:t>Ведущий тренинга Станислав Шапошников</a:t>
            </a:r>
            <a:endParaRPr lang="ru-RU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r>
              <a:rPr lang="ru-RU" smtClean="0"/>
              <a:t>Бизнес тренинг «Эффективные продажи »»</a:t>
            </a:r>
          </a:p>
          <a:p>
            <a:r>
              <a:rPr lang="ru-RU" smtClean="0"/>
              <a:t>Ведущий тренинга Станислав Шапошников</a:t>
            </a:r>
            <a:endParaRPr lang="ru-RU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r>
              <a:rPr lang="ru-RU" smtClean="0"/>
              <a:t>Бизнес тренинг «Эффективные продажи »»</a:t>
            </a:r>
          </a:p>
          <a:p>
            <a:r>
              <a:rPr lang="ru-RU" smtClean="0"/>
              <a:t>Ведущий тренинга Станислав Шапошников</a:t>
            </a:r>
            <a:endParaRPr lang="ru-RU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r>
              <a:rPr lang="ru-RU" smtClean="0"/>
              <a:t>Бизнес тренинг «Эффективные продажи »»</a:t>
            </a:r>
          </a:p>
          <a:p>
            <a:r>
              <a:rPr lang="ru-RU" smtClean="0"/>
              <a:t>Ведущий тренинга Станислав Шапошников</a:t>
            </a:r>
            <a:endParaRPr lang="ru-RU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r>
              <a:rPr lang="ru-RU" smtClean="0"/>
              <a:t>Бизнес тренинг «Эффективные продажи »»</a:t>
            </a:r>
          </a:p>
          <a:p>
            <a:r>
              <a:rPr lang="ru-RU" smtClean="0"/>
              <a:t>Ведущий тренинга Станислав Шапошников</a:t>
            </a:r>
            <a:endParaRPr lang="ru-RU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r>
              <a:rPr lang="ru-RU" smtClean="0"/>
              <a:t>Бизнес тренинг «Эффективные продажи »»</a:t>
            </a:r>
          </a:p>
          <a:p>
            <a:r>
              <a:rPr lang="ru-RU" smtClean="0"/>
              <a:t>Ведущий тренинга Станислав Шапошников</a:t>
            </a:r>
            <a:endParaRPr lang="ru-RU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r>
              <a:rPr lang="ru-RU" smtClean="0"/>
              <a:t>Бизнес тренинг «Эффективные продажи »»</a:t>
            </a:r>
          </a:p>
          <a:p>
            <a:r>
              <a:rPr lang="ru-RU" smtClean="0"/>
              <a:t>Ведущий тренинга Станислав Шапошников</a:t>
            </a:r>
            <a:endParaRPr lang="ru-RU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r>
              <a:rPr lang="ru-RU" smtClean="0"/>
              <a:t>Бизнес тренинг «Эффективные продажи »»</a:t>
            </a:r>
          </a:p>
          <a:p>
            <a:r>
              <a:rPr lang="ru-RU" smtClean="0"/>
              <a:t>Ведущий тренинга Станислав Шапошников</a:t>
            </a:r>
            <a:endParaRPr lang="ru-RU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r>
              <a:rPr lang="ru-RU" smtClean="0"/>
              <a:t>Бизнес тренинг «Эффективные продажи »»</a:t>
            </a:r>
          </a:p>
          <a:p>
            <a:r>
              <a:rPr lang="ru-RU" smtClean="0"/>
              <a:t>Ведущий тренинга Станислав Шапошников</a:t>
            </a:r>
            <a:endParaRPr lang="ru-RU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r>
              <a:rPr lang="ru-RU" smtClean="0"/>
              <a:t>Бизнес тренинг «Эффективные продажи »»</a:t>
            </a:r>
          </a:p>
          <a:p>
            <a:r>
              <a:rPr lang="ru-RU" smtClean="0"/>
              <a:t>Ведущий тренинга Станислав Шапошников</a:t>
            </a:r>
            <a:endParaRPr lang="ru-RU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r>
              <a:rPr lang="ru-RU" smtClean="0"/>
              <a:t>Бизнес тренинг «Эффективные продажи »»</a:t>
            </a:r>
          </a:p>
          <a:p>
            <a:r>
              <a:rPr lang="ru-RU" smtClean="0"/>
              <a:t>Ведущий тренинга Станислав Шапошников</a:t>
            </a:r>
            <a:endParaRPr lang="ru-RU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r>
              <a:rPr lang="ru-RU" smtClean="0"/>
              <a:t>Бизнес тренинг «Эффективные продажи »»</a:t>
            </a:r>
          </a:p>
          <a:p>
            <a:r>
              <a:rPr lang="ru-RU" smtClean="0"/>
              <a:t>Ведущий тренинга Станислав Шапошников</a:t>
            </a:r>
            <a:endParaRPr lang="ru-RU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 smtClean="0"/>
              <a:t>1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blinds/>
  </p:transition>
  <p:timing>
    <p:tnLst>
      <p:par>
        <p:cTn id="1" dur="indefinite" restart="never" nodeType="tmRoot"/>
      </p:par>
    </p:tnLst>
  </p:timing>
  <p:hf sldNum="0"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Word_97_2003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Word_97_20032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692696"/>
            <a:ext cx="7772400" cy="3168352"/>
          </a:xfrm>
        </p:spPr>
        <p:txBody>
          <a:bodyPr/>
          <a:lstStyle/>
          <a:p>
            <a:r>
              <a:rPr lang="ru-RU" sz="3200" b="1" dirty="0">
                <a:latin typeface="Comic Sans MS" pitchFamily="66" charset="0"/>
              </a:rPr>
              <a:t>«Эффективные продажи</a:t>
            </a:r>
            <a:r>
              <a:rPr lang="ru-RU" sz="3200" b="1" dirty="0" smtClean="0">
                <a:latin typeface="Comic Sans MS" pitchFamily="66" charset="0"/>
              </a:rPr>
              <a:t>»</a:t>
            </a:r>
            <a:br>
              <a:rPr lang="ru-RU" sz="3200" b="1" dirty="0" smtClean="0">
                <a:latin typeface="Comic Sans MS" pitchFamily="66" charset="0"/>
              </a:rPr>
            </a:br>
            <a:r>
              <a:rPr lang="ru-RU" sz="3200" b="1" dirty="0" smtClean="0">
                <a:latin typeface="Comic Sans MS" pitchFamily="66" charset="0"/>
              </a:rPr>
              <a:t/>
            </a:r>
            <a:br>
              <a:rPr lang="ru-RU" sz="3200" b="1" dirty="0" smtClean="0">
                <a:latin typeface="Comic Sans MS" pitchFamily="66" charset="0"/>
              </a:rPr>
            </a:br>
            <a:r>
              <a:rPr lang="ru-RU" altLang="ru-RU" sz="2400" dirty="0"/>
              <a:t>к.э.н., доцент кафедры международного туризма и гостиничного бизнеса </a:t>
            </a:r>
            <a:r>
              <a:rPr lang="ru-RU" altLang="ru-RU" sz="2400" dirty="0" err="1"/>
              <a:t>Нежельченко</a:t>
            </a:r>
            <a:r>
              <a:rPr lang="ru-RU" altLang="ru-RU" sz="2400" dirty="0"/>
              <a:t> Е.В.</a:t>
            </a:r>
            <a:br>
              <a:rPr lang="ru-RU" altLang="ru-RU" sz="2400" dirty="0"/>
            </a:br>
            <a:r>
              <a:rPr lang="ru-RU" altLang="ru-RU" sz="2400" dirty="0"/>
              <a:t>к.э.н., доцент кафедры международного туризма </a:t>
            </a:r>
            <a:r>
              <a:rPr lang="ru-RU" altLang="ru-RU" sz="2400" dirty="0"/>
              <a:t>и гостиничного бизнеса </a:t>
            </a:r>
            <a:br>
              <a:rPr lang="ru-RU" altLang="ru-RU" sz="2400" dirty="0"/>
            </a:br>
            <a:r>
              <a:rPr lang="ru-RU" altLang="ru-RU" sz="2400" dirty="0" err="1"/>
              <a:t>Ясенок</a:t>
            </a:r>
            <a:r>
              <a:rPr lang="ru-RU" altLang="ru-RU" sz="2400" dirty="0"/>
              <a:t> С.Н</a:t>
            </a:r>
            <a:r>
              <a:rPr lang="ru-RU" altLang="ru-RU" sz="2400" dirty="0" smtClean="0"/>
              <a:t>.</a:t>
            </a:r>
            <a:endParaRPr lang="ru-RU" sz="2400" dirty="0">
              <a:latin typeface="Arial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04800" y="8382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  <p:transition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ru-RU" sz="2400" b="1">
                <a:latin typeface="Comic Sans MS" pitchFamily="66" charset="0"/>
              </a:rPr>
              <a:t>Мотивы покупки и их определение</a:t>
            </a:r>
            <a:endParaRPr lang="ru-RU" sz="2400" b="1">
              <a:latin typeface="Arial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1466850" y="1397000"/>
          <a:ext cx="6197600" cy="486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4" name="Документ" r:id="rId3" imgW="6211080" imgH="4876560" progId="Word.Document.8">
                  <p:embed/>
                </p:oleObj>
              </mc:Choice>
              <mc:Fallback>
                <p:oleObj name="Документ" r:id="rId3" imgW="6211080" imgH="487656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850" y="1397000"/>
                        <a:ext cx="6197600" cy="486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ru-RU" sz="2400" b="1" dirty="0">
                <a:latin typeface="Comic Sans MS" pitchFamily="66" charset="0"/>
              </a:rPr>
              <a:t>Вопросы необходимые для прояснения потребностей</a:t>
            </a:r>
            <a:endParaRPr lang="ru-RU" sz="2400" b="1" dirty="0">
              <a:latin typeface="Arial" charset="0"/>
            </a:endParaRPr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066800" y="1752600"/>
            <a:ext cx="7391400" cy="4403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 dirty="0">
                <a:latin typeface="Comic Sans MS" pitchFamily="66" charset="0"/>
              </a:rPr>
              <a:t>Открытый </a:t>
            </a:r>
            <a:r>
              <a:rPr lang="ru-RU" sz="1600" b="1" dirty="0" smtClean="0">
                <a:latin typeface="Comic Sans MS" pitchFamily="66" charset="0"/>
              </a:rPr>
              <a:t>вопрос</a:t>
            </a:r>
            <a:endParaRPr lang="ru-RU" dirty="0" smtClean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ru-RU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ru-RU" dirty="0">
                <a:latin typeface="Comic Sans MS" pitchFamily="66" charset="0"/>
              </a:rPr>
              <a:t>Цель задавания этого типа вопросов - получение информации от клиента</a:t>
            </a:r>
          </a:p>
          <a:p>
            <a:pPr>
              <a:spcBef>
                <a:spcPct val="50000"/>
              </a:spcBef>
            </a:pPr>
            <a:r>
              <a:rPr lang="ru-RU" dirty="0">
                <a:latin typeface="Comic Sans MS" pitchFamily="66" charset="0"/>
              </a:rPr>
              <a:t>Вы спрашиваете мнение или размышления собеседника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ru-RU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ru-RU" dirty="0">
                <a:latin typeface="Comic Sans MS" pitchFamily="66" charset="0"/>
              </a:rPr>
              <a:t>Ваша поза в этот момент как бы говорит: «Мне очень интересно ваше мнение, расскажите мне побольше</a:t>
            </a:r>
            <a:r>
              <a:rPr lang="ru-RU" dirty="0" smtClean="0">
                <a:latin typeface="Comic Sans MS" pitchFamily="66" charset="0"/>
              </a:rPr>
              <a:t>!»</a:t>
            </a:r>
          </a:p>
          <a:p>
            <a:pPr>
              <a:spcBef>
                <a:spcPct val="50000"/>
              </a:spcBef>
            </a:pPr>
            <a:endParaRPr lang="ru-RU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ru-RU" dirty="0">
                <a:latin typeface="Comic Sans MS" pitchFamily="66" charset="0"/>
              </a:rPr>
              <a:t>Пример:</a:t>
            </a:r>
          </a:p>
          <a:p>
            <a:pPr>
              <a:spcBef>
                <a:spcPct val="50000"/>
              </a:spcBef>
            </a:pPr>
            <a:r>
              <a:rPr lang="ru-RU" dirty="0" smtClean="0">
                <a:latin typeface="Comic Sans MS" pitchFamily="66" charset="0"/>
              </a:rPr>
              <a:t>«Могу я Вам помочь сделать выбор?»</a:t>
            </a:r>
            <a:endParaRPr lang="ru-RU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ru-RU" dirty="0" smtClean="0">
                <a:latin typeface="Comic Sans MS" pitchFamily="66" charset="0"/>
              </a:rPr>
              <a:t>«Вы уже определились с направлением ?»</a:t>
            </a:r>
            <a:endParaRPr lang="ru-RU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ru-RU" dirty="0">
                <a:latin typeface="Comic Sans MS" pitchFamily="66" charset="0"/>
              </a:rPr>
              <a:t>«Что вы думаете о………..?»</a:t>
            </a:r>
          </a:p>
          <a:p>
            <a:pPr>
              <a:spcBef>
                <a:spcPct val="50000"/>
              </a:spcBef>
            </a:pPr>
            <a:endParaRPr lang="ru-RU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ru-RU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ru-RU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ru-RU" dirty="0">
              <a:latin typeface="Comic Sans MS" pitchFamily="66" charset="0"/>
            </a:endParaRPr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5220072" y="3498048"/>
          <a:ext cx="1512168" cy="2108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6" name="Clip" r:id="rId3" imgW="3466800" imgH="5631840" progId="MS_ClipArt_Gallery.2">
                  <p:embed/>
                </p:oleObj>
              </mc:Choice>
              <mc:Fallback>
                <p:oleObj name="Clip" r:id="rId3" imgW="3466800" imgH="5631840" progId="MS_ClipArt_Gallery.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3498048"/>
                        <a:ext cx="1512168" cy="21082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ru-RU" sz="1800" b="1" dirty="0">
                <a:latin typeface="Comic Sans MS" pitchFamily="66" charset="0"/>
              </a:rPr>
              <a:t>Закрытый вопрос</a:t>
            </a:r>
            <a:endParaRPr lang="ru-RU" sz="2400" b="1" dirty="0">
              <a:latin typeface="Arial" charset="0"/>
            </a:endParaRPr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475656" y="6021288"/>
            <a:ext cx="6624736" cy="720080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533400" y="1371600"/>
            <a:ext cx="7772400" cy="15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Этот вопрос предполагает короткий ответ вашего собеседника. Либо вы получите ответ типа «да/нет», либо конкретную информацию</a:t>
            </a:r>
            <a:r>
              <a:rPr lang="ru-RU" dirty="0" smtClean="0"/>
              <a:t>.</a:t>
            </a:r>
          </a:p>
          <a:p>
            <a:pPr>
              <a:spcBef>
                <a:spcPct val="50000"/>
              </a:spcBef>
            </a:pPr>
            <a:endParaRPr lang="ru-RU" dirty="0"/>
          </a:p>
          <a:p>
            <a:pPr>
              <a:spcBef>
                <a:spcPct val="50000"/>
              </a:spcBef>
            </a:pPr>
            <a:r>
              <a:rPr lang="ru-RU" dirty="0"/>
              <a:t>Цели задавания этого типа вопросов: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dirty="0"/>
              <a:t> получить у собеседника согласие ( </a:t>
            </a:r>
            <a:r>
              <a:rPr lang="ru-RU" dirty="0" smtClean="0"/>
              <a:t>«Вас  интересует горнолыжный курорт?»)</a:t>
            </a:r>
            <a:endParaRPr lang="ru-RU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dirty="0"/>
              <a:t> изменить ход беседы </a:t>
            </a:r>
            <a:r>
              <a:rPr lang="ru-RU" dirty="0" smtClean="0"/>
              <a:t>(«Я могу рассказать Вам о нашей новинке»)</a:t>
            </a:r>
            <a:endParaRPr lang="ru-RU" sz="800" dirty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203848" y="3284984"/>
            <a:ext cx="3352800" cy="3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 dirty="0">
                <a:latin typeface="Comic Sans MS" pitchFamily="66" charset="0"/>
              </a:rPr>
              <a:t>Альтернативные вопросы</a:t>
            </a:r>
            <a:endParaRPr lang="ru-RU" sz="1600" b="1" dirty="0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81000" y="3733800"/>
            <a:ext cx="8001000" cy="240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Это вопросы, предполагающие выбор одного из нескольких вариантов ответа, которые уже предопределены. Но при этом можно дать и свой ответ</a:t>
            </a:r>
            <a:r>
              <a:rPr lang="ru-RU" dirty="0" smtClean="0"/>
              <a:t>.</a:t>
            </a:r>
          </a:p>
          <a:p>
            <a:pPr>
              <a:spcBef>
                <a:spcPct val="50000"/>
              </a:spcBef>
            </a:pPr>
            <a:endParaRPr lang="ru-RU" dirty="0"/>
          </a:p>
          <a:p>
            <a:pPr>
              <a:spcBef>
                <a:spcPct val="50000"/>
              </a:spcBef>
            </a:pPr>
            <a:r>
              <a:rPr lang="ru-RU" dirty="0"/>
              <a:t>Целью задавания этого типа вопросов является: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dirty="0"/>
              <a:t> подведение собеседника к решению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dirty="0"/>
              <a:t> сужение информационного поля </a:t>
            </a:r>
            <a:r>
              <a:rPr lang="ru-RU" dirty="0" smtClean="0"/>
              <a:t>беседы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ru-RU" dirty="0"/>
          </a:p>
          <a:p>
            <a:pPr>
              <a:spcBef>
                <a:spcPct val="50000"/>
              </a:spcBef>
            </a:pPr>
            <a:r>
              <a:rPr lang="ru-RU" dirty="0"/>
              <a:t>Пример: </a:t>
            </a:r>
            <a:r>
              <a:rPr lang="ru-RU" dirty="0" smtClean="0"/>
              <a:t>«Вы будете какао или кофе?»</a:t>
            </a:r>
            <a:endParaRPr lang="ru-RU" dirty="0"/>
          </a:p>
          <a:p>
            <a:pPr>
              <a:spcBef>
                <a:spcPct val="50000"/>
              </a:spcBef>
            </a:pPr>
            <a:endParaRPr lang="ru-RU" dirty="0"/>
          </a:p>
        </p:txBody>
      </p:sp>
    </p:spTree>
  </p:cSld>
  <p:clrMapOvr>
    <a:masterClrMapping/>
  </p:clrMapOvr>
  <p:transition>
    <p:blind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ru-RU" sz="1800" b="1" dirty="0">
                <a:latin typeface="Comic Sans MS" pitchFamily="66" charset="0"/>
              </a:rPr>
              <a:t>Конкретизирующие вопросы</a:t>
            </a:r>
            <a:endParaRPr lang="ru-RU" sz="1600" b="1" dirty="0">
              <a:latin typeface="Arial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524000" y="6019800"/>
            <a:ext cx="6648400" cy="721568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27584" y="1628800"/>
            <a:ext cx="7622232" cy="383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Это прямые вопросы относительно потребности собеседника. </a:t>
            </a:r>
            <a:endParaRPr lang="ru-RU" dirty="0" smtClean="0"/>
          </a:p>
          <a:p>
            <a:pPr>
              <a:spcBef>
                <a:spcPct val="50000"/>
              </a:spcBef>
            </a:pPr>
            <a:r>
              <a:rPr lang="ru-RU" dirty="0" smtClean="0"/>
              <a:t>Их </a:t>
            </a:r>
            <a:r>
              <a:rPr lang="ru-RU" dirty="0"/>
              <a:t>цель - получение конкретной информации по теме вашего </a:t>
            </a:r>
            <a:r>
              <a:rPr lang="ru-RU" dirty="0" smtClean="0"/>
              <a:t>разговора</a:t>
            </a:r>
          </a:p>
          <a:p>
            <a:pPr>
              <a:spcBef>
                <a:spcPct val="50000"/>
              </a:spcBef>
            </a:pPr>
            <a:endParaRPr lang="ru-RU" dirty="0"/>
          </a:p>
          <a:p>
            <a:pPr>
              <a:spcBef>
                <a:spcPct val="50000"/>
              </a:spcBef>
            </a:pPr>
            <a:r>
              <a:rPr lang="ru-RU" dirty="0"/>
              <a:t>Например: </a:t>
            </a:r>
            <a:r>
              <a:rPr lang="ru-RU" dirty="0" smtClean="0"/>
              <a:t>«Вы будете отдыхать в России?»</a:t>
            </a:r>
          </a:p>
          <a:p>
            <a:pPr>
              <a:spcBef>
                <a:spcPct val="50000"/>
              </a:spcBef>
            </a:pPr>
            <a:endParaRPr lang="ru-RU" dirty="0"/>
          </a:p>
          <a:p>
            <a:pPr>
              <a:spcBef>
                <a:spcPct val="50000"/>
              </a:spcBef>
            </a:pPr>
            <a:endParaRPr lang="ru-RU" dirty="0"/>
          </a:p>
          <a:p>
            <a:pPr algn="ctr">
              <a:spcBef>
                <a:spcPct val="50000"/>
              </a:spcBef>
            </a:pPr>
            <a:r>
              <a:rPr lang="ru-RU" sz="1800" b="1" dirty="0">
                <a:latin typeface="Comic Sans MS" pitchFamily="66" charset="0"/>
              </a:rPr>
              <a:t>Уточняющие вопросы</a:t>
            </a:r>
            <a:endParaRPr lang="ru-RU" sz="1600" b="1" dirty="0"/>
          </a:p>
          <a:p>
            <a:pPr algn="ctr">
              <a:spcBef>
                <a:spcPct val="50000"/>
              </a:spcBef>
            </a:pPr>
            <a:endParaRPr lang="ru-RU" sz="1600" b="1" dirty="0"/>
          </a:p>
          <a:p>
            <a:pPr>
              <a:spcBef>
                <a:spcPct val="50000"/>
              </a:spcBef>
            </a:pPr>
            <a:r>
              <a:rPr lang="ru-RU" dirty="0"/>
              <a:t>Эти вопросы, помогают уточнить нам данную собеседником </a:t>
            </a:r>
            <a:r>
              <a:rPr lang="ru-RU" dirty="0" smtClean="0"/>
              <a:t>информацию</a:t>
            </a:r>
          </a:p>
          <a:p>
            <a:pPr>
              <a:spcBef>
                <a:spcPct val="50000"/>
              </a:spcBef>
            </a:pPr>
            <a:endParaRPr lang="ru-RU" dirty="0"/>
          </a:p>
          <a:p>
            <a:pPr>
              <a:spcBef>
                <a:spcPct val="50000"/>
              </a:spcBef>
            </a:pPr>
            <a:r>
              <a:rPr lang="ru-RU" dirty="0"/>
              <a:t>вопросы типа: </a:t>
            </a:r>
            <a:r>
              <a:rPr lang="ru-RU" dirty="0" smtClean="0"/>
              <a:t>«что </a:t>
            </a:r>
            <a:r>
              <a:rPr lang="ru-RU" dirty="0"/>
              <a:t>конкретно, </a:t>
            </a:r>
            <a:r>
              <a:rPr lang="ru-RU" dirty="0" smtClean="0"/>
              <a:t>что </a:t>
            </a:r>
            <a:r>
              <a:rPr lang="ru-RU" dirty="0"/>
              <a:t>именно, каким образом</a:t>
            </a:r>
            <a:r>
              <a:rPr lang="ru-RU" dirty="0" smtClean="0"/>
              <a:t>»</a:t>
            </a:r>
          </a:p>
          <a:p>
            <a:pPr>
              <a:spcBef>
                <a:spcPct val="50000"/>
              </a:spcBef>
            </a:pPr>
            <a:endParaRPr lang="ru-RU" dirty="0"/>
          </a:p>
          <a:p>
            <a:pPr>
              <a:spcBef>
                <a:spcPct val="50000"/>
              </a:spcBef>
            </a:pPr>
            <a:r>
              <a:rPr lang="ru-RU" dirty="0"/>
              <a:t>Например: </a:t>
            </a:r>
            <a:r>
              <a:rPr lang="ru-RU" dirty="0" smtClean="0"/>
              <a:t>«Какой вид отдыха Вас интересует?»</a:t>
            </a:r>
            <a:endParaRPr lang="ru-RU" dirty="0"/>
          </a:p>
        </p:txBody>
      </p:sp>
    </p:spTree>
  </p:cSld>
  <p:clrMapOvr>
    <a:masterClrMapping/>
  </p:clrMapOvr>
  <p:transition>
    <p:blind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ru-RU" sz="2400" b="1">
                <a:latin typeface="Comic Sans MS" pitchFamily="66" charset="0"/>
              </a:rPr>
              <a:t>Презентация товара и (или) услуги</a:t>
            </a:r>
            <a:endParaRPr lang="ru-RU" sz="2000">
              <a:latin typeface="Arial" charset="0"/>
            </a:endParaRPr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524000" y="6019800"/>
            <a:ext cx="6648400" cy="721568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838200" y="1981200"/>
            <a:ext cx="7620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7086600" cy="1791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50" i="1" dirty="0"/>
              <a:t>Задачи данного этапа:</a:t>
            </a:r>
          </a:p>
          <a:p>
            <a:pPr>
              <a:spcBef>
                <a:spcPct val="50000"/>
              </a:spcBef>
            </a:pPr>
            <a:r>
              <a:rPr lang="ru-RU" sz="1050" b="1" i="1" dirty="0"/>
              <a:t>показать</a:t>
            </a:r>
            <a:r>
              <a:rPr lang="ru-RU" sz="1050" i="1" dirty="0"/>
              <a:t>, как Ваш товар может удовлетворить потребности клиента и решить его проблемы</a:t>
            </a:r>
          </a:p>
          <a:p>
            <a:pPr>
              <a:spcBef>
                <a:spcPct val="50000"/>
              </a:spcBef>
            </a:pPr>
            <a:r>
              <a:rPr lang="ru-RU" sz="1050" b="1" i="1" dirty="0"/>
              <a:t>убедить</a:t>
            </a:r>
            <a:r>
              <a:rPr lang="ru-RU" sz="1050" i="1" dirty="0"/>
              <a:t> клиента в необходимости приобрести Ваш товар или воспользоваться </a:t>
            </a:r>
            <a:r>
              <a:rPr lang="ru-RU" sz="1050" i="1" dirty="0" smtClean="0"/>
              <a:t> вашими  услугами</a:t>
            </a:r>
            <a:endParaRPr lang="ru-RU" sz="1050" i="1" dirty="0"/>
          </a:p>
          <a:p>
            <a:pPr>
              <a:spcBef>
                <a:spcPct val="50000"/>
              </a:spcBef>
            </a:pPr>
            <a:r>
              <a:rPr lang="ru-RU" sz="1050" i="1" dirty="0"/>
              <a:t>Для того, чтобы быть эффективными на данном этапе, необходимо определить характерные особенности вашего товара</a:t>
            </a:r>
            <a:r>
              <a:rPr lang="ru-RU" sz="1050" i="1" dirty="0" smtClean="0"/>
              <a:t>., услуги.</a:t>
            </a:r>
          </a:p>
          <a:p>
            <a:pPr>
              <a:spcBef>
                <a:spcPct val="50000"/>
              </a:spcBef>
            </a:pPr>
            <a:r>
              <a:rPr lang="ru-RU" sz="1050" i="1" dirty="0" smtClean="0"/>
              <a:t>Преобразовать </a:t>
            </a:r>
            <a:r>
              <a:rPr lang="ru-RU" sz="1050" i="1" dirty="0"/>
              <a:t>их в выгоды, соотнести эти выгоды с потребностями покупателя и уметь это обосновать. </a:t>
            </a:r>
            <a:endParaRPr lang="ru-RU" sz="1050" i="1" dirty="0" smtClean="0"/>
          </a:p>
          <a:p>
            <a:pPr>
              <a:spcBef>
                <a:spcPct val="50000"/>
              </a:spcBef>
            </a:pPr>
            <a:r>
              <a:rPr lang="ru-RU" sz="1050" i="1" dirty="0" smtClean="0"/>
              <a:t>На </a:t>
            </a:r>
            <a:r>
              <a:rPr lang="ru-RU" sz="1050" i="1" dirty="0"/>
              <a:t>основе данной работы составляется лист </a:t>
            </a:r>
            <a:r>
              <a:rPr lang="ru-RU" sz="1050" i="1" dirty="0" smtClean="0"/>
              <a:t>-анализ </a:t>
            </a:r>
            <a:r>
              <a:rPr lang="ru-RU" sz="1050" i="1" dirty="0"/>
              <a:t>преимуществ</a:t>
            </a:r>
          </a:p>
        </p:txBody>
      </p:sp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1187624" y="3717032"/>
          <a:ext cx="687228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Документ" r:id="rId3" imgW="6871320" imgH="2438280" progId="Word.Document.8">
                  <p:embed/>
                </p:oleObj>
              </mc:Choice>
              <mc:Fallback>
                <p:oleObj name="Документ" r:id="rId3" imgW="6871320" imgH="2438280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717032"/>
                        <a:ext cx="6872288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>
            <a:normAutofit/>
          </a:bodyPr>
          <a:lstStyle/>
          <a:p>
            <a:r>
              <a:rPr lang="ru-RU" sz="2400" b="1">
                <a:latin typeface="Comic Sans MS" pitchFamily="66" charset="0"/>
              </a:rPr>
              <a:t>Выслушивание возражений и ответ на них</a:t>
            </a:r>
            <a:endParaRPr lang="ru-RU" sz="2000">
              <a:latin typeface="Arial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524000" y="6019800"/>
            <a:ext cx="6648400" cy="649560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67544" y="1340768"/>
            <a:ext cx="8352928" cy="4895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Возражение - это типичная реакция клиента на презентацию </a:t>
            </a:r>
            <a:r>
              <a:rPr lang="ru-RU" dirty="0" smtClean="0"/>
              <a:t>товара.</a:t>
            </a:r>
            <a:endParaRPr lang="ru-RU" dirty="0"/>
          </a:p>
          <a:p>
            <a:pPr>
              <a:spcBef>
                <a:spcPct val="50000"/>
              </a:spcBef>
            </a:pPr>
            <a:r>
              <a:rPr lang="ru-RU" dirty="0"/>
              <a:t>Возражения могут иметь как личностный характер, так и содержательный (фундаментальные возражения и стандартные </a:t>
            </a:r>
            <a:r>
              <a:rPr lang="ru-RU" dirty="0" smtClean="0"/>
              <a:t>возражения)</a:t>
            </a:r>
            <a:endParaRPr lang="ru-RU" dirty="0"/>
          </a:p>
          <a:p>
            <a:pPr>
              <a:spcBef>
                <a:spcPct val="50000"/>
              </a:spcBef>
            </a:pPr>
            <a:r>
              <a:rPr lang="ru-RU" b="1" dirty="0"/>
              <a:t>Возражения личностного характера</a:t>
            </a:r>
            <a:r>
              <a:rPr lang="ru-RU" dirty="0"/>
              <a:t> - это защитная реакция клиента на оказываемое вами давление. </a:t>
            </a:r>
          </a:p>
          <a:p>
            <a:pPr>
              <a:spcBef>
                <a:spcPct val="50000"/>
              </a:spcBef>
            </a:pPr>
            <a:r>
              <a:rPr lang="ru-RU" b="1" dirty="0"/>
              <a:t>	Личностные возражения</a:t>
            </a:r>
            <a:r>
              <a:rPr lang="ru-RU" dirty="0"/>
              <a:t> могут выражаться</a:t>
            </a:r>
          </a:p>
          <a:p>
            <a:pPr>
              <a:spcBef>
                <a:spcPct val="50000"/>
              </a:spcBef>
            </a:pPr>
            <a:r>
              <a:rPr lang="ru-RU" dirty="0"/>
              <a:t>		прямым отказом от ваших услуг продавца</a:t>
            </a:r>
          </a:p>
          <a:p>
            <a:pPr>
              <a:spcBef>
                <a:spcPct val="50000"/>
              </a:spcBef>
            </a:pPr>
            <a:r>
              <a:rPr lang="ru-RU" dirty="0"/>
              <a:t>		«закрытой», напряжённой позой клиента</a:t>
            </a:r>
          </a:p>
          <a:p>
            <a:pPr>
              <a:spcBef>
                <a:spcPct val="50000"/>
              </a:spcBef>
            </a:pPr>
            <a:r>
              <a:rPr lang="ru-RU" dirty="0"/>
              <a:t>		увеличением дистанции</a:t>
            </a:r>
          </a:p>
          <a:p>
            <a:pPr>
              <a:spcBef>
                <a:spcPct val="50000"/>
              </a:spcBef>
            </a:pPr>
            <a:r>
              <a:rPr lang="ru-RU" b="1" dirty="0" smtClean="0"/>
              <a:t>Фундаментальное </a:t>
            </a:r>
            <a:r>
              <a:rPr lang="ru-RU" b="1" dirty="0"/>
              <a:t>возражение</a:t>
            </a:r>
            <a:r>
              <a:rPr lang="ru-RU" dirty="0"/>
              <a:t> - возникает, когда покупатель не видит надобности в приобретении товара или услуги, которые предлагает </a:t>
            </a:r>
            <a:r>
              <a:rPr lang="ru-RU" dirty="0" smtClean="0"/>
              <a:t>продавец.</a:t>
            </a:r>
            <a:endParaRPr lang="ru-RU" dirty="0"/>
          </a:p>
          <a:p>
            <a:pPr>
              <a:spcBef>
                <a:spcPct val="50000"/>
              </a:spcBef>
            </a:pPr>
            <a:r>
              <a:rPr lang="ru-RU" b="1" dirty="0" smtClean="0"/>
              <a:t>Стандартные </a:t>
            </a:r>
            <a:r>
              <a:rPr lang="ru-RU" b="1" dirty="0"/>
              <a:t>возражения</a:t>
            </a:r>
            <a:r>
              <a:rPr lang="ru-RU" dirty="0"/>
              <a:t> возникают, когда покупатель полагает, что продукт или услуга устроили бы его, если бы не расхождения по некоторым позициям.</a:t>
            </a:r>
          </a:p>
          <a:p>
            <a:pPr algn="ctr">
              <a:spcBef>
                <a:spcPct val="50000"/>
              </a:spcBef>
            </a:pPr>
            <a:r>
              <a:rPr lang="ru-RU" b="1" dirty="0"/>
              <a:t>Типы стандартных возражений</a:t>
            </a:r>
            <a:endParaRPr lang="ru-RU" dirty="0"/>
          </a:p>
          <a:p>
            <a:pPr>
              <a:spcBef>
                <a:spcPct val="50000"/>
              </a:spcBef>
            </a:pPr>
            <a:r>
              <a:rPr lang="ru-RU" dirty="0"/>
              <a:t>	возражения по поводу характерных особенностей товара или услуги</a:t>
            </a:r>
          </a:p>
          <a:p>
            <a:pPr>
              <a:spcBef>
                <a:spcPct val="50000"/>
              </a:spcBef>
            </a:pPr>
            <a:r>
              <a:rPr lang="ru-RU" dirty="0"/>
              <a:t>	возражения, связанные с отсутствием информации</a:t>
            </a:r>
          </a:p>
          <a:p>
            <a:pPr>
              <a:spcBef>
                <a:spcPct val="50000"/>
              </a:spcBef>
            </a:pPr>
            <a:r>
              <a:rPr lang="ru-RU" dirty="0"/>
              <a:t>	возражения по поводу цены</a:t>
            </a:r>
          </a:p>
          <a:p>
            <a:pPr>
              <a:spcBef>
                <a:spcPct val="50000"/>
              </a:spcBef>
            </a:pPr>
            <a:r>
              <a:rPr lang="ru-RU" dirty="0"/>
              <a:t>	возражения, связанные с задержкой по поводу принятия решения</a:t>
            </a:r>
          </a:p>
          <a:p>
            <a:pPr>
              <a:spcBef>
                <a:spcPct val="50000"/>
              </a:spcBef>
            </a:pPr>
            <a:r>
              <a:rPr lang="ru-RU" dirty="0"/>
              <a:t>	возражения, связанные с привязанностью к уже имеющемуся товару</a:t>
            </a:r>
            <a:endParaRPr lang="ru-RU" sz="1000" dirty="0"/>
          </a:p>
        </p:txBody>
      </p:sp>
    </p:spTree>
  </p:cSld>
  <p:clrMapOvr>
    <a:masterClrMapping/>
  </p:clrMapOvr>
  <p:transition>
    <p:blinds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19200" y="609600"/>
            <a:ext cx="6705600" cy="685800"/>
          </a:xfrm>
        </p:spPr>
        <p:txBody>
          <a:bodyPr/>
          <a:lstStyle/>
          <a:p>
            <a:r>
              <a:rPr lang="ru-RU" sz="2400" b="1">
                <a:latin typeface="Comic Sans MS" pitchFamily="66" charset="0"/>
              </a:rPr>
              <a:t>Работа с возражениями</a:t>
            </a:r>
            <a:endParaRPr lang="ru-RU" sz="2400" b="1">
              <a:latin typeface="Arial" charset="0"/>
            </a:endParaRPr>
          </a:p>
        </p:txBody>
      </p:sp>
      <p:sp>
        <p:nvSpPr>
          <p:cNvPr id="27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524000" y="6019800"/>
            <a:ext cx="6576392" cy="649560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3012" name="Text Box 1028"/>
          <p:cNvSpPr txBox="1">
            <a:spLocks noChangeArrowheads="1"/>
          </p:cNvSpPr>
          <p:nvPr/>
        </p:nvSpPr>
        <p:spPr bwMode="auto">
          <a:xfrm>
            <a:off x="3276600" y="1371600"/>
            <a:ext cx="2514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Возражения</a:t>
            </a:r>
            <a:endParaRPr lang="ru-RU" sz="800"/>
          </a:p>
        </p:txBody>
      </p:sp>
      <p:sp>
        <p:nvSpPr>
          <p:cNvPr id="43013" name="Text Box 1029"/>
          <p:cNvSpPr txBox="1">
            <a:spLocks noChangeArrowheads="1"/>
          </p:cNvSpPr>
          <p:nvPr/>
        </p:nvSpPr>
        <p:spPr bwMode="auto">
          <a:xfrm>
            <a:off x="1676400" y="2590800"/>
            <a:ext cx="10668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Ненужные</a:t>
            </a:r>
          </a:p>
        </p:txBody>
      </p:sp>
      <p:sp>
        <p:nvSpPr>
          <p:cNvPr id="43014" name="Text Box 1030"/>
          <p:cNvSpPr txBox="1">
            <a:spLocks noChangeArrowheads="1"/>
          </p:cNvSpPr>
          <p:nvPr/>
        </p:nvSpPr>
        <p:spPr bwMode="auto">
          <a:xfrm>
            <a:off x="6096000" y="2514600"/>
            <a:ext cx="91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Нужные</a:t>
            </a:r>
          </a:p>
        </p:txBody>
      </p:sp>
      <p:sp>
        <p:nvSpPr>
          <p:cNvPr id="43015" name="Line 1031"/>
          <p:cNvSpPr>
            <a:spLocks noChangeShapeType="1"/>
          </p:cNvSpPr>
          <p:nvPr/>
        </p:nvSpPr>
        <p:spPr bwMode="auto">
          <a:xfrm flipH="1">
            <a:off x="2514600" y="1752600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43016" name="Line 1032"/>
          <p:cNvSpPr>
            <a:spLocks noChangeShapeType="1"/>
          </p:cNvSpPr>
          <p:nvPr/>
        </p:nvSpPr>
        <p:spPr bwMode="auto">
          <a:xfrm>
            <a:off x="4724400" y="1752600"/>
            <a:ext cx="1676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43017" name="Text Box 1033"/>
          <p:cNvSpPr txBox="1">
            <a:spLocks noChangeArrowheads="1"/>
          </p:cNvSpPr>
          <p:nvPr/>
        </p:nvSpPr>
        <p:spPr bwMode="auto">
          <a:xfrm>
            <a:off x="762000" y="3505200"/>
            <a:ext cx="2743200" cy="18719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50" dirty="0"/>
              <a:t>Создаются самим продавцом: (личностные)</a:t>
            </a:r>
          </a:p>
          <a:p>
            <a:pPr>
              <a:spcBef>
                <a:spcPct val="50000"/>
              </a:spcBef>
            </a:pPr>
            <a:r>
              <a:rPr lang="ru-RU" sz="1050" dirty="0"/>
              <a:t>плохая организация</a:t>
            </a:r>
          </a:p>
          <a:p>
            <a:pPr>
              <a:spcBef>
                <a:spcPct val="50000"/>
              </a:spcBef>
            </a:pPr>
            <a:r>
              <a:rPr lang="ru-RU" sz="1050" dirty="0"/>
              <a:t>преувеличение</a:t>
            </a:r>
          </a:p>
          <a:p>
            <a:pPr>
              <a:spcBef>
                <a:spcPct val="50000"/>
              </a:spcBef>
            </a:pPr>
            <a:r>
              <a:rPr lang="ru-RU" sz="1050" dirty="0"/>
              <a:t>высокомерие</a:t>
            </a:r>
          </a:p>
          <a:p>
            <a:pPr>
              <a:spcBef>
                <a:spcPct val="50000"/>
              </a:spcBef>
            </a:pPr>
            <a:r>
              <a:rPr lang="ru-RU" sz="1050" dirty="0"/>
              <a:t>болтливость</a:t>
            </a:r>
          </a:p>
          <a:p>
            <a:pPr>
              <a:spcBef>
                <a:spcPct val="50000"/>
              </a:spcBef>
            </a:pPr>
            <a:r>
              <a:rPr lang="ru-RU" sz="1050" dirty="0"/>
              <a:t>неопрятный вид</a:t>
            </a:r>
          </a:p>
          <a:p>
            <a:pPr>
              <a:spcBef>
                <a:spcPct val="50000"/>
              </a:spcBef>
            </a:pPr>
            <a:r>
              <a:rPr lang="ru-RU" sz="1050" dirty="0"/>
              <a:t>замечания о плохой выкладке товара</a:t>
            </a:r>
          </a:p>
        </p:txBody>
      </p:sp>
      <p:sp>
        <p:nvSpPr>
          <p:cNvPr id="43018" name="Text Box 1034"/>
          <p:cNvSpPr txBox="1">
            <a:spLocks noChangeArrowheads="1"/>
          </p:cNvSpPr>
          <p:nvPr/>
        </p:nvSpPr>
        <p:spPr bwMode="auto">
          <a:xfrm>
            <a:off x="4570413" y="2971800"/>
            <a:ext cx="1220787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Ненастоящие</a:t>
            </a:r>
          </a:p>
        </p:txBody>
      </p:sp>
      <p:sp>
        <p:nvSpPr>
          <p:cNvPr id="43019" name="Text Box 1035"/>
          <p:cNvSpPr txBox="1">
            <a:spLocks noChangeArrowheads="1"/>
          </p:cNvSpPr>
          <p:nvPr/>
        </p:nvSpPr>
        <p:spPr bwMode="auto">
          <a:xfrm>
            <a:off x="6705600" y="2971800"/>
            <a:ext cx="1371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Настоящие</a:t>
            </a:r>
          </a:p>
        </p:txBody>
      </p:sp>
      <p:sp>
        <p:nvSpPr>
          <p:cNvPr id="43020" name="Line 1036"/>
          <p:cNvSpPr>
            <a:spLocks noChangeShapeType="1"/>
          </p:cNvSpPr>
          <p:nvPr/>
        </p:nvSpPr>
        <p:spPr bwMode="auto">
          <a:xfrm flipH="1">
            <a:off x="5410200" y="28194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43021" name="Line 1037"/>
          <p:cNvSpPr>
            <a:spLocks noChangeShapeType="1"/>
          </p:cNvSpPr>
          <p:nvPr/>
        </p:nvSpPr>
        <p:spPr bwMode="auto">
          <a:xfrm>
            <a:off x="6858000" y="28194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43023" name="Text Box 1039"/>
          <p:cNvSpPr txBox="1">
            <a:spLocks noChangeArrowheads="1"/>
          </p:cNvSpPr>
          <p:nvPr/>
        </p:nvSpPr>
        <p:spPr bwMode="auto">
          <a:xfrm>
            <a:off x="3995936" y="3429000"/>
            <a:ext cx="2481064" cy="15487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50" dirty="0"/>
              <a:t>Клиент пытается вас </a:t>
            </a:r>
            <a:r>
              <a:rPr lang="ru-RU" sz="1050" dirty="0" smtClean="0"/>
              <a:t>проверить,</a:t>
            </a:r>
            <a:endParaRPr lang="ru-RU" sz="1050" dirty="0"/>
          </a:p>
          <a:p>
            <a:pPr>
              <a:spcBef>
                <a:spcPct val="50000"/>
              </a:spcBef>
            </a:pPr>
            <a:r>
              <a:rPr lang="ru-RU" sz="1050" dirty="0"/>
              <a:t>у клиента есть какое то </a:t>
            </a:r>
            <a:r>
              <a:rPr lang="ru-RU" sz="1050" dirty="0" smtClean="0"/>
              <a:t>недоверие,</a:t>
            </a:r>
            <a:endParaRPr lang="ru-RU" sz="1050" dirty="0"/>
          </a:p>
          <a:p>
            <a:pPr>
              <a:spcBef>
                <a:spcPct val="50000"/>
              </a:spcBef>
            </a:pPr>
            <a:r>
              <a:rPr lang="ru-RU" sz="1050" dirty="0"/>
              <a:t>клиенту нужно время </a:t>
            </a:r>
            <a:r>
              <a:rPr lang="ru-RU" sz="1050" dirty="0" smtClean="0"/>
              <a:t>подумать,</a:t>
            </a:r>
            <a:endParaRPr lang="ru-RU" sz="1050" dirty="0"/>
          </a:p>
          <a:p>
            <a:pPr>
              <a:spcBef>
                <a:spcPct val="50000"/>
              </a:spcBef>
            </a:pPr>
            <a:r>
              <a:rPr lang="ru-RU" sz="1050" dirty="0"/>
              <a:t>клиент прячет настоящее </a:t>
            </a:r>
            <a:r>
              <a:rPr lang="ru-RU" sz="1050" dirty="0" smtClean="0"/>
              <a:t>возражение,</a:t>
            </a:r>
            <a:endParaRPr lang="ru-RU" sz="1050" dirty="0"/>
          </a:p>
          <a:p>
            <a:pPr>
              <a:spcBef>
                <a:spcPct val="50000"/>
              </a:spcBef>
            </a:pPr>
            <a:r>
              <a:rPr lang="ru-RU" sz="1050" dirty="0"/>
              <a:t>(без эмоций, человек не интересуется тем, что вы говорите)</a:t>
            </a:r>
          </a:p>
        </p:txBody>
      </p:sp>
      <p:sp>
        <p:nvSpPr>
          <p:cNvPr id="43024" name="Line 1040"/>
          <p:cNvSpPr>
            <a:spLocks noChangeShapeType="1"/>
          </p:cNvSpPr>
          <p:nvPr/>
        </p:nvSpPr>
        <p:spPr bwMode="auto">
          <a:xfrm>
            <a:off x="51054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43025" name="Line 1041"/>
          <p:cNvSpPr>
            <a:spLocks noChangeShapeType="1"/>
          </p:cNvSpPr>
          <p:nvPr/>
        </p:nvSpPr>
        <p:spPr bwMode="auto">
          <a:xfrm flipH="1">
            <a:off x="1981200" y="28956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43026" name="Text Box 1042"/>
          <p:cNvSpPr txBox="1">
            <a:spLocks noChangeArrowheads="1"/>
          </p:cNvSpPr>
          <p:nvPr/>
        </p:nvSpPr>
        <p:spPr bwMode="auto">
          <a:xfrm>
            <a:off x="6781800" y="3505200"/>
            <a:ext cx="121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Допустим</a:t>
            </a:r>
          </a:p>
        </p:txBody>
      </p:sp>
      <p:sp>
        <p:nvSpPr>
          <p:cNvPr id="43027" name="AutoShape 1043"/>
          <p:cNvSpPr>
            <a:spLocks noChangeArrowheads="1"/>
          </p:cNvSpPr>
          <p:nvPr/>
        </p:nvSpPr>
        <p:spPr bwMode="auto">
          <a:xfrm>
            <a:off x="6781800" y="3810000"/>
            <a:ext cx="990600" cy="5334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43029" name="Line 1045"/>
          <p:cNvSpPr>
            <a:spLocks noChangeShapeType="1"/>
          </p:cNvSpPr>
          <p:nvPr/>
        </p:nvSpPr>
        <p:spPr bwMode="auto">
          <a:xfrm>
            <a:off x="6477000" y="35052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43030" name="Line 1046"/>
          <p:cNvSpPr>
            <a:spLocks noChangeShapeType="1"/>
          </p:cNvSpPr>
          <p:nvPr/>
        </p:nvSpPr>
        <p:spPr bwMode="auto">
          <a:xfrm flipH="1">
            <a:off x="7620000" y="35052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43031" name="Text Box 1047"/>
          <p:cNvSpPr txBox="1">
            <a:spLocks noChangeArrowheads="1"/>
          </p:cNvSpPr>
          <p:nvPr/>
        </p:nvSpPr>
        <p:spPr bwMode="auto">
          <a:xfrm>
            <a:off x="6553200" y="4495800"/>
            <a:ext cx="1981200" cy="57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50" dirty="0"/>
              <a:t>Допустим мы сможем решить эту проблему, тогда вы купите наш товар?</a:t>
            </a:r>
          </a:p>
        </p:txBody>
      </p:sp>
      <p:sp>
        <p:nvSpPr>
          <p:cNvPr id="43032" name="Line 1048"/>
          <p:cNvSpPr>
            <a:spLocks noChangeShapeType="1"/>
          </p:cNvSpPr>
          <p:nvPr/>
        </p:nvSpPr>
        <p:spPr bwMode="auto">
          <a:xfrm flipH="1">
            <a:off x="6553200" y="5105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43033" name="Line 1049"/>
          <p:cNvSpPr>
            <a:spLocks noChangeShapeType="1"/>
          </p:cNvSpPr>
          <p:nvPr/>
        </p:nvSpPr>
        <p:spPr bwMode="auto">
          <a:xfrm>
            <a:off x="7543800" y="5105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43034" name="Text Box 1050"/>
          <p:cNvSpPr txBox="1">
            <a:spLocks noChangeArrowheads="1"/>
          </p:cNvSpPr>
          <p:nvPr/>
        </p:nvSpPr>
        <p:spPr bwMode="auto">
          <a:xfrm>
            <a:off x="5940152" y="5445224"/>
            <a:ext cx="1080120" cy="49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50" dirty="0"/>
              <a:t>«Нет»</a:t>
            </a:r>
          </a:p>
          <a:p>
            <a:pPr algn="ctr">
              <a:spcBef>
                <a:spcPct val="50000"/>
              </a:spcBef>
            </a:pPr>
            <a:r>
              <a:rPr lang="ru-RU" sz="1050" dirty="0"/>
              <a:t>Ненастоящее</a:t>
            </a:r>
          </a:p>
        </p:txBody>
      </p:sp>
      <p:sp>
        <p:nvSpPr>
          <p:cNvPr id="43035" name="Text Box 1051"/>
          <p:cNvSpPr txBox="1">
            <a:spLocks noChangeArrowheads="1"/>
          </p:cNvSpPr>
          <p:nvPr/>
        </p:nvSpPr>
        <p:spPr bwMode="auto">
          <a:xfrm>
            <a:off x="7596336" y="5445224"/>
            <a:ext cx="936104" cy="49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50" dirty="0"/>
              <a:t>«Да»</a:t>
            </a:r>
          </a:p>
          <a:p>
            <a:pPr algn="ctr">
              <a:spcBef>
                <a:spcPct val="50000"/>
              </a:spcBef>
            </a:pPr>
            <a:r>
              <a:rPr lang="ru-RU" sz="1050" dirty="0"/>
              <a:t>Настоящее</a:t>
            </a:r>
          </a:p>
        </p:txBody>
      </p:sp>
      <p:sp>
        <p:nvSpPr>
          <p:cNvPr id="43036" name="Rectangle 1052"/>
          <p:cNvSpPr>
            <a:spLocks noChangeArrowheads="1"/>
          </p:cNvSpPr>
          <p:nvPr/>
        </p:nvSpPr>
        <p:spPr bwMode="auto">
          <a:xfrm>
            <a:off x="5867400" y="2514600"/>
            <a:ext cx="1219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blinds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ru-RU" sz="2400" b="1">
                <a:latin typeface="Comic Sans MS" pitchFamily="66" charset="0"/>
              </a:rPr>
              <a:t>Правила работы с возражениями</a:t>
            </a:r>
            <a:endParaRPr lang="ru-RU" sz="2400" b="1">
              <a:latin typeface="Arial" charset="0"/>
            </a:endParaRPr>
          </a:p>
        </p:txBody>
      </p:sp>
      <p:sp>
        <p:nvSpPr>
          <p:cNvPr id="1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524000" y="6019800"/>
            <a:ext cx="6648400" cy="649560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2339752" y="1484784"/>
            <a:ext cx="4572000" cy="2791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 smtClean="0">
                <a:latin typeface="Comic Sans MS" pitchFamily="66" charset="0"/>
              </a:rPr>
              <a:t>Выслушиваем Гостя!!! 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2339752" y="2420888"/>
            <a:ext cx="4572000" cy="4638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 smtClean="0">
                <a:latin typeface="Comic Sans MS" pitchFamily="66" charset="0"/>
              </a:rPr>
              <a:t>Психологическое присоединение к возражению (“Да это немного дороже, но (однако, и все-таки) …)”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2339752" y="3501008"/>
            <a:ext cx="4573587" cy="8331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 smtClean="0">
                <a:latin typeface="Comic Sans MS" pitchFamily="66" charset="0"/>
              </a:rPr>
              <a:t>Уточняющие вопросы: “Дорого по сравнению с чем?”, “Сколько, вы полагаете, это должно стоить?”. Ответив на возражение, мягко призвать к заключению сделки (покупке)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2339752" y="5013176"/>
            <a:ext cx="4649787" cy="2791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 smtClean="0">
                <a:latin typeface="Comic Sans MS" pitchFamily="66" charset="0"/>
              </a:rPr>
              <a:t>Предложить альтернативу или аргументировать</a:t>
            </a:r>
            <a:endParaRPr lang="ru-RU" sz="800" dirty="0">
              <a:latin typeface="Comic Sans MS" pitchFamily="66" charset="0"/>
            </a:endParaRPr>
          </a:p>
        </p:txBody>
      </p:sp>
      <p:sp>
        <p:nvSpPr>
          <p:cNvPr id="41997" name="AutoShape 13"/>
          <p:cNvSpPr>
            <a:spLocks noChangeArrowheads="1"/>
          </p:cNvSpPr>
          <p:nvPr/>
        </p:nvSpPr>
        <p:spPr bwMode="auto">
          <a:xfrm>
            <a:off x="4211960" y="1988840"/>
            <a:ext cx="838200" cy="2286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41998" name="AutoShape 14"/>
          <p:cNvSpPr>
            <a:spLocks noChangeArrowheads="1"/>
          </p:cNvSpPr>
          <p:nvPr/>
        </p:nvSpPr>
        <p:spPr bwMode="auto">
          <a:xfrm>
            <a:off x="4211960" y="3068960"/>
            <a:ext cx="838200" cy="2286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42000" name="AutoShape 16"/>
          <p:cNvSpPr>
            <a:spLocks noChangeArrowheads="1"/>
          </p:cNvSpPr>
          <p:nvPr/>
        </p:nvSpPr>
        <p:spPr bwMode="auto">
          <a:xfrm>
            <a:off x="4283968" y="4509120"/>
            <a:ext cx="685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blinds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51514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Comic Sans MS" pitchFamily="66" charset="0"/>
              </a:rPr>
              <a:t>Специальные приёмы </a:t>
            </a:r>
            <a:r>
              <a:rPr lang="ru-RU" sz="2400" b="1" dirty="0">
                <a:latin typeface="Comic Sans MS" pitchFamily="66" charset="0"/>
              </a:rPr>
              <a:t>по нейтрализации возражений</a:t>
            </a:r>
            <a:endParaRPr lang="ru-RU" sz="2400" b="1" dirty="0">
              <a:latin typeface="Arial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524000" y="6019800"/>
            <a:ext cx="6576392" cy="721568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467544" y="1124744"/>
            <a:ext cx="8208912" cy="4861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50" b="1" dirty="0"/>
              <a:t>Условное согласие</a:t>
            </a:r>
            <a:endParaRPr lang="ru-RU" sz="1050" dirty="0"/>
          </a:p>
          <a:p>
            <a:pPr>
              <a:spcBef>
                <a:spcPct val="50000"/>
              </a:spcBef>
            </a:pPr>
            <a:r>
              <a:rPr lang="ru-RU" sz="1050" dirty="0"/>
              <a:t>со своей стороны каждый прав</a:t>
            </a:r>
          </a:p>
          <a:p>
            <a:pPr>
              <a:spcBef>
                <a:spcPct val="50000"/>
              </a:spcBef>
            </a:pPr>
            <a:r>
              <a:rPr lang="ru-RU" sz="1050" dirty="0"/>
              <a:t>«условное согласие» является согласием</a:t>
            </a:r>
          </a:p>
          <a:p>
            <a:pPr>
              <a:spcBef>
                <a:spcPct val="50000"/>
              </a:spcBef>
            </a:pPr>
            <a:r>
              <a:rPr lang="ru-RU" sz="1050" dirty="0"/>
              <a:t>	с личностью («ты </a:t>
            </a:r>
            <a:r>
              <a:rPr lang="ru-RU" sz="1050" dirty="0" err="1"/>
              <a:t>ок</a:t>
            </a:r>
            <a:r>
              <a:rPr lang="ru-RU" sz="1050" dirty="0"/>
              <a:t>, я признаю тебя»)</a:t>
            </a:r>
          </a:p>
          <a:p>
            <a:pPr>
              <a:spcBef>
                <a:spcPct val="50000"/>
              </a:spcBef>
            </a:pPr>
            <a:r>
              <a:rPr lang="ru-RU" sz="1050" dirty="0"/>
              <a:t>	с точкой зрения человека, его образом мышления</a:t>
            </a:r>
          </a:p>
          <a:p>
            <a:pPr>
              <a:spcBef>
                <a:spcPct val="50000"/>
              </a:spcBef>
            </a:pPr>
            <a:r>
              <a:rPr lang="ru-RU" sz="1050" dirty="0"/>
              <a:t>	с чувствами (понимание страха, недоверия)</a:t>
            </a:r>
          </a:p>
          <a:p>
            <a:pPr>
              <a:spcBef>
                <a:spcPct val="50000"/>
              </a:spcBef>
            </a:pPr>
            <a:r>
              <a:rPr lang="ru-RU" sz="1050" b="1" u="sng" dirty="0"/>
              <a:t>но не с предметом высказанного, его содержанием</a:t>
            </a:r>
            <a:r>
              <a:rPr lang="ru-RU" sz="1050" b="1" u="sng" dirty="0" smtClean="0"/>
              <a:t>!</a:t>
            </a:r>
          </a:p>
          <a:p>
            <a:pPr>
              <a:spcBef>
                <a:spcPct val="50000"/>
              </a:spcBef>
            </a:pPr>
            <a:r>
              <a:rPr lang="ru-RU" sz="1050" u="sng" dirty="0" smtClean="0"/>
              <a:t>Пример</a:t>
            </a:r>
            <a:r>
              <a:rPr lang="ru-RU" sz="1050" u="sng" dirty="0"/>
              <a:t>:</a:t>
            </a:r>
            <a:r>
              <a:rPr lang="ru-RU" sz="1050" dirty="0"/>
              <a:t> </a:t>
            </a:r>
            <a:r>
              <a:rPr lang="ru-RU" sz="1050" dirty="0" smtClean="0"/>
              <a:t>  </a:t>
            </a:r>
            <a:r>
              <a:rPr lang="ru-RU" sz="1050" i="1" dirty="0" smtClean="0"/>
              <a:t>Когда </a:t>
            </a:r>
            <a:r>
              <a:rPr lang="ru-RU" sz="1050" i="1" dirty="0"/>
              <a:t>будут </a:t>
            </a:r>
            <a:r>
              <a:rPr lang="ru-RU" sz="1050" i="1" dirty="0" smtClean="0"/>
              <a:t> входящие </a:t>
            </a:r>
            <a:r>
              <a:rPr lang="ru-RU" sz="1050" i="1" dirty="0"/>
              <a:t>звонки бесплатными? - Вы затронули очень важный вопрос. Мы как абоненты тоже этого </a:t>
            </a:r>
            <a:r>
              <a:rPr lang="ru-RU" sz="1050" i="1" dirty="0" smtClean="0"/>
              <a:t>ждём.</a:t>
            </a:r>
          </a:p>
          <a:p>
            <a:pPr>
              <a:spcBef>
                <a:spcPct val="50000"/>
              </a:spcBef>
            </a:pPr>
            <a:endParaRPr lang="ru-RU" sz="1050" b="1" dirty="0" smtClean="0"/>
          </a:p>
          <a:p>
            <a:pPr>
              <a:spcBef>
                <a:spcPct val="50000"/>
              </a:spcBef>
            </a:pPr>
            <a:r>
              <a:rPr lang="ru-RU" sz="1050" b="1" dirty="0" smtClean="0"/>
              <a:t>Фильтрующий </a:t>
            </a:r>
            <a:r>
              <a:rPr lang="ru-RU" sz="1050" b="1" dirty="0"/>
              <a:t>вопрос</a:t>
            </a:r>
            <a:endParaRPr lang="ru-RU" sz="1050" dirty="0"/>
          </a:p>
          <a:p>
            <a:pPr>
              <a:spcBef>
                <a:spcPct val="50000"/>
              </a:spcBef>
            </a:pPr>
            <a:r>
              <a:rPr lang="ru-RU" sz="1050" dirty="0"/>
              <a:t>при потоке возражений (при жёстких возражениях, направленных на личность и фирму) трудно распознать, из чего они состоят. Или это эмоции, не имеющие никакого отношения к делу, или это деловой </a:t>
            </a:r>
            <a:r>
              <a:rPr lang="ru-RU" sz="1050" dirty="0" smtClean="0"/>
              <a:t> вопрос</a:t>
            </a:r>
            <a:r>
              <a:rPr lang="ru-RU" sz="1050" dirty="0"/>
              <a:t>, требующий прояснения. </a:t>
            </a:r>
            <a:endParaRPr lang="ru-RU" sz="1050" dirty="0" smtClean="0"/>
          </a:p>
          <a:p>
            <a:pPr>
              <a:spcBef>
                <a:spcPct val="50000"/>
              </a:spcBef>
            </a:pPr>
            <a:r>
              <a:rPr lang="ru-RU" sz="1050" dirty="0" smtClean="0"/>
              <a:t>Каким </a:t>
            </a:r>
            <a:r>
              <a:rPr lang="ru-RU" sz="1050" dirty="0"/>
              <a:t>образом узнать, в чём, собственно, ДЕЛО?</a:t>
            </a:r>
          </a:p>
          <a:p>
            <a:pPr>
              <a:spcBef>
                <a:spcPct val="50000"/>
              </a:spcBef>
            </a:pPr>
            <a:r>
              <a:rPr lang="ru-RU" sz="1050" dirty="0"/>
              <a:t>Фильтр вопрос - это открытый вопрос. </a:t>
            </a:r>
            <a:r>
              <a:rPr lang="ru-RU" sz="1050" dirty="0" smtClean="0"/>
              <a:t>  С </a:t>
            </a:r>
            <a:r>
              <a:rPr lang="ru-RU" sz="1050" dirty="0"/>
              <a:t>его помощью можно разделить эмоции и </a:t>
            </a:r>
            <a:r>
              <a:rPr lang="ru-RU" sz="1050" dirty="0" smtClean="0"/>
              <a:t>дело, </a:t>
            </a:r>
            <a:r>
              <a:rPr lang="ru-RU" sz="1050" dirty="0"/>
              <a:t>т.е. Принять чувства и только </a:t>
            </a:r>
            <a:r>
              <a:rPr lang="ru-RU" sz="1050" dirty="0" smtClean="0"/>
              <a:t>после </a:t>
            </a:r>
            <a:r>
              <a:rPr lang="ru-RU" sz="1050" dirty="0"/>
              <a:t>этого обратиться к ДЕЛУ</a:t>
            </a:r>
            <a:r>
              <a:rPr lang="ru-RU" sz="1050" dirty="0" smtClean="0"/>
              <a:t>.</a:t>
            </a:r>
          </a:p>
          <a:p>
            <a:pPr>
              <a:spcBef>
                <a:spcPct val="50000"/>
              </a:spcBef>
            </a:pPr>
            <a:r>
              <a:rPr lang="ru-RU" sz="1050" u="sng" dirty="0" smtClean="0"/>
              <a:t>Пример</a:t>
            </a:r>
            <a:r>
              <a:rPr lang="ru-RU" sz="1050" u="sng" dirty="0"/>
              <a:t>: </a:t>
            </a:r>
            <a:r>
              <a:rPr lang="ru-RU" sz="1050" u="sng" dirty="0" smtClean="0"/>
              <a:t>  </a:t>
            </a:r>
            <a:r>
              <a:rPr lang="ru-RU" sz="1050" i="1" dirty="0" smtClean="0"/>
              <a:t>Где </a:t>
            </a:r>
            <a:r>
              <a:rPr lang="ru-RU" sz="1050" i="1" dirty="0"/>
              <a:t>ваш начальник? - какие проблемы Вы хотели бы, чтобы мы Вам помогли </a:t>
            </a:r>
            <a:r>
              <a:rPr lang="ru-RU" sz="1050" i="1" dirty="0" smtClean="0"/>
              <a:t>решить?</a:t>
            </a:r>
          </a:p>
          <a:p>
            <a:pPr>
              <a:spcBef>
                <a:spcPct val="50000"/>
              </a:spcBef>
            </a:pPr>
            <a:endParaRPr lang="ru-RU" sz="1050" dirty="0"/>
          </a:p>
          <a:p>
            <a:pPr>
              <a:spcBef>
                <a:spcPct val="50000"/>
              </a:spcBef>
            </a:pPr>
            <a:r>
              <a:rPr lang="ru-RU" sz="1050" b="1" dirty="0"/>
              <a:t>Рефлектирующий </a:t>
            </a:r>
            <a:r>
              <a:rPr lang="ru-RU" sz="1050" b="1" dirty="0" smtClean="0"/>
              <a:t>вопрос</a:t>
            </a:r>
            <a:endParaRPr lang="ru-RU" sz="1050" dirty="0"/>
          </a:p>
          <a:p>
            <a:pPr>
              <a:spcBef>
                <a:spcPct val="50000"/>
              </a:spcBef>
            </a:pPr>
            <a:r>
              <a:rPr lang="ru-RU" sz="1050" dirty="0"/>
              <a:t>С помощью «зеркала» или отражения возражения я показываю собеседнику своё внимание и участие к </a:t>
            </a:r>
            <a:r>
              <a:rPr lang="ru-RU" sz="1050" dirty="0" smtClean="0"/>
              <a:t>нему.</a:t>
            </a:r>
          </a:p>
          <a:p>
            <a:pPr>
              <a:spcBef>
                <a:spcPct val="50000"/>
              </a:spcBef>
            </a:pPr>
            <a:r>
              <a:rPr lang="ru-RU" sz="1050" u="sng" dirty="0" smtClean="0"/>
              <a:t>Например</a:t>
            </a:r>
            <a:r>
              <a:rPr lang="ru-RU" sz="1050" u="sng" dirty="0"/>
              <a:t>: </a:t>
            </a:r>
            <a:r>
              <a:rPr lang="ru-RU" sz="1050" u="sng" dirty="0" smtClean="0"/>
              <a:t>  </a:t>
            </a:r>
            <a:r>
              <a:rPr lang="ru-RU" sz="1050" i="1" dirty="0" smtClean="0"/>
              <a:t>Почему </a:t>
            </a:r>
            <a:r>
              <a:rPr lang="ru-RU" sz="1050" i="1" dirty="0"/>
              <a:t>нет скидок? - Вы хотели бы узнать сумму покупки, при которой может получить скидки?</a:t>
            </a:r>
          </a:p>
        </p:txBody>
      </p:sp>
    </p:spTree>
  </p:cSld>
  <p:clrMapOvr>
    <a:masterClrMapping/>
  </p:clrMapOvr>
  <p:transition>
    <p:blinds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5334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Comic Sans MS" pitchFamily="66" charset="0"/>
              </a:rPr>
              <a:t>Завершение продажи</a:t>
            </a:r>
            <a:r>
              <a:rPr lang="ru-RU" sz="2400" b="1" dirty="0">
                <a:latin typeface="Arial" charset="0"/>
              </a:rPr>
              <a:t/>
            </a:r>
            <a:br>
              <a:rPr lang="ru-RU" sz="2400" b="1" dirty="0">
                <a:latin typeface="Arial" charset="0"/>
              </a:rPr>
            </a:br>
            <a:endParaRPr lang="ru-RU" sz="2000" dirty="0">
              <a:latin typeface="Arial" charset="0"/>
            </a:endParaRPr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524000" y="6019800"/>
            <a:ext cx="6576392" cy="721568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83568" y="1700808"/>
            <a:ext cx="7924800" cy="43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dirty="0"/>
              <a:t>Потерянное преимущество.</a:t>
            </a:r>
            <a:r>
              <a:rPr lang="ru-RU" sz="1400" dirty="0"/>
              <a:t> </a:t>
            </a:r>
            <a:r>
              <a:rPr lang="ru-RU" dirty="0"/>
              <a:t>Продавец замечает клиенту, что тот рискует потерять преимущество, если немедленно не примет </a:t>
            </a:r>
            <a:r>
              <a:rPr lang="ru-RU" dirty="0" smtClean="0"/>
              <a:t>решение:  </a:t>
            </a:r>
            <a:r>
              <a:rPr lang="ru-RU" i="1" u="sng" dirty="0" smtClean="0"/>
              <a:t>«Только сегодня  при покупке ….в подарок получаете….» </a:t>
            </a:r>
            <a:endParaRPr lang="ru-RU" i="1" u="sng" dirty="0"/>
          </a:p>
          <a:p>
            <a:pPr>
              <a:spcBef>
                <a:spcPct val="50000"/>
              </a:spcBef>
            </a:pPr>
            <a:r>
              <a:rPr lang="ru-RU" sz="1400" b="1" dirty="0"/>
              <a:t>Подведение итога. </a:t>
            </a:r>
            <a:r>
              <a:rPr lang="ru-RU" dirty="0"/>
              <a:t>Подытоживая возражения клиента и </a:t>
            </a:r>
            <a:r>
              <a:rPr lang="ru-RU" dirty="0" smtClean="0"/>
              <a:t>ответы</a:t>
            </a:r>
            <a:r>
              <a:rPr lang="ru-RU" dirty="0"/>
              <a:t> </a:t>
            </a:r>
            <a:r>
              <a:rPr lang="ru-RU" dirty="0" smtClean="0"/>
              <a:t> данные </a:t>
            </a:r>
            <a:r>
              <a:rPr lang="ru-RU" dirty="0"/>
              <a:t>на них, </a:t>
            </a:r>
            <a:r>
              <a:rPr lang="ru-RU" dirty="0" smtClean="0"/>
              <a:t>продавец  </a:t>
            </a:r>
            <a:r>
              <a:rPr lang="ru-RU" dirty="0"/>
              <a:t>далее обобщает преимущества товара, говоря клиенту</a:t>
            </a:r>
            <a:r>
              <a:rPr lang="ru-RU" dirty="0" smtClean="0"/>
              <a:t>:  </a:t>
            </a:r>
            <a:r>
              <a:rPr lang="ru-RU" i="1" u="sng" dirty="0"/>
              <a:t>«Хорошо</a:t>
            </a:r>
            <a:r>
              <a:rPr lang="ru-RU" i="1" u="sng" dirty="0" smtClean="0"/>
              <a:t>.  Если я  ответил на все Ваши вопросы мы можем  оформить заказ»</a:t>
            </a:r>
            <a:endParaRPr lang="ru-RU" i="1" u="sng" dirty="0"/>
          </a:p>
          <a:p>
            <a:pPr>
              <a:spcBef>
                <a:spcPct val="50000"/>
              </a:spcBef>
            </a:pPr>
            <a:r>
              <a:rPr lang="ru-RU" sz="1400" b="1" dirty="0"/>
              <a:t>Подразумевая согласие.</a:t>
            </a:r>
            <a:r>
              <a:rPr lang="ru-RU" sz="1400" dirty="0"/>
              <a:t> </a:t>
            </a:r>
            <a:r>
              <a:rPr lang="ru-RU" dirty="0"/>
              <a:t>Этот приём используют во время акта продажи, как если бы клиент уже принял окончательное решение приобрести товар: </a:t>
            </a:r>
            <a:r>
              <a:rPr lang="ru-RU" dirty="0" smtClean="0"/>
              <a:t> </a:t>
            </a:r>
            <a:r>
              <a:rPr lang="ru-RU" i="1" u="sng" dirty="0" smtClean="0"/>
              <a:t>«Вам предложить что-нибудь из напитков к блюду?»</a:t>
            </a:r>
            <a:endParaRPr lang="ru-RU" i="1" u="sng" dirty="0"/>
          </a:p>
          <a:p>
            <a:pPr>
              <a:spcBef>
                <a:spcPct val="50000"/>
              </a:spcBef>
            </a:pPr>
            <a:r>
              <a:rPr lang="ru-RU" sz="1400" b="1" dirty="0"/>
              <a:t>Беспроигрышная альтернатива.</a:t>
            </a:r>
            <a:r>
              <a:rPr lang="ru-RU" sz="1400" dirty="0"/>
              <a:t> </a:t>
            </a:r>
            <a:r>
              <a:rPr lang="ru-RU" dirty="0"/>
              <a:t>Продавец предоставляет клиенту выбор между двумя решениями. Каждое из которых ведёт к </a:t>
            </a:r>
            <a:r>
              <a:rPr lang="ru-RU" dirty="0" smtClean="0"/>
              <a:t>покупке</a:t>
            </a:r>
            <a:r>
              <a:rPr lang="ru-RU" i="1" dirty="0" smtClean="0"/>
              <a:t>:  </a:t>
            </a:r>
            <a:r>
              <a:rPr lang="ru-RU" i="1" u="sng" dirty="0" smtClean="0"/>
              <a:t>«Вы будете брать  большой или стандартный  стаканчик?….»</a:t>
            </a:r>
            <a:endParaRPr lang="ru-RU" i="1" u="sng" dirty="0"/>
          </a:p>
          <a:p>
            <a:pPr>
              <a:spcBef>
                <a:spcPct val="50000"/>
              </a:spcBef>
            </a:pPr>
            <a:r>
              <a:rPr lang="ru-RU" sz="1400" b="1" dirty="0"/>
              <a:t>Согласие с нарастающим итогом.</a:t>
            </a:r>
            <a:r>
              <a:rPr lang="ru-RU" sz="1400" dirty="0"/>
              <a:t> </a:t>
            </a:r>
            <a:r>
              <a:rPr lang="ru-RU" dirty="0"/>
              <a:t>Оно состоит в том, чтобы получать одобрение клиента в течение всего хода обсуждения, которое логически подводило бы к заключению сделки</a:t>
            </a:r>
            <a:r>
              <a:rPr lang="ru-RU" i="1" dirty="0" smtClean="0"/>
              <a:t>.  </a:t>
            </a:r>
            <a:r>
              <a:rPr lang="ru-RU" i="1" u="sng" dirty="0" smtClean="0"/>
              <a:t>Принцип трех «ДА»</a:t>
            </a:r>
            <a:endParaRPr lang="ru-RU" i="1" u="sng" dirty="0"/>
          </a:p>
          <a:p>
            <a:pPr>
              <a:spcBef>
                <a:spcPct val="50000"/>
              </a:spcBef>
            </a:pPr>
            <a:r>
              <a:rPr lang="ru-RU" sz="1400" b="1" dirty="0"/>
              <a:t>Последнее возражение.</a:t>
            </a:r>
            <a:r>
              <a:rPr lang="ru-RU" sz="1400" dirty="0"/>
              <a:t> </a:t>
            </a:r>
            <a:r>
              <a:rPr lang="ru-RU" dirty="0"/>
              <a:t>Чтобы подготовить или ускорить завершение продажи, бывает полезно сказать: </a:t>
            </a:r>
            <a:r>
              <a:rPr lang="ru-RU" dirty="0" smtClean="0"/>
              <a:t> </a:t>
            </a:r>
            <a:r>
              <a:rPr lang="ru-RU" i="1" u="sng" dirty="0" smtClean="0"/>
              <a:t>«</a:t>
            </a:r>
            <a:r>
              <a:rPr lang="ru-RU" i="1" u="sng" dirty="0"/>
              <a:t>Полагаю. Что ответил на Ваши </a:t>
            </a:r>
            <a:r>
              <a:rPr lang="ru-RU" i="1" u="sng" dirty="0" smtClean="0"/>
              <a:t>замечания, </a:t>
            </a:r>
            <a:r>
              <a:rPr lang="ru-RU" i="1" u="sng" dirty="0"/>
              <a:t>у Вас есть ещё один, последний вопрос?»</a:t>
            </a:r>
          </a:p>
          <a:p>
            <a:pPr>
              <a:spcBef>
                <a:spcPct val="50000"/>
              </a:spcBef>
            </a:pPr>
            <a:r>
              <a:rPr lang="ru-RU" sz="1400" b="1" dirty="0"/>
              <a:t>Преимущество последней минуты.</a:t>
            </a:r>
            <a:r>
              <a:rPr lang="ru-RU" sz="1400" dirty="0"/>
              <a:t> </a:t>
            </a:r>
            <a:r>
              <a:rPr lang="ru-RU" dirty="0"/>
              <a:t>Продавец выдвигает последний аргумент, который является решающим и который должен положить конец колебаниям клиента и обеспечить его окончательное </a:t>
            </a:r>
            <a:r>
              <a:rPr lang="ru-RU" dirty="0" smtClean="0"/>
              <a:t>согласие:  </a:t>
            </a:r>
            <a:r>
              <a:rPr lang="ru-RU" i="1" u="sng" dirty="0" smtClean="0"/>
              <a:t>«А еще  в отеле всегда есть горячая вода….»</a:t>
            </a:r>
            <a:endParaRPr lang="ru-RU" i="1" u="sng" dirty="0"/>
          </a:p>
          <a:p>
            <a:pPr>
              <a:spcBef>
                <a:spcPct val="50000"/>
              </a:spcBef>
            </a:pPr>
            <a:endParaRPr lang="ru-RU" sz="1000" dirty="0"/>
          </a:p>
          <a:p>
            <a:pPr>
              <a:spcBef>
                <a:spcPct val="50000"/>
              </a:spcBef>
            </a:pPr>
            <a:endParaRPr lang="ru-RU" sz="1000" dirty="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971600" y="1196752"/>
            <a:ext cx="7262192" cy="463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i="1" dirty="0"/>
              <a:t>Основная задача данного этапа - подвести клиента к решению о покупке Вашего товара или услуги и зафиксировать это решение.</a:t>
            </a:r>
          </a:p>
        </p:txBody>
      </p:sp>
    </p:spTree>
  </p:cSld>
  <p:clrMapOvr>
    <a:masterClrMapping/>
  </p:clrMapOvr>
  <p:transition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514600" y="7620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latin typeface="Comic Sans MS" pitchFamily="66" charset="0"/>
              </a:rPr>
              <a:t>Процесс продажи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04800" y="5105400"/>
            <a:ext cx="12954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latin typeface="Comic Sans MS" pitchFamily="66" charset="0"/>
              </a:rPr>
              <a:t>Подготовка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524000" y="4343400"/>
            <a:ext cx="1524000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latin typeface="Comic Sans MS" pitchFamily="66" charset="0"/>
              </a:rPr>
              <a:t>Знакомство, установление контакта</a:t>
            </a:r>
            <a:endParaRPr lang="ru-RU" b="1" dirty="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895600" y="3581400"/>
            <a:ext cx="2057400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latin typeface="Comic Sans MS" pitchFamily="66" charset="0"/>
              </a:rPr>
              <a:t>Выслушивание и выяснение потребностей клиента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343400" y="2971800"/>
            <a:ext cx="1905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latin typeface="Comic Sans MS" pitchFamily="66" charset="0"/>
              </a:rPr>
              <a:t>Презентация товара и услуг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638800" y="2209800"/>
            <a:ext cx="1752600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latin typeface="Comic Sans MS" pitchFamily="66" charset="0"/>
              </a:rPr>
              <a:t>Выслушивание возражений и ответ на них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6780213" y="1600200"/>
            <a:ext cx="1600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latin typeface="Comic Sans MS" pitchFamily="66" charset="0"/>
              </a:rPr>
              <a:t>Оформление заказа</a:t>
            </a:r>
          </a:p>
        </p:txBody>
      </p:sp>
      <p:graphicFrame>
        <p:nvGraphicFramePr>
          <p:cNvPr id="47104" name="Object 1024"/>
          <p:cNvGraphicFramePr>
            <a:graphicFrameLocks noChangeAspect="1"/>
          </p:cNvGraphicFramePr>
          <p:nvPr/>
        </p:nvGraphicFramePr>
        <p:xfrm>
          <a:off x="1524000" y="2743200"/>
          <a:ext cx="7620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1" name="Clip" r:id="rId3" imgW="3212280" imgH="3935520" progId="MS_ClipArt_Gallery.2">
                  <p:embed/>
                </p:oleObj>
              </mc:Choice>
              <mc:Fallback>
                <p:oleObj name="Clip" r:id="rId3" imgW="3212280" imgH="3935520" progId="MS_ClipArt_Gallery.2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743200"/>
                        <a:ext cx="762000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5517232"/>
            <a:ext cx="7772400" cy="533400"/>
          </a:xfrm>
        </p:spPr>
        <p:txBody>
          <a:bodyPr/>
          <a:lstStyle/>
          <a:p>
            <a:r>
              <a:rPr lang="ru-RU" sz="2400" b="1" dirty="0" smtClean="0">
                <a:latin typeface="Comic Sans MS" pitchFamily="66" charset="0"/>
              </a:rPr>
              <a:t>Развития Вашему Бизнесу!</a:t>
            </a:r>
            <a:endParaRPr lang="ru-RU" dirty="0"/>
          </a:p>
        </p:txBody>
      </p:sp>
      <p:sp>
        <p:nvSpPr>
          <p:cNvPr id="10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524000" y="6019800"/>
            <a:ext cx="6648400" cy="721568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12" name="Рисунок 11" descr="beeline-4-638.jpg%3Fcb%3D1403071949"/>
          <p:cNvPicPr>
            <a:picLocks noChangeAspect="1"/>
          </p:cNvPicPr>
          <p:nvPr/>
        </p:nvPicPr>
        <p:blipFill>
          <a:blip r:embed="rId2" cstate="print"/>
          <a:srcRect l="233" t="4230"/>
          <a:stretch>
            <a:fillRect/>
          </a:stretch>
        </p:blipFill>
        <p:spPr>
          <a:xfrm>
            <a:off x="323528" y="404664"/>
            <a:ext cx="8567199" cy="5089549"/>
          </a:xfrm>
          <a:prstGeom prst="rect">
            <a:avLst/>
          </a:prstGeom>
        </p:spPr>
      </p:pic>
      <p:pic>
        <p:nvPicPr>
          <p:cNvPr id="13" name="Рисунок 12" descr="11513063-Vector-best-choice-stickers-Stock-Pho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2852936"/>
            <a:ext cx="2520280" cy="2664296"/>
          </a:xfrm>
          <a:prstGeom prst="rect">
            <a:avLst/>
          </a:prstGeom>
        </p:spPr>
      </p:pic>
      <p:pic>
        <p:nvPicPr>
          <p:cNvPr id="14" name="Рисунок 13" descr="2018991510558c14279fff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60648"/>
            <a:ext cx="1746319" cy="826591"/>
          </a:xfrm>
          <a:prstGeom prst="rect">
            <a:avLst/>
          </a:prstGeom>
        </p:spPr>
      </p:pic>
    </p:spTree>
  </p:cSld>
  <p:clrMapOvr>
    <a:masterClrMapping/>
  </p:clrMapOvr>
  <p:transition>
    <p:blind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295400" y="685800"/>
            <a:ext cx="662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latin typeface="Comic Sans MS" pitchFamily="66" charset="0"/>
              </a:rPr>
              <a:t>Подготовка к </a:t>
            </a:r>
            <a:r>
              <a:rPr lang="ru-RU" sz="2400" b="1" dirty="0" smtClean="0">
                <a:latin typeface="Comic Sans MS" pitchFamily="66" charset="0"/>
              </a:rPr>
              <a:t>продаже</a:t>
            </a:r>
            <a:endParaRPr lang="ru-RU" sz="2400" dirty="0">
              <a:latin typeface="Times New Roman" pitchFamily="18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11560" y="1412776"/>
            <a:ext cx="8064896" cy="4834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dirty="0">
                <a:latin typeface="Comic Sans MS" pitchFamily="66" charset="0"/>
              </a:rPr>
              <a:t>Физическая</a:t>
            </a:r>
            <a:endParaRPr lang="ru-RU" sz="1400" dirty="0">
              <a:latin typeface="Comic Sans MS" pitchFamily="66" charset="0"/>
            </a:endParaRP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sz="1400" dirty="0">
                <a:latin typeface="Comic Sans MS" pitchFamily="66" charset="0"/>
              </a:rPr>
              <a:t>внешний вид </a:t>
            </a:r>
            <a:r>
              <a:rPr lang="ru-RU" sz="1400" dirty="0" smtClean="0">
                <a:latin typeface="Comic Sans MS" pitchFamily="66" charset="0"/>
              </a:rPr>
              <a:t> (</a:t>
            </a:r>
            <a:r>
              <a:rPr lang="ru-RU" dirty="0" smtClean="0">
                <a:latin typeface="Comic Sans MS" pitchFamily="66" charset="0"/>
              </a:rPr>
              <a:t>мимика, жестикуляция, неязыковые сигналы, взгляд, поза и положение тела, рабочий стол)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sz="1400" dirty="0" smtClean="0">
                <a:latin typeface="Comic Sans MS" pitchFamily="66" charset="0"/>
              </a:rPr>
              <a:t>наличие </a:t>
            </a:r>
            <a:r>
              <a:rPr lang="ru-RU" sz="1400" dirty="0">
                <a:latin typeface="Comic Sans MS" pitchFamily="66" charset="0"/>
              </a:rPr>
              <a:t>необходимых документов и материалов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sz="1400" dirty="0">
                <a:latin typeface="Comic Sans MS" pitchFamily="66" charset="0"/>
              </a:rPr>
              <a:t>наличие необходимых товаров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ru-RU" sz="1400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ru-RU" sz="1400" b="1" dirty="0">
                <a:latin typeface="Comic Sans MS" pitchFamily="66" charset="0"/>
              </a:rPr>
              <a:t>Психологическая</a:t>
            </a:r>
            <a:endParaRPr lang="ru-RU" sz="1400" dirty="0">
              <a:latin typeface="Comic Sans MS" pitchFamily="66" charset="0"/>
            </a:endParaRP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sz="1400" dirty="0" smtClean="0">
                <a:latin typeface="Comic Sans MS" pitchFamily="66" charset="0"/>
              </a:rPr>
              <a:t> Настроение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sz="1400" dirty="0" smtClean="0">
                <a:latin typeface="Comic Sans MS" pitchFamily="66" charset="0"/>
              </a:rPr>
              <a:t>согласие </a:t>
            </a:r>
            <a:r>
              <a:rPr lang="ru-RU" sz="1400" dirty="0">
                <a:latin typeface="Comic Sans MS" pitchFamily="66" charset="0"/>
              </a:rPr>
              <a:t>со своей фирмой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sz="1400" dirty="0" smtClean="0">
                <a:latin typeface="Comic Sans MS" pitchFamily="66" charset="0"/>
              </a:rPr>
              <a:t>со </a:t>
            </a:r>
            <a:r>
              <a:rPr lang="ru-RU" sz="1400" dirty="0">
                <a:latin typeface="Comic Sans MS" pitchFamily="66" charset="0"/>
              </a:rPr>
              <a:t>своей профессией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sz="1400" dirty="0" smtClean="0">
                <a:latin typeface="Comic Sans MS" pitchFamily="66" charset="0"/>
              </a:rPr>
              <a:t>Компетентность  </a:t>
            </a:r>
            <a:r>
              <a:rPr lang="ru-RU" dirty="0" smtClean="0">
                <a:latin typeface="Comic Sans MS" pitchFamily="66" charset="0"/>
              </a:rPr>
              <a:t>(знание продукта/ услуги, тактика и стратегия продажи, энтузиазм и цели)</a:t>
            </a:r>
            <a:endParaRPr lang="ru-RU" sz="1400" dirty="0">
              <a:latin typeface="Comic Sans MS" pitchFamily="66" charset="0"/>
            </a:endParaRP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sz="1400" dirty="0">
                <a:latin typeface="Comic Sans MS" pitchFamily="66" charset="0"/>
              </a:rPr>
              <a:t>Р</a:t>
            </a:r>
            <a:r>
              <a:rPr lang="ru-RU" sz="1400" dirty="0" smtClean="0">
                <a:latin typeface="Comic Sans MS" pitchFamily="66" charset="0"/>
              </a:rPr>
              <a:t>азвитые </a:t>
            </a:r>
            <a:r>
              <a:rPr lang="ru-RU" sz="1400" dirty="0">
                <a:latin typeface="Comic Sans MS" pitchFamily="66" charset="0"/>
              </a:rPr>
              <a:t>навыки и </a:t>
            </a:r>
            <a:r>
              <a:rPr lang="ru-RU" dirty="0" smtClean="0">
                <a:latin typeface="Comic Sans MS" pitchFamily="66" charset="0"/>
              </a:rPr>
              <a:t>умения  (Модальность — форма отражения раздражителя в  определенной сенсорной системе (зрительной, слуховой, тактильной). </a:t>
            </a:r>
            <a:endParaRPr lang="ru-RU" sz="1400" dirty="0">
              <a:latin typeface="Comic Sans MS" pitchFamily="66" charset="0"/>
            </a:endParaRP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sz="1400" dirty="0">
                <a:latin typeface="Comic Sans MS" pitchFamily="66" charset="0"/>
              </a:rPr>
              <a:t>М</a:t>
            </a:r>
            <a:r>
              <a:rPr lang="ru-RU" sz="1400" dirty="0" smtClean="0">
                <a:latin typeface="Comic Sans MS" pitchFamily="66" charset="0"/>
              </a:rPr>
              <a:t>отивация на продажу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sz="1400" dirty="0">
                <a:latin typeface="Comic Sans MS" pitchFamily="66" charset="0"/>
              </a:rPr>
              <a:t>С</a:t>
            </a:r>
            <a:r>
              <a:rPr lang="ru-RU" sz="1400" dirty="0" smtClean="0">
                <a:latin typeface="Comic Sans MS" pitchFamily="66" charset="0"/>
              </a:rPr>
              <a:t>тремление </a:t>
            </a:r>
            <a:r>
              <a:rPr lang="ru-RU" sz="1400" dirty="0">
                <a:latin typeface="Comic Sans MS" pitchFamily="66" charset="0"/>
              </a:rPr>
              <a:t>к совершенствованию</a:t>
            </a:r>
          </a:p>
          <a:p>
            <a:pPr>
              <a:spcBef>
                <a:spcPct val="50000"/>
              </a:spcBef>
            </a:pPr>
            <a:endParaRPr lang="ru-RU" dirty="0">
              <a:latin typeface="Comic Sans MS" pitchFamily="66" charset="0"/>
            </a:endParaRPr>
          </a:p>
        </p:txBody>
      </p:sp>
      <p:graphicFrame>
        <p:nvGraphicFramePr>
          <p:cNvPr id="48128" name="Object 1024"/>
          <p:cNvGraphicFramePr>
            <a:graphicFrameLocks noChangeAspect="1"/>
          </p:cNvGraphicFramePr>
          <p:nvPr/>
        </p:nvGraphicFramePr>
        <p:xfrm>
          <a:off x="6156176" y="2060848"/>
          <a:ext cx="1428328" cy="2499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5" name="Clip" r:id="rId3" imgW="3848040" imgH="5478120" progId="MS_ClipArt_Gallery.2">
                  <p:embed/>
                </p:oleObj>
              </mc:Choice>
              <mc:Fallback>
                <p:oleObj name="Clip" r:id="rId3" imgW="3848040" imgH="5478120" progId="MS_ClipArt_Gallery.2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2060848"/>
                        <a:ext cx="1428328" cy="24995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>
                <a:latin typeface="Comic Sans MS" pitchFamily="66" charset="0"/>
              </a:rPr>
              <a:t>Вопросы, на которые желательно иметь ответы</a:t>
            </a:r>
            <a:endParaRPr lang="ru-RU" sz="2400" b="1">
              <a:latin typeface="Arial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8001000" cy="402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latin typeface="Comic Sans MS" pitchFamily="66" charset="0"/>
              </a:rPr>
              <a:t>Что я знаю о своей фирме</a:t>
            </a:r>
          </a:p>
          <a:p>
            <a:pPr>
              <a:spcBef>
                <a:spcPct val="50000"/>
              </a:spcBef>
            </a:pPr>
            <a:r>
              <a:rPr lang="ru-RU" dirty="0">
                <a:latin typeface="Comic Sans MS" pitchFamily="66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spcBef>
                <a:spcPct val="50000"/>
              </a:spcBef>
            </a:pPr>
            <a:r>
              <a:rPr lang="ru-RU" dirty="0">
                <a:latin typeface="Comic Sans MS" pitchFamily="66" charset="0"/>
              </a:rPr>
              <a:t>Что я знаю о наших конкурентах</a:t>
            </a:r>
          </a:p>
          <a:p>
            <a:pPr>
              <a:spcBef>
                <a:spcPct val="50000"/>
              </a:spcBef>
            </a:pPr>
            <a:r>
              <a:rPr lang="ru-RU" dirty="0">
                <a:latin typeface="Comic Sans MS" pitchFamily="66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spcBef>
                <a:spcPct val="50000"/>
              </a:spcBef>
            </a:pPr>
            <a:r>
              <a:rPr lang="ru-RU" dirty="0">
                <a:latin typeface="Comic Sans MS" pitchFamily="66" charset="0"/>
              </a:rPr>
              <a:t>Каковы возможные возражения клиента и каким образом я буду отвечать на них</a:t>
            </a:r>
          </a:p>
          <a:p>
            <a:pPr>
              <a:spcBef>
                <a:spcPct val="50000"/>
              </a:spcBef>
            </a:pPr>
            <a:r>
              <a:rPr lang="ru-RU" dirty="0">
                <a:latin typeface="Comic Sans MS" pitchFamily="66" charset="0"/>
              </a:rPr>
              <a:t>____________________________________________________________________________________________________________________________________________________________________</a:t>
            </a:r>
          </a:p>
          <a:p>
            <a:pPr>
              <a:spcBef>
                <a:spcPct val="50000"/>
              </a:spcBef>
            </a:pPr>
            <a:r>
              <a:rPr lang="ru-RU" dirty="0">
                <a:latin typeface="Comic Sans MS" pitchFamily="66" charset="0"/>
              </a:rPr>
              <a:t>Рекламные и информационные материалы, которые мне потребуются</a:t>
            </a:r>
          </a:p>
          <a:p>
            <a:pPr>
              <a:spcBef>
                <a:spcPct val="50000"/>
              </a:spcBef>
            </a:pPr>
            <a:r>
              <a:rPr lang="ru-RU" dirty="0">
                <a:latin typeface="Comic Sans MS" pitchFamily="66" charset="0"/>
              </a:rPr>
              <a:t>____________________________________________________________________________________________________________________________________________________________________</a:t>
            </a:r>
          </a:p>
          <a:p>
            <a:pPr>
              <a:spcBef>
                <a:spcPct val="50000"/>
              </a:spcBef>
            </a:pPr>
            <a:r>
              <a:rPr lang="ru-RU" dirty="0">
                <a:latin typeface="Comic Sans MS" pitchFamily="66" charset="0"/>
              </a:rPr>
              <a:t>Выигрышные примеры, которые могут мне помочь</a:t>
            </a:r>
          </a:p>
          <a:p>
            <a:pPr>
              <a:spcBef>
                <a:spcPct val="50000"/>
              </a:spcBef>
            </a:pPr>
            <a:r>
              <a:rPr lang="ru-RU" dirty="0">
                <a:latin typeface="Comic Sans MS" pitchFamily="66" charset="0"/>
              </a:rPr>
              <a:t>____________________________________________________________________________________________________________________________________________________________________</a:t>
            </a:r>
          </a:p>
        </p:txBody>
      </p:sp>
    </p:spTree>
  </p:cSld>
  <p:clrMapOvr>
    <a:masterClrMapping/>
  </p:clrMapOvr>
  <p:transition>
    <p:blind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286000" y="9144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latin typeface="Comic Sans MS" pitchFamily="66" charset="0"/>
              </a:rPr>
              <a:t>Установление контакта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9552" y="4797152"/>
            <a:ext cx="15240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latin typeface="Comic Sans MS" pitchFamily="66" charset="0"/>
              </a:rPr>
              <a:t>Встреча</a:t>
            </a:r>
            <a:endParaRPr lang="ru-RU" sz="1000" b="1" dirty="0">
              <a:latin typeface="Times New Roman" pitchFamily="18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835696" y="4038600"/>
            <a:ext cx="2888704" cy="648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latin typeface="Comic Sans MS" pitchFamily="66" charset="0"/>
              </a:rPr>
              <a:t>Диагностика </a:t>
            </a:r>
            <a:r>
              <a:rPr lang="ru-RU" b="1" dirty="0" smtClean="0">
                <a:latin typeface="Comic Sans MS" pitchFamily="66" charset="0"/>
              </a:rPr>
              <a:t>клиента . Нахождение совпадающих интересов.</a:t>
            </a:r>
            <a:endParaRPr lang="ru-RU" sz="1000" b="1" dirty="0">
              <a:latin typeface="Times New Roman" pitchFamily="18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995936" y="3429000"/>
            <a:ext cx="2304256" cy="4638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Comic Sans MS" pitchFamily="66" charset="0"/>
              </a:rPr>
              <a:t>Определение принципов общения</a:t>
            </a:r>
            <a:endParaRPr lang="ru-RU" b="1" dirty="0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943600" y="2667000"/>
            <a:ext cx="2133600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latin typeface="Comic Sans MS" pitchFamily="66" charset="0"/>
              </a:rPr>
              <a:t>Установление психологического контакта</a:t>
            </a:r>
            <a:endParaRPr lang="ru-RU" b="1" dirty="0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371600" y="1447800"/>
            <a:ext cx="69342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i="1" dirty="0"/>
              <a:t>Основной задачей этого этапа является установление оптимальных взаимоотношений для беседы по продаже. Для этого необходимо вызвать у клиента доверие к себе, своей фирме, достичь взаимопонимания</a:t>
            </a:r>
            <a:r>
              <a:rPr lang="ru-RU" dirty="0"/>
              <a:t>.</a:t>
            </a:r>
          </a:p>
        </p:txBody>
      </p:sp>
      <p:graphicFrame>
        <p:nvGraphicFramePr>
          <p:cNvPr id="49152" name="Object 1024"/>
          <p:cNvGraphicFramePr>
            <a:graphicFrameLocks noChangeAspect="1"/>
          </p:cNvGraphicFramePr>
          <p:nvPr/>
        </p:nvGraphicFramePr>
        <p:xfrm>
          <a:off x="7010400" y="1981200"/>
          <a:ext cx="1143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9" name="Clip" r:id="rId3" imgW="4960800" imgH="2811240" progId="MS_ClipArt_Gallery.2">
                  <p:embed/>
                </p:oleObj>
              </mc:Choice>
              <mc:Fallback>
                <p:oleObj name="Clip" r:id="rId3" imgW="4960800" imgH="2811240" progId="MS_ClipArt_Gallery.2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981200"/>
                        <a:ext cx="1143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685800"/>
            <a:ext cx="4495800" cy="533400"/>
          </a:xfrm>
        </p:spPr>
        <p:txBody>
          <a:bodyPr/>
          <a:lstStyle/>
          <a:p>
            <a:r>
              <a:rPr lang="ru-RU" sz="2400" b="1">
                <a:latin typeface="Comic Sans MS" pitchFamily="66" charset="0"/>
              </a:rPr>
              <a:t>Встреча</a:t>
            </a:r>
            <a:endParaRPr lang="ru-RU" sz="1600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187624" y="1828800"/>
            <a:ext cx="5898976" cy="3049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latin typeface="Comic Sans MS" pitchFamily="66" charset="0"/>
              </a:rPr>
              <a:t>Для установления первичного контакта, важно достаточно точно определить: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dirty="0">
                <a:latin typeface="Comic Sans MS" pitchFamily="66" charset="0"/>
              </a:rPr>
              <a:t> в каком состоянии клиент (возбуждён, погружён в себя, готов к взаимодействию, напряжён, спешит и т.д.)</a:t>
            </a:r>
          </a:p>
          <a:p>
            <a:pPr>
              <a:spcBef>
                <a:spcPct val="50000"/>
              </a:spcBef>
            </a:pPr>
            <a:endParaRPr lang="ru-RU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dirty="0">
                <a:latin typeface="Comic Sans MS" pitchFamily="66" charset="0"/>
              </a:rPr>
              <a:t> тактики начала разговора:</a:t>
            </a:r>
          </a:p>
          <a:p>
            <a:pPr>
              <a:spcBef>
                <a:spcPct val="50000"/>
              </a:spcBef>
            </a:pPr>
            <a:r>
              <a:rPr lang="ru-RU" b="1" dirty="0" smtClean="0"/>
              <a:t>________________________________________________________________________________________________________________________________</a:t>
            </a:r>
            <a:r>
              <a:rPr lang="ru-RU" dirty="0" smtClean="0"/>
              <a:t> </a:t>
            </a:r>
            <a:r>
              <a:rPr lang="ru-RU" dirty="0" smtClean="0">
                <a:latin typeface="Comic Sans MS" pitchFamily="66" charset="0"/>
              </a:rPr>
              <a:t>«У нас будет </a:t>
            </a:r>
            <a:r>
              <a:rPr lang="ru-RU" b="1" dirty="0" smtClean="0">
                <a:latin typeface="Comic Sans MS" pitchFamily="66" charset="0"/>
              </a:rPr>
              <a:t>возможность обсудить</a:t>
            </a:r>
            <a:r>
              <a:rPr lang="ru-RU" dirty="0" smtClean="0">
                <a:latin typeface="Comic Sans MS" pitchFamily="66" charset="0"/>
              </a:rPr>
              <a:t>, чем мы можем быть полезны вашей компании ,и выбрать оптимальный вариант сотрудничества». </a:t>
            </a:r>
            <a:r>
              <a:rPr lang="ru-RU" b="1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ru-RU" b="1" dirty="0"/>
          </a:p>
        </p:txBody>
      </p:sp>
      <p:graphicFrame>
        <p:nvGraphicFramePr>
          <p:cNvPr id="50176" name="Object 1024"/>
          <p:cNvGraphicFramePr>
            <a:graphicFrameLocks noChangeAspect="1"/>
          </p:cNvGraphicFramePr>
          <p:nvPr/>
        </p:nvGraphicFramePr>
        <p:xfrm>
          <a:off x="6516216" y="1700808"/>
          <a:ext cx="1872208" cy="1828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3" name="Clip" r:id="rId3" imgW="4046400" imgH="3352320" progId="MS_ClipArt_Gallery.2">
                  <p:embed/>
                </p:oleObj>
              </mc:Choice>
              <mc:Fallback>
                <p:oleObj name="Clip" r:id="rId3" imgW="4046400" imgH="3352320" progId="MS_ClipArt_Gallery.2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1700808"/>
                        <a:ext cx="1872208" cy="18285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>
                <a:latin typeface="Comic Sans MS" pitchFamily="66" charset="0"/>
              </a:rPr>
              <a:t>Диагностика </a:t>
            </a:r>
            <a:r>
              <a:rPr lang="ru-RU" sz="2400" b="1" dirty="0" smtClean="0">
                <a:latin typeface="Comic Sans MS" pitchFamily="66" charset="0"/>
              </a:rPr>
              <a:t>клиента</a:t>
            </a:r>
            <a:r>
              <a:rPr lang="ru-RU" sz="2400" dirty="0">
                <a:latin typeface="Comic Sans MS" pitchFamily="66" charset="0"/>
              </a:rPr>
              <a:t>.</a:t>
            </a:r>
            <a:r>
              <a:rPr lang="ru-RU" sz="2400" dirty="0" smtClean="0">
                <a:latin typeface="Comic Sans MS" pitchFamily="66" charset="0"/>
              </a:rPr>
              <a:t> </a:t>
            </a:r>
            <a:br>
              <a:rPr lang="ru-RU" sz="2400" dirty="0" smtClean="0">
                <a:latin typeface="Comic Sans MS" pitchFamily="66" charset="0"/>
              </a:rPr>
            </a:br>
            <a:r>
              <a:rPr lang="ru-RU" sz="2400" b="1" dirty="0" smtClean="0">
                <a:latin typeface="Comic Sans MS" pitchFamily="66" charset="0"/>
              </a:rPr>
              <a:t>Нахождение совпадающих интересов.</a:t>
            </a:r>
            <a:r>
              <a:rPr lang="ru-RU" sz="1600" dirty="0" smtClean="0">
                <a:latin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</a:rPr>
            </a:br>
            <a:r>
              <a:rPr lang="ru-RU" sz="2400" b="1" dirty="0" smtClean="0">
                <a:latin typeface="Comic Sans MS" pitchFamily="66" charset="0"/>
              </a:rPr>
              <a:t> </a:t>
            </a:r>
            <a:endParaRPr lang="ru-RU" sz="2400" dirty="0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051720" y="3068960"/>
            <a:ext cx="6192688" cy="2310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latin typeface="Comic Sans MS" pitchFamily="66" charset="0"/>
              </a:rPr>
              <a:t>Важно обратить внимание на: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dirty="0">
                <a:latin typeface="Comic Sans MS" pitchFamily="66" charset="0"/>
              </a:rPr>
              <a:t>манеру поведения клиента (стремление к доминированию, стремление к сотрудничеству и т.д.)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dirty="0">
                <a:latin typeface="Comic Sans MS" pitchFamily="66" charset="0"/>
              </a:rPr>
              <a:t>позу, жесты, мимику, дистанцию, контакт глаз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dirty="0">
                <a:latin typeface="Comic Sans MS" pitchFamily="66" charset="0"/>
              </a:rPr>
              <a:t>речь (как он строит фразы, какие ключевые слова использует и т п.)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dirty="0">
                <a:latin typeface="Comic Sans MS" pitchFamily="66" charset="0"/>
              </a:rPr>
              <a:t>манеру одеваться (одежда, предметы, обозначающие статус</a:t>
            </a:r>
            <a:r>
              <a:rPr lang="ru-RU" dirty="0" smtClean="0">
                <a:latin typeface="Comic Sans MS" pitchFamily="66" charset="0"/>
              </a:rPr>
              <a:t>)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dirty="0">
                <a:latin typeface="Comic Sans MS" pitchFamily="66" charset="0"/>
              </a:rPr>
              <a:t> м</a:t>
            </a:r>
            <a:r>
              <a:rPr lang="ru-RU" dirty="0" smtClean="0">
                <a:latin typeface="Comic Sans MS" pitchFamily="66" charset="0"/>
              </a:rPr>
              <a:t>одальность — форма отражения раздражителя в  определенной сенсорной системе (зрительной, слуховой, тактильной)</a:t>
            </a:r>
            <a:endParaRPr lang="ru-RU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ru-RU" dirty="0">
              <a:latin typeface="Comic Sans MS" pitchFamily="66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990600" y="2209800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i="1" dirty="0">
                <a:latin typeface="Comic Sans MS" pitchFamily="66" charset="0"/>
              </a:rPr>
              <a:t>Основной задачей является - определение к какому типу относится клиент и какую стратегию поведения лучше всего с ним использовать</a:t>
            </a:r>
            <a:endParaRPr lang="ru-RU" dirty="0">
              <a:latin typeface="Comic Sans MS" pitchFamily="66" charset="0"/>
            </a:endParaRPr>
          </a:p>
        </p:txBody>
      </p:sp>
      <p:graphicFrame>
        <p:nvGraphicFramePr>
          <p:cNvPr id="51200" name="Object 1024"/>
          <p:cNvGraphicFramePr>
            <a:graphicFrameLocks noChangeAspect="1"/>
          </p:cNvGraphicFramePr>
          <p:nvPr/>
        </p:nvGraphicFramePr>
        <p:xfrm>
          <a:off x="683568" y="2852936"/>
          <a:ext cx="1298996" cy="2088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7" name="Clip" r:id="rId3" imgW="3025440" imgH="3252600" progId="MS_ClipArt_Gallery.2">
                  <p:embed/>
                </p:oleObj>
              </mc:Choice>
              <mc:Fallback>
                <p:oleObj name="Clip" r:id="rId3" imgW="3025440" imgH="3252600" progId="MS_ClipArt_Gallery.2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852936"/>
                        <a:ext cx="1298996" cy="20882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5" name="Picture 1025"/>
          <p:cNvPicPr>
            <a:picLocks noChangeAspect="1" noChangeArrowheads="1"/>
          </p:cNvPicPr>
          <p:nvPr/>
        </p:nvPicPr>
        <p:blipFill>
          <a:blip r:embed="rId2" cstate="print"/>
          <a:srcRect l="22781" t="27734" r="24722" b="19439"/>
          <a:stretch>
            <a:fillRect/>
          </a:stretch>
        </p:blipFill>
        <p:spPr bwMode="auto">
          <a:xfrm>
            <a:off x="611560" y="836712"/>
            <a:ext cx="7992888" cy="5688632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188640"/>
            <a:ext cx="5257800" cy="609600"/>
          </a:xfrm>
        </p:spPr>
        <p:txBody>
          <a:bodyPr/>
          <a:lstStyle/>
          <a:p>
            <a:r>
              <a:rPr lang="ru-RU" sz="2400" b="1" dirty="0">
                <a:latin typeface="Comic Sans MS" pitchFamily="66" charset="0"/>
              </a:rPr>
              <a:t>Типология клиентов</a:t>
            </a:r>
            <a:endParaRPr lang="ru-RU" sz="1600" dirty="0"/>
          </a:p>
        </p:txBody>
      </p:sp>
      <p:pic>
        <p:nvPicPr>
          <p:cNvPr id="17416" name="Picture 8" descr="GRADUA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4149080"/>
            <a:ext cx="533400" cy="838200"/>
          </a:xfrm>
          <a:prstGeom prst="rect">
            <a:avLst/>
          </a:prstGeom>
          <a:noFill/>
        </p:spPr>
      </p:pic>
      <p:pic>
        <p:nvPicPr>
          <p:cNvPr id="17417" name="Picture 9" descr="AMMISCO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3140968"/>
            <a:ext cx="990600" cy="685800"/>
          </a:xfrm>
          <a:prstGeom prst="rect">
            <a:avLst/>
          </a:prstGeom>
          <a:noFill/>
        </p:spPr>
      </p:pic>
      <p:pic>
        <p:nvPicPr>
          <p:cNvPr id="17418" name="Picture 10" descr="AMMONE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4005064"/>
            <a:ext cx="838200" cy="762000"/>
          </a:xfrm>
          <a:prstGeom prst="rect">
            <a:avLst/>
          </a:prstGeom>
          <a:noFill/>
        </p:spPr>
      </p:pic>
      <p:pic>
        <p:nvPicPr>
          <p:cNvPr id="17414" name="Picture 6" descr="AMVAI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3068960"/>
            <a:ext cx="609600" cy="762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6804248" y="1052736"/>
            <a:ext cx="21602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Подход:</a:t>
            </a:r>
          </a:p>
          <a:p>
            <a:r>
              <a:rPr lang="ru-RU" dirty="0" smtClean="0">
                <a:latin typeface="Comic Sans MS" pitchFamily="66" charset="0"/>
              </a:rPr>
              <a:t>Поддерживать их мечты; Говорить о людях; Спрашивать их мнение; Возбуждать, быть веселым; </a:t>
            </a:r>
          </a:p>
          <a:p>
            <a:r>
              <a:rPr lang="ru-RU" dirty="0" smtClean="0">
                <a:latin typeface="Comic Sans MS" pitchFamily="66" charset="0"/>
              </a:rPr>
              <a:t>Быстро передвигаться; Делать комплименты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79512" y="1196752"/>
            <a:ext cx="2664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err="1" smtClean="0">
                <a:latin typeface="Comic Sans MS" pitchFamily="66" charset="0"/>
              </a:rPr>
              <a:t>Подход</a:t>
            </a:r>
            <a:r>
              <a:rPr lang="en-GB" b="1" dirty="0" smtClean="0">
                <a:latin typeface="Comic Sans MS" pitchFamily="66" charset="0"/>
              </a:rPr>
              <a:t>: </a:t>
            </a:r>
            <a:endParaRPr lang="ru-RU" b="1" dirty="0" smtClean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быть раскованным, </a:t>
            </a:r>
            <a:endParaRPr lang="ru-RU" dirty="0" smtClean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держаться уверенно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en-GB" dirty="0" smtClean="0">
                <a:latin typeface="Comic Sans MS" pitchFamily="66" charset="0"/>
              </a:rPr>
              <a:t>приветливо, </a:t>
            </a:r>
            <a:endParaRPr lang="ru-RU" dirty="0" smtClean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держать дистанцию, </a:t>
            </a:r>
            <a:endParaRPr lang="ru-RU" dirty="0" smtClean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напоминать о деле и о времени.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4941168"/>
            <a:ext cx="2520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Подход:</a:t>
            </a:r>
          </a:p>
          <a:p>
            <a:r>
              <a:rPr lang="ru-RU" dirty="0">
                <a:latin typeface="Comic Sans MS" pitchFamily="66" charset="0"/>
              </a:rPr>
              <a:t> </a:t>
            </a:r>
            <a:r>
              <a:rPr lang="ru-RU" dirty="0" smtClean="0">
                <a:latin typeface="Comic Sans MS" pitchFamily="66" charset="0"/>
              </a:rPr>
              <a:t>нужно </a:t>
            </a:r>
            <a:r>
              <a:rPr lang="ru-RU" dirty="0">
                <a:latin typeface="Comic Sans MS" pitchFamily="66" charset="0"/>
              </a:rPr>
              <a:t>быть точ­ным и </a:t>
            </a:r>
            <a:r>
              <a:rPr lang="ru-RU" dirty="0" smtClean="0">
                <a:latin typeface="Comic Sans MS" pitchFamily="66" charset="0"/>
              </a:rPr>
              <a:t>пунктуальным, </a:t>
            </a:r>
          </a:p>
          <a:p>
            <a:r>
              <a:rPr lang="ru-RU" dirty="0" smtClean="0">
                <a:latin typeface="Comic Sans MS" pitchFamily="66" charset="0"/>
              </a:rPr>
              <a:t>хочет </a:t>
            </a:r>
            <a:r>
              <a:rPr lang="ru-RU" dirty="0">
                <a:latin typeface="Comic Sans MS" pitchFamily="66" charset="0"/>
              </a:rPr>
              <a:t>различных гарантий, </a:t>
            </a:r>
            <a:r>
              <a:rPr lang="ru-RU" dirty="0" smtClean="0">
                <a:latin typeface="Comic Sans MS" pitchFamily="66" charset="0"/>
              </a:rPr>
              <a:t> важно </a:t>
            </a:r>
            <a:r>
              <a:rPr lang="ru-RU" dirty="0">
                <a:latin typeface="Comic Sans MS" pitchFamily="66" charset="0"/>
              </a:rPr>
              <a:t>ощущение </a:t>
            </a:r>
            <a:r>
              <a:rPr lang="ru-RU" dirty="0" smtClean="0">
                <a:latin typeface="Comic Sans MS" pitchFamily="66" charset="0"/>
              </a:rPr>
              <a:t>безопасности</a:t>
            </a:r>
            <a:r>
              <a:rPr lang="ru-RU" dirty="0">
                <a:latin typeface="Comic Sans MS" pitchFamily="66" charset="0"/>
              </a:rPr>
              <a:t>,</a:t>
            </a:r>
            <a:endParaRPr lang="ru-RU" dirty="0" smtClean="0">
              <a:latin typeface="Comic Sans MS" pitchFamily="66" charset="0"/>
            </a:endParaRPr>
          </a:p>
          <a:p>
            <a:r>
              <a:rPr lang="ru-RU" dirty="0" smtClean="0">
                <a:latin typeface="Comic Sans MS" pitchFamily="66" charset="0"/>
              </a:rPr>
              <a:t> информация </a:t>
            </a:r>
            <a:r>
              <a:rPr lang="ru-RU" dirty="0">
                <a:latin typeface="Comic Sans MS" pitchFamily="66" charset="0"/>
              </a:rPr>
              <a:t>должна быть </a:t>
            </a:r>
            <a:r>
              <a:rPr lang="ru-RU" dirty="0" smtClean="0">
                <a:latin typeface="Comic Sans MS" pitchFamily="66" charset="0"/>
              </a:rPr>
              <a:t>точна.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20272" y="465313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Подход:</a:t>
            </a:r>
          </a:p>
          <a:p>
            <a:r>
              <a:rPr lang="ru-RU" dirty="0">
                <a:latin typeface="Comic Sans MS" pitchFamily="66" charset="0"/>
              </a:rPr>
              <a:t>и</a:t>
            </a:r>
            <a:r>
              <a:rPr lang="ru-RU" dirty="0" smtClean="0">
                <a:latin typeface="Comic Sans MS" pitchFamily="66" charset="0"/>
              </a:rPr>
              <a:t>спользовать четкие формулировки, основное </a:t>
            </a:r>
            <a:r>
              <a:rPr lang="ru-RU" dirty="0">
                <a:latin typeface="Comic Sans MS" pitchFamily="66" charset="0"/>
              </a:rPr>
              <a:t>время тратить на описание того результата, который клиент </a:t>
            </a:r>
            <a:r>
              <a:rPr lang="ru-RU" dirty="0" smtClean="0">
                <a:latin typeface="Comic Sans MS" pitchFamily="66" charset="0"/>
              </a:rPr>
              <a:t>получит,</a:t>
            </a:r>
            <a:endParaRPr lang="ru-RU" dirty="0">
              <a:latin typeface="Comic Sans MS" pitchFamily="66" charset="0"/>
            </a:endParaRPr>
          </a:p>
          <a:p>
            <a:r>
              <a:rPr lang="ru-RU" dirty="0" smtClean="0">
                <a:latin typeface="Comic Sans MS" pitchFamily="66" charset="0"/>
              </a:rPr>
              <a:t>не стоит </a:t>
            </a:r>
            <a:r>
              <a:rPr lang="ru-RU" dirty="0">
                <a:latin typeface="Comic Sans MS" pitchFamily="66" charset="0"/>
              </a:rPr>
              <a:t>возражать и тем более спорить. Это пустая трата времени. </a:t>
            </a:r>
          </a:p>
        </p:txBody>
      </p:sp>
    </p:spTree>
  </p:cSld>
  <p:clrMapOvr>
    <a:masterClrMapping/>
  </p:clrMapOvr>
  <p:transition>
    <p:blind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>
                <a:latin typeface="Comic Sans MS" pitchFamily="66" charset="0"/>
              </a:rPr>
              <a:t>Прояснение потребности</a:t>
            </a:r>
            <a:endParaRPr lang="ru-RU" sz="2000">
              <a:latin typeface="Arial" charset="0"/>
            </a:endParaRPr>
          </a:p>
        </p:txBody>
      </p:sp>
      <p:sp>
        <p:nvSpPr>
          <p:cNvPr id="32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914400" y="1752600"/>
            <a:ext cx="7315200" cy="123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i="1" dirty="0">
                <a:latin typeface="Comic Sans MS" pitchFamily="66" charset="0"/>
              </a:rPr>
              <a:t>Основной задачей данного этапа является выявление тех потребностей или проблем, которые может удовлетворить Ваш товар.</a:t>
            </a:r>
          </a:p>
          <a:p>
            <a:pPr>
              <a:spcBef>
                <a:spcPct val="50000"/>
              </a:spcBef>
            </a:pPr>
            <a:r>
              <a:rPr lang="ru-RU" dirty="0">
                <a:latin typeface="Comic Sans MS" pitchFamily="66" charset="0"/>
              </a:rPr>
              <a:t>Клиент не сможет сделать покупку. Если не будет актуализирована какая либо потребность или решена какая - либо проблема клиента</a:t>
            </a:r>
          </a:p>
          <a:p>
            <a:pPr algn="ctr">
              <a:spcBef>
                <a:spcPct val="50000"/>
              </a:spcBef>
            </a:pPr>
            <a:r>
              <a:rPr lang="ru-RU" sz="1400" b="1" dirty="0">
                <a:latin typeface="Comic Sans MS" pitchFamily="66" charset="0"/>
              </a:rPr>
              <a:t>Пирамида потребностей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1371600" y="3581400"/>
            <a:ext cx="2438400" cy="2209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5105400" y="3581400"/>
            <a:ext cx="2438400" cy="2209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1524000" y="3352800"/>
            <a:ext cx="22098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/>
              <a:t>Личные потребности человека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5410200" y="3352800"/>
            <a:ext cx="1905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"/>
              <a:t>Деловые потребности человека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143000" y="5562600"/>
            <a:ext cx="2743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/>
              <a:t>Физиологические потребности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1295400" y="5257800"/>
            <a:ext cx="25908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/>
              <a:t>Потребности безопасности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676400" y="4953000"/>
            <a:ext cx="1905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/>
              <a:t>Социальные потребности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1828800" y="4572000"/>
            <a:ext cx="1600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/>
              <a:t>Самооценка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1905000" y="4191000"/>
            <a:ext cx="1371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/>
              <a:t>Самореализация</a:t>
            </a: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1524000" y="5486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1752600" y="5181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1905000" y="4800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2133600" y="4495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5257800" y="5562600"/>
            <a:ext cx="2286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/>
              <a:t>Средства, товары, кадры, прибыль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5257800" y="5181600"/>
            <a:ext cx="2209800" cy="21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dirty="0"/>
              <a:t>Безопасность и стабильность </a:t>
            </a:r>
            <a:r>
              <a:rPr lang="ru-RU" sz="800" dirty="0" smtClean="0"/>
              <a:t>Бизнеса</a:t>
            </a:r>
            <a:endParaRPr lang="ru-RU" sz="800" dirty="0"/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5410200" y="4800600"/>
            <a:ext cx="1905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/>
              <a:t>Связи, контакты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5410200" y="4495800"/>
            <a:ext cx="1752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/>
              <a:t>Имидж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5796136" y="4077072"/>
            <a:ext cx="945232" cy="340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dirty="0"/>
              <a:t>Развитие </a:t>
            </a:r>
            <a:r>
              <a:rPr lang="ru-RU" sz="800" dirty="0" smtClean="0"/>
              <a:t>Бизнеса</a:t>
            </a:r>
            <a:endParaRPr lang="ru-RU" sz="800" dirty="0"/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5257800" y="5486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5486400" y="5105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5638800" y="4800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>
            <a:off x="5867400" y="4419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5629" name="AutoShape 29"/>
          <p:cNvSpPr>
            <a:spLocks noChangeArrowheads="1"/>
          </p:cNvSpPr>
          <p:nvPr/>
        </p:nvSpPr>
        <p:spPr bwMode="auto">
          <a:xfrm>
            <a:off x="4114800" y="4953000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5630" name="AutoShape 30"/>
          <p:cNvSpPr>
            <a:spLocks noChangeArrowheads="1"/>
          </p:cNvSpPr>
          <p:nvPr/>
        </p:nvSpPr>
        <p:spPr bwMode="auto">
          <a:xfrm>
            <a:off x="4114800" y="4495800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5631" name="AutoShape 31"/>
          <p:cNvSpPr>
            <a:spLocks noChangeArrowheads="1"/>
          </p:cNvSpPr>
          <p:nvPr/>
        </p:nvSpPr>
        <p:spPr bwMode="auto">
          <a:xfrm>
            <a:off x="4114800" y="5257800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5632" name="AutoShape 32"/>
          <p:cNvSpPr>
            <a:spLocks noChangeArrowheads="1"/>
          </p:cNvSpPr>
          <p:nvPr/>
        </p:nvSpPr>
        <p:spPr bwMode="auto">
          <a:xfrm>
            <a:off x="4038600" y="5562600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25633" name="AutoShape 33"/>
          <p:cNvSpPr>
            <a:spLocks noChangeArrowheads="1"/>
          </p:cNvSpPr>
          <p:nvPr/>
        </p:nvSpPr>
        <p:spPr bwMode="auto">
          <a:xfrm>
            <a:off x="4114800" y="3886200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blinds/>
  </p:transition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1695</TotalTime>
  <Words>1285</Words>
  <Application>Microsoft Office PowerPoint</Application>
  <PresentationFormat>Экран (4:3)</PresentationFormat>
  <Paragraphs>227</Paragraphs>
  <Slides>20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Comic Sans MS</vt:lpstr>
      <vt:lpstr>Georgia</vt:lpstr>
      <vt:lpstr>Times New Roman</vt:lpstr>
      <vt:lpstr>Trebuchet MS</vt:lpstr>
      <vt:lpstr>Воздушный поток</vt:lpstr>
      <vt:lpstr>Clip</vt:lpstr>
      <vt:lpstr>Документ</vt:lpstr>
      <vt:lpstr>«Эффективные продажи»  к.э.н., доцент кафедры международного туризма и гостиничного бизнеса Нежельченко Е.В. к.э.н., доцент кафедры международного туризма и гостиничного бизнеса  Ясенок С.Н.</vt:lpstr>
      <vt:lpstr>Презентация PowerPoint</vt:lpstr>
      <vt:lpstr>Презентация PowerPoint</vt:lpstr>
      <vt:lpstr>Вопросы, на которые желательно иметь ответы</vt:lpstr>
      <vt:lpstr>Презентация PowerPoint</vt:lpstr>
      <vt:lpstr>Встреча</vt:lpstr>
      <vt:lpstr>Диагностика клиента.  Нахождение совпадающих интересов.  </vt:lpstr>
      <vt:lpstr>Типология клиентов</vt:lpstr>
      <vt:lpstr>Прояснение потребности</vt:lpstr>
      <vt:lpstr>Мотивы покупки и их определение</vt:lpstr>
      <vt:lpstr>Вопросы необходимые для прояснения потребностей</vt:lpstr>
      <vt:lpstr>Закрытый вопрос</vt:lpstr>
      <vt:lpstr>Конкретизирующие вопросы</vt:lpstr>
      <vt:lpstr>Презентация товара и (или) услуги</vt:lpstr>
      <vt:lpstr>Выслушивание возражений и ответ на них</vt:lpstr>
      <vt:lpstr>Работа с возражениями</vt:lpstr>
      <vt:lpstr>Правила работы с возражениями</vt:lpstr>
      <vt:lpstr>Специальные приёмы по нейтрализации возражений</vt:lpstr>
      <vt:lpstr>Завершение продажи </vt:lpstr>
      <vt:lpstr>Развития Вашему Бизнесу!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«Эффективные продажи»</dc:title>
  <dc:creator>Пользователь</dc:creator>
  <cp:lastModifiedBy>Учетная запись Майкрософт</cp:lastModifiedBy>
  <cp:revision>89</cp:revision>
  <dcterms:created xsi:type="dcterms:W3CDTF">2002-12-17T11:55:30Z</dcterms:created>
  <dcterms:modified xsi:type="dcterms:W3CDTF">2021-02-03T15:54:56Z</dcterms:modified>
</cp:coreProperties>
</file>