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81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70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17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2839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995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009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301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3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83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6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5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2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16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86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84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A7CE658-1F85-4F62-9632-039C3552AE4E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99B173-F822-4416-AF29-A082D1D52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716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1162396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5. Ожидания и удовлетворенность клиентов</a:t>
            </a:r>
          </a:p>
          <a:p>
            <a:pPr indent="457200" algn="just"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Сущность понятия и источники ожиданий клиентов.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4025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5.2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Понятие удовлетворенности клиента.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5.3.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и результаты удовлетворенности клиента.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2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255" y="1766660"/>
            <a:ext cx="104827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5.3. Показатели и результаты удовлетворенности клиента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12404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443346"/>
            <a:ext cx="118179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Простой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определения условий, не влияющих на удовлетворенность клиента – это анализ жалоб клиентов.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Жалобы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активное выражение недовольства.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Жалобы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одобрения клиентов являются бесценной информацией для организации: они актуальны, связаны с конкретными случаями, и их анализ не требует больших затрат!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37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2" y="110837"/>
            <a:ext cx="11901055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Критические события при встрече сотрудников и клиентов</a:t>
            </a:r>
            <a:endParaRPr lang="ru-RU" sz="32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Битнер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Буме 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Тетролт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провели опрос клиентов авиакомпаний, гостиниц и ресторанов, используя технику критических событий и собрав при этом информацию приблизительно о 700 событиях. Высказывания были распределены на три категории: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реакции сотрудников на ошибки, например,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«Самолет опаздывал, а персонал несколько раз давал нам неверную информацию»;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реакции сотрудников на пожелания и потребности клиентов, например,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«Моего ребенка укачивало, стюардесса проявила заботу и помогла мне его успокоить»;</a:t>
            </a:r>
          </a:p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спонтанные действия сотрудников, например,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–«Служащий пробежал за нами достаточно большое расстояние, чтобы принести нам письмо, которое мы потеряли под столом в ресторане» или «Я еще размышлял, а официант сказал: «Может быть, Вы все-таки прочтете меню, или Вы уже знаете, что будете заказывать».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60218" y="249703"/>
            <a:ext cx="1127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Стратегии предприятия для выбранных условий качества</a:t>
            </a:r>
            <a:endParaRPr lang="ru-RU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16051"/>
              </p:ext>
            </p:extLst>
          </p:nvPr>
        </p:nvGraphicFramePr>
        <p:xfrm>
          <a:off x="471053" y="1883568"/>
          <a:ext cx="11166765" cy="478046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21477">
                  <a:extLst>
                    <a:ext uri="{9D8B030D-6E8A-4147-A177-3AD203B41FA5}">
                      <a16:colId xmlns:a16="http://schemas.microsoft.com/office/drawing/2014/main" val="2475299905"/>
                    </a:ext>
                  </a:extLst>
                </a:gridCol>
                <a:gridCol w="3722644">
                  <a:extLst>
                    <a:ext uri="{9D8B030D-6E8A-4147-A177-3AD203B41FA5}">
                      <a16:colId xmlns:a16="http://schemas.microsoft.com/office/drawing/2014/main" val="1815350391"/>
                    </a:ext>
                  </a:extLst>
                </a:gridCol>
                <a:gridCol w="3722644">
                  <a:extLst>
                    <a:ext uri="{9D8B030D-6E8A-4147-A177-3AD203B41FA5}">
                      <a16:colId xmlns:a16="http://schemas.microsoft.com/office/drawing/2014/main" val="3725641463"/>
                    </a:ext>
                  </a:extLst>
                </a:gridCol>
              </a:tblGrid>
              <a:tr h="53116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270131"/>
                  </a:ext>
                </a:extLst>
              </a:tr>
              <a:tr h="1062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восторг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неудовлетворенности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050642"/>
                  </a:ext>
                </a:extLst>
              </a:tr>
              <a:tr h="10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Условие, не приводящее к удовлетворенности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Оптимизация до приемлемости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Оптимизация до приемлемого уровня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865289"/>
                  </a:ext>
                </a:extLst>
              </a:tr>
              <a:tr h="10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Условие, не приводящее к удовлетворенности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возможная оптимизация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неважно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5025307"/>
                  </a:ext>
                </a:extLst>
              </a:tr>
              <a:tr h="10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Критические условия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возможная оптимизация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Оптимизация до приемлемого уровня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5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682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0018" y="279461"/>
            <a:ext cx="82869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Элементы привязанности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клиентов:</a:t>
            </a:r>
            <a:endParaRPr lang="ru-RU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631251"/>
              </p:ext>
            </p:extLst>
          </p:nvPr>
        </p:nvGraphicFramePr>
        <p:xfrm>
          <a:off x="1108363" y="1177635"/>
          <a:ext cx="10363201" cy="5486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20328">
                  <a:extLst>
                    <a:ext uri="{9D8B030D-6E8A-4147-A177-3AD203B41FA5}">
                      <a16:colId xmlns:a16="http://schemas.microsoft.com/office/drawing/2014/main" val="407282172"/>
                    </a:ext>
                  </a:extLst>
                </a:gridCol>
                <a:gridCol w="2124619">
                  <a:extLst>
                    <a:ext uri="{9D8B030D-6E8A-4147-A177-3AD203B41FA5}">
                      <a16:colId xmlns:a16="http://schemas.microsoft.com/office/drawing/2014/main" val="1878252688"/>
                    </a:ext>
                  </a:extLst>
                </a:gridCol>
                <a:gridCol w="1940528">
                  <a:extLst>
                    <a:ext uri="{9D8B030D-6E8A-4147-A177-3AD203B41FA5}">
                      <a16:colId xmlns:a16="http://schemas.microsoft.com/office/drawing/2014/main" val="3617159732"/>
                    </a:ext>
                  </a:extLst>
                </a:gridCol>
                <a:gridCol w="2353107">
                  <a:extLst>
                    <a:ext uri="{9D8B030D-6E8A-4147-A177-3AD203B41FA5}">
                      <a16:colId xmlns:a16="http://schemas.microsoft.com/office/drawing/2014/main" val="3921072303"/>
                    </a:ext>
                  </a:extLst>
                </a:gridCol>
                <a:gridCol w="2124619">
                  <a:extLst>
                    <a:ext uri="{9D8B030D-6E8A-4147-A177-3AD203B41FA5}">
                      <a16:colId xmlns:a16="http://schemas.microsoft.com/office/drawing/2014/main" val="183092140"/>
                    </a:ext>
                  </a:extLst>
                </a:gridCol>
              </a:tblGrid>
              <a:tr h="91440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Привязанность клиентов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895554"/>
                  </a:ext>
                </a:extLst>
              </a:tr>
              <a:tr h="9144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Прежнее поведение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Поведенческие намерения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949279"/>
                  </a:ext>
                </a:extLst>
              </a:tr>
              <a:tr h="3657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покупка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дальнейшие рекомендации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намерение покупки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намерение совершать дополнительные покупки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намерение давать дальнейшие рекомендации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9047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744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7" y="471055"/>
            <a:ext cx="1169323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Привязанность клиентов связана не только с их прежним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поведением: лояльные клиенты имеют намерение совершать покупки у одного и того же предприятия, при случае они будут рекомендовать это предприятие и, что особенно важно, они готовы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совершать дополнительные покупки.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Привязанность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клиентов дает организации экономические преимущества.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Лояльные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конкретное число клиентов.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знание уменьшает неопределенность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лучшему планированию будущего. Решающим в вопросе о лояльности клиентов является поведение сотрудников, отвечающих требованиям клиентов.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4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5" y="1387871"/>
            <a:ext cx="1143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 Сущность понятия и источники ожиданий </a:t>
            </a:r>
            <a:r>
              <a:rPr lang="ru-RU" sz="6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клиентов</a:t>
            </a:r>
            <a:endParaRPr lang="ru-RU" sz="6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7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6" y="515080"/>
            <a:ext cx="1162396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Ожидания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 это требования, которые клиент предъявляет к товару или услуге. Они обозначают уровень обслуживания, который клиент требует от организации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14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218" y="221672"/>
            <a:ext cx="7204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ожидания: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795" y="1371600"/>
            <a:ext cx="116239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2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желаемый уровень: 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обслуживание, которое клиент хочет получить, а предприятие должно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предоставить;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идеальный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самом лучшем и приемлемом по стоимости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обслуживании;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типичный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типичном или среднем качестве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допустимый уровень: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том, что может быть приемлемо.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4737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8" y="279461"/>
            <a:ext cx="1167938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Источники ожиданий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клиентов:</a:t>
            </a:r>
          </a:p>
          <a:p>
            <a:pPr algn="ctr"/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/>
              <a:t>1. </a:t>
            </a:r>
            <a:r>
              <a:rPr lang="ru-RU" i="1" dirty="0"/>
              <a:t>Индивидуальные потребности: </a:t>
            </a:r>
            <a:r>
              <a:rPr lang="ru-RU" dirty="0"/>
              <a:t>люди отличаются своими потребностями и мотивами. </a:t>
            </a:r>
            <a:endParaRPr lang="ru-RU" dirty="0" smtClean="0"/>
          </a:p>
          <a:p>
            <a:r>
              <a:rPr lang="ru-RU" dirty="0"/>
              <a:t>2.  </a:t>
            </a:r>
            <a:r>
              <a:rPr lang="ru-RU" i="1" dirty="0"/>
              <a:t>Прежний опыт: </a:t>
            </a:r>
            <a:r>
              <a:rPr lang="ru-RU" dirty="0"/>
              <a:t>тот, кто впервые покупает автомобиль, ожидает, прежде всего, что он ездит. </a:t>
            </a:r>
            <a:endParaRPr lang="ru-RU" dirty="0" smtClean="0"/>
          </a:p>
          <a:p>
            <a:r>
              <a:rPr lang="ru-RU" dirty="0"/>
              <a:t>3. </a:t>
            </a:r>
            <a:r>
              <a:rPr lang="ru-RU" i="1" dirty="0"/>
              <a:t>Устные рекомендации: </a:t>
            </a:r>
            <a:r>
              <a:rPr lang="ru-RU" dirty="0"/>
              <a:t>на продажу неизвестных товаров особое влияние оказывают рекомендации лиц, которым можно доверять. </a:t>
            </a:r>
            <a:endParaRPr lang="ru-RU" dirty="0" smtClean="0"/>
          </a:p>
          <a:p>
            <a:r>
              <a:rPr lang="ru-RU" dirty="0"/>
              <a:t>4. </a:t>
            </a:r>
            <a:r>
              <a:rPr lang="ru-RU" i="1" dirty="0"/>
              <a:t>Коммуникация через предприятие: </a:t>
            </a:r>
            <a:r>
              <a:rPr lang="ru-RU" dirty="0"/>
              <a:t>все обещания, которые дает предприятие, оказывают влияние на ожидания</a:t>
            </a:r>
            <a:r>
              <a:rPr lang="ru-RU" dirty="0" smtClean="0"/>
              <a:t>.</a:t>
            </a:r>
          </a:p>
          <a:p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9275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671" y="1640238"/>
            <a:ext cx="117625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5.2. Понятие удовлетворенности клиента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16673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1" y="387929"/>
            <a:ext cx="115685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Удовлетворенность клиентов имеет различные аспекты.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одному из них относится чувство, которое возникает после положительной оценки товара или   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неудовлетворенность – это чувство, наступающее после негативной оценки. Эти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чувства скорее кратковременны по природе.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166254"/>
            <a:ext cx="1183178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Аспекты, влияющие на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удовлетворенность клиента:</a:t>
            </a:r>
          </a:p>
          <a:p>
            <a:pPr algn="ctr"/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предприятии или его товарах – это  все, что клиент о них 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знает;</a:t>
            </a:r>
          </a:p>
          <a:p>
            <a:pPr marL="1428750" lvl="2" indent="-514350">
              <a:buFont typeface="+mj-lt"/>
              <a:buAutoNum type="arabicPeriod"/>
            </a:pPr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эмоциональные реакции относительно организации и ее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поведенческая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касается вопроса о том, есть ли у клиента намерение снова покупать товары или услуги у этого предприятия и рекомендовать его другим.</a:t>
            </a:r>
          </a:p>
          <a:p>
            <a:pPr marL="1428750" lvl="2" indent="-514350">
              <a:buFont typeface="+mj-lt"/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03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" y="290946"/>
            <a:ext cx="11817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так называемой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«модели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не подтверждения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ожиданий»,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 оценивает каждый контакт с предприятием, его сотрудниками или товарами. При этом он сравнивает происходящее со своими ожиданиями. </a:t>
            </a:r>
          </a:p>
          <a:p>
            <a:pPr indent="4572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 далек от ожиданий, то клиент разочарован и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удовлетворен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контакт оправдает связанные с ним ожидания, то клиент будет удовлетворен.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же ожидания превосходят сами себя, то это может вызвать восхищение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3973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</TotalTime>
  <Words>179</Words>
  <Application>Microsoft Office PowerPoint</Application>
  <PresentationFormat>Широкоэкранный</PresentationFormat>
  <Paragraphs>78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4</cp:revision>
  <dcterms:created xsi:type="dcterms:W3CDTF">2020-03-25T23:05:06Z</dcterms:created>
  <dcterms:modified xsi:type="dcterms:W3CDTF">2020-03-25T23:45:46Z</dcterms:modified>
</cp:coreProperties>
</file>