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7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81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75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25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6772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25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4916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27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408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9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9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7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16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37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17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97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7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35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1A0371-59E7-44EB-850B-F2BE03370BA7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AA5AE8-0D7C-4529-8BAA-EDB3650AD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090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091" y="180109"/>
            <a:ext cx="1167938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6. Жалобы и конфликты при обслуживании клиентов</a:t>
            </a:r>
          </a:p>
          <a:p>
            <a:pPr indent="359410" algn="just"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9410" algn="just"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941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6.1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Особенности жалоб и претензий клиентов.</a:t>
            </a:r>
          </a:p>
          <a:p>
            <a:pPr indent="35941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6.2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Сущность понятия и причины конфликтов между работниками сервиса и клиентами.</a:t>
            </a:r>
          </a:p>
          <a:p>
            <a:pPr indent="35941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6.3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Виды конфликтов и способы их разрешения.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99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8" y="1235472"/>
            <a:ext cx="113330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9410" algn="ctr"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6.2. Сущность понятия и причины конфликтов между работниками сервиса и </a:t>
            </a:r>
            <a:r>
              <a:rPr lang="ru-RU" sz="6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клиентами</a:t>
            </a:r>
            <a:endParaRPr lang="ru-RU" sz="6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64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2" y="166255"/>
            <a:ext cx="1174865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2197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конфликтом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(от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лат. 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conflictus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столкновение) чаще всего понимается наиболее острый способ разрешения значимых противоречий, возникающих в процессе взаимодействия, заключающихся в противодействии субъектов конфликта и сопровождающихся негативными эмоциями.</a:t>
            </a:r>
          </a:p>
          <a:p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Конфликты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одно из важнейших явлений современной социальной и политической жизни. Жизнь человека в обществе сложна и полна противоречий, которые часто приводят к столкновению интересов как отдельных людей, так больших и малых социальных групп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Конфликтная ситуация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такое совмещение человеческих потребностей и интересов, которое объективно создает почву для реального противоборства между различными социальными субъектами.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776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399" y="152401"/>
            <a:ext cx="11748655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конфликтов между работниками сервиса и клиентами характерны следующие причины:</a:t>
            </a:r>
          </a:p>
          <a:p>
            <a:pPr marL="742950" lvl="1" indent="-285750">
              <a:buFontTx/>
              <a:buChar char="-"/>
            </a:pP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производственные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необеспеченность материалами, запасными частями, оборудованием; неудобный режим работы предприятий; малый ассортимент услуг; длительное время ожидания обслуживания; низкое качество изготовляемых изделий (услуг); несвоевременность выполнения заказов; личностные, среди которых особо можно выделить взаимные претензии между работником и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клиентом.</a:t>
            </a:r>
          </a:p>
          <a:p>
            <a:pPr marL="742950" lvl="1" indent="-285750">
              <a:buFontTx/>
              <a:buChar char="-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непереносимость (несовместимость) — она вызывается предубежденным отношением к личностным особенностям другого человека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buFontTx/>
              <a:buChar char="-"/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07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1803461"/>
            <a:ext cx="101553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9410" algn="ctr"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6.3. Виды конфликтов и способы их </a:t>
            </a:r>
            <a:r>
              <a:rPr lang="ru-RU" sz="6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разрешения</a:t>
            </a:r>
            <a:endParaRPr lang="ru-RU" sz="6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91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46364"/>
            <a:ext cx="1133301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Типы конфликтов в сфере сервиса: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клиент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 клиент;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клиент – контактный персонал;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контактный персонал – контактный персонал;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контактный персонал – сотрудник 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бэкофиса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сотрудник 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бэк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-офиса – сотрудник 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бэкофиса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649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94261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2197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конфликта может быть дана и в зависимости от: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вовлеченных в него субъектов: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внутриличностные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межличностные;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между отдельным человеком и группой;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межгрупповые.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исхода: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деструктивные;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конструктивные.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в) вовлеченных организационных уровней: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горизонтальные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вертикальные </a:t>
            </a: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длительности протекания: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кратковременные;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затяжные.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д) источника возникновения: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субъективные (личные качества, индивидуальные особенности участников конфликта);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–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объективные (экономические, технологические, организационные и другие факторы).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94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" y="307171"/>
            <a:ext cx="11873345" cy="3593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организационных конфликтов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2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ичностные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	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ежличностные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социально-психологические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оциальные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888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547" y="251891"/>
            <a:ext cx="114992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Личностный, или психологический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конфликт затрагивает только структуру сознания личности (члена организации) и психику человека, поэтому этот тип конфликта нельзя считать социальным конфликтом в чистом виде.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– их основу составляют трудности выполнения членом организации своей роли, несоответствие ожиданиям, предъявляемым к члену организации, занимающему определенный статус в организации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мотивационных конфликтов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лежит недостаточная или неправильная мотивация индивида в организации, а также неудовлетворенность работой, условиями труда, неуверенность в собственных силах и т.д.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101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" y="235527"/>
            <a:ext cx="1166552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Межличностный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или социально-психологический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конфликт имеет две разновидности в зависимости от широты зоны разногласий:</a:t>
            </a:r>
          </a:p>
          <a:p>
            <a:pPr indent="540385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indent="54038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конфликт охватывает двух или более членов организации, каждый из которых не представляет группу, т.е. группы не задействованы в конфликте. Это наиболее часто встречающийся тип конфликта, который может возникать по причинам, как связанным с организационной деятельностью, так и не связанным с процессом производства продукта;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2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конфликт затрагивает отдельного работника и социальную группу.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366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655" y="235527"/>
            <a:ext cx="1151312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Предпосылки разрешения конфликта: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Достаточная зрелость конфликта, выражающаяся в видимых формах проявления, идентификации субъектов, манифестации ими своих противоположных интересов и позиций, в организации конфликтных групп и более или менее сложившихся способов противоборства.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Потребность субъектов разрешить конфликт и способность это осуществить.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Наличие необходимых средств и ресурсов для разрешения конфликта: материальных, политических, культурологических, наконец, человеческих.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3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237" y="1333704"/>
            <a:ext cx="102339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6.1. Особенности жалоб и претензий клиентов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223488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655" y="304801"/>
            <a:ext cx="116655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Выделяют следующие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способы разрешения конфликтов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Использование нейтрализующей фразы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например: «Вы не замечаете, что не заслуженно обижаете меня».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Посредничество третьего лица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(административного вмешательства в разговор).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3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Разъединение конфликтующих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(замена «провалившегося» работника другим).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4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Способствование свободному развитию конфликта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(дать посетителю выговориться, не доказывая свою правоту).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5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Оперативное пресечение конфликта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(с помощью других посетителей или представителей органов охраны).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82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78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221673"/>
            <a:ext cx="116655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Жалоба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письменное или устное обращение клиента в связи с нарушением его интересов, партнера, или претензия на ненадлежащее качество предоставленной услуги.</a:t>
            </a:r>
          </a:p>
          <a:p>
            <a:pPr indent="431800" algn="just"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Письменная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жалоба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жалоба Клиента, поданная в письменном виде или с использованием удаленных услуг организации.</a:t>
            </a:r>
          </a:p>
          <a:p>
            <a:pPr indent="431800" algn="just"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Устная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жалоба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жалоба Клиента, полученная или переданная устно в присутствии работника организации или по телефону.</a:t>
            </a:r>
          </a:p>
          <a:p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 жалоб клиентов – несоблюдение сроков выполнения заказа, низкое качество его выполнения, грубость обслуживающего персонала.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4" y="429490"/>
            <a:ext cx="116101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Самыми важными моментами в менеджменте жалоб являются следующие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31800" algn="just"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1.  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Поощрение обращений клиентов.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2.  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Прием и рассмотрение жалоб.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3.  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Обработка и урегулирование конфликтных ситуаций.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4.  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Сбор, классификация и документирование жалоб.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98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1" y="346364"/>
            <a:ext cx="1172094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Самым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главным в менеджменте жалоб является общение с клиентами, что предполагает предоставление им удобных и бесплатных коммуникационных каналов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9380" y="2579592"/>
            <a:ext cx="1172094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Доброжелательное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отношение к претензиям полезно в двух аспектах:</a:t>
            </a:r>
          </a:p>
          <a:p>
            <a:pPr indent="4318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	-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позволяет удовлетворить и вернуть доверие разочарованного клиента;</a:t>
            </a:r>
          </a:p>
          <a:p>
            <a:pPr indent="4318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	-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способствует процессу непрерывного совершенствования продукции и услуг компании на основе мнения клиентов.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415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527" y="221673"/>
            <a:ext cx="118040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с претензиями – самый выгодный способ маркетинговых исследований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31800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18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жалобы раскрывают потребности клиентов;</a:t>
            </a:r>
          </a:p>
          <a:p>
            <a:pPr indent="4318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удовлетворение жалоб, безусловно, выгодно компании экономически; помните о «сарафанном» радио, которое разнесет как позитивную, так и негативную информацию о компании; учитывайте не только текущую сделку, но и ценность клиента на протяжении всего времени взаимодействия его с компанией;</a:t>
            </a:r>
          </a:p>
          <a:p>
            <a:pPr indent="4318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помните о «молчаливых» недовольных; создайте клиентам условия для выражения претензий;</a:t>
            </a:r>
          </a:p>
          <a:p>
            <a:pPr indent="4318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не стремитесь снизить количество жалоб (при неизменном качестве обслуживания); чем меньше жалоб, тем меньше информации для улучшений.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0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180109"/>
            <a:ext cx="1165167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ru-RU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Уровни жалоб / жалобщиков</a:t>
            </a:r>
            <a:r>
              <a:rPr lang="ru-RU" sz="36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318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18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заявители – сообщают свои претензии, готовы оставаться потребителями, так как надеются, что будут услышаны;</a:t>
            </a:r>
          </a:p>
          <a:p>
            <a:pPr indent="4318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тихони – молча уходят;</a:t>
            </a:r>
          </a:p>
          <a:p>
            <a:pPr indent="4318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разгневанные – редко подают жалобы, зато при любом удобном случае говорят о низком качестве; инициаторы «сарафанного» радио;</a:t>
            </a:r>
          </a:p>
          <a:p>
            <a:pPr indent="4318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активисты – заявители, не удовлетворенные ответом компании на жалобу; активно распространяют негативные отзывы о компании.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8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93964"/>
            <a:ext cx="1167938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ru-RU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Шаги формулы «жалоба = подарок»:</a:t>
            </a:r>
          </a:p>
          <a:p>
            <a:pPr indent="431800" algn="just"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180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скажите «спасибо»;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объясните, почему вы приветствуете жалобу;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извинитесь за ошибку;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обещайте незамедлительно принять меры для решения проблемы;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выясните у клиента всю необходимую информацию;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быстро исправьте ошибку;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убедитесь, что клиент доволен;</a:t>
            </a:r>
          </a:p>
          <a:p>
            <a:pPr indent="4318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реализуйте мероприятия для предотвращения таких ошибок в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будущем.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90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4" y="512620"/>
            <a:ext cx="116101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Разбирая жалобы и претензии клиентов, следует придерживаться следующих рекомендаций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поставить себя в положение заявителя;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сохранять спокойствие;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оставаться вежливым;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при невозможности самому разрешить жалобу (претензию) поставить об этом в известность старшего по должности.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8332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</TotalTime>
  <Words>549</Words>
  <Application>Microsoft Office PowerPoint</Application>
  <PresentationFormat>Широкоэкранный</PresentationFormat>
  <Paragraphs>114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5</cp:revision>
  <dcterms:created xsi:type="dcterms:W3CDTF">2020-03-25T23:50:03Z</dcterms:created>
  <dcterms:modified xsi:type="dcterms:W3CDTF">2020-03-26T00:26:56Z</dcterms:modified>
</cp:coreProperties>
</file>