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4" r:id="rId12"/>
    <p:sldId id="266" r:id="rId13"/>
    <p:sldId id="270" r:id="rId14"/>
    <p:sldId id="269" r:id="rId15"/>
    <p:sldId id="271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01.07.2021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00034" y="1000108"/>
            <a:ext cx="814393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МОТИВАЦИОННЫЙ МЕХАНИЗМ РАЗВИТИЯ И УКРЕПЛЕНИЯ КУЛЬТУРЫ КОМПАНИИ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Мотивация персонала как элемент культуры компании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., доц.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Нежельченко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Елена Васильевна</a:t>
            </a: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к.э.н., доц.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Ясенок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Светлана Николаевна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857232"/>
          <a:ext cx="8715436" cy="5645912"/>
        </p:xfrm>
        <a:graphic>
          <a:graphicData uri="http://schemas.openxmlformats.org/drawingml/2006/table">
            <a:tbl>
              <a:tblPr/>
              <a:tblGrid>
                <a:gridCol w="1790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2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3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99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Факторы потери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мотивации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Причины их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возникновения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Рекомендации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</a:t>
                      </a:r>
                      <a:r>
                        <a:rPr lang="ru-RU" sz="18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устранению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21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Нарушение негласного контракта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Реальная обстановка в организации не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соответствует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ожиданиям работника, не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реализуются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его внутренние мотивы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Предоставление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кандидату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максимально реалистичной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информации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 компании при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отборе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Формирование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реалистичных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ожиданий, а не «радужных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перспектив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14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Игнорирование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навыков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сотрудника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Специалист обладает слишком высокой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квалификацией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данной позиции. Сотрудник «скучает», не реализовывая навыки, которые ему дороги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Ставить задачи (возможно, проектные), которые ему позволяют «протирать пыль» с </a:t>
                      </a:r>
                      <a:r>
                        <a:rPr lang="ru-RU" sz="18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неключевых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навыков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14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Игнорирование идей и инициативы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Сотрудники «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фонтанируют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» идеями, а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руководители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из-за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недоверия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или нежелания менять привычную рутину отмахиваются от них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Прислушиваться к идеям и предложениям. Всегда объяснять, почему та или иная идея не подходит для реализации в организации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0100" y="500042"/>
            <a:ext cx="75724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Таблица 6.1. Факторы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демотивации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персонала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714356"/>
          <a:ext cx="8715436" cy="5344160"/>
        </p:xfrm>
        <a:graphic>
          <a:graphicData uri="http://schemas.openxmlformats.org/drawingml/2006/table">
            <a:tbl>
              <a:tblPr/>
              <a:tblGrid>
                <a:gridCol w="1790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2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3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6999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Факторы потери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мотивации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Причины их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возникновения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Рекомендации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</a:t>
                      </a:r>
                      <a:r>
                        <a:rPr lang="ru-RU" sz="18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устранению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97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Отсутствие чувства причастности к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компании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Часто у внештатных работников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складывается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впечатление, что они являются людьми «второго сорта»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Формировать командный дух во всех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подразделениях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компании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146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Отсутствие личного и профессионального роста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Рутинная работа,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долгосрочная деятельность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результат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которой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ощутим через длительный период времени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работников рутинной сферы ставить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краткосрочные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задачи. А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долгосрочные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проекты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разбивать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этапы, где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показателен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промежуточный результат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7214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Отсутствие признания достижений и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результатов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 стороны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руководства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Сотрудника не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выделяют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 общей массы, не замечают успехов в его деятельности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Радоваться победам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сотрудника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Поощрять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всегда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если не финансово, то в словесной форме. Пересмотреть критерии оценки результатов: </a:t>
                      </a:r>
                      <a:r>
                        <a:rPr lang="ru-RU" sz="18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может 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быть, они завышены?</a:t>
                      </a:r>
                    </a:p>
                  </a:txBody>
                  <a:tcPr marL="15173" marR="1517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000108"/>
          <a:ext cx="8143934" cy="4377310"/>
        </p:xfrm>
        <a:graphic>
          <a:graphicData uri="http://schemas.openxmlformats.org/drawingml/2006/table">
            <a:tbl>
              <a:tblPr/>
              <a:tblGrid>
                <a:gridCol w="719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8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8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культуры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Первоочередные интересы 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потребности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бизнеса в данной культуре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Мотивы трудовой деятельности персонала, способствующие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удовлетворению потребностей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компании данной культуры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Механизм мотивации,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используемый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культурой для согласования потребностей бизнеса и мотивов персонала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Иерархическая</a:t>
                      </a:r>
                    </a:p>
                  </a:txBody>
                  <a:tcPr marL="7113" marR="711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Стабильность и плавность деятельности, внутренняя поддержка,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координация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контроль, надежность поставок 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планов-графиков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долгосрочная 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предсказуемость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бизнеса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Долгосрочная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предсказуемость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своего будущего,</a:t>
                      </a:r>
                    </a:p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гарантия занятости, склонность к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регламентированным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структурированным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работам, ответственность в рамках должностных полномочий, статусные </a:t>
                      </a:r>
                      <a:r>
                        <a:rPr lang="ru-RU" sz="1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мотиваторы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иерархическая культура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Контроль и мониторинг процессов и показателей, строгая отчетность, вознаграждение не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индивидуализированное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а по результатам деятельности. Система наказаний за нарушение регламентов и поощрения за их соблюдение. Оценка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руководителем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деятельности подчиненных. Аудит охраны здоровья 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безопасности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труда. Долговременный наем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57158" y="500042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Таблица 6.2.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Мотиваторы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характерные для определенной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оргкультуры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1" y="571480"/>
          <a:ext cx="8143934" cy="4210631"/>
        </p:xfrm>
        <a:graphic>
          <a:graphicData uri="http://schemas.openxmlformats.org/drawingml/2006/table">
            <a:tbl>
              <a:tblPr/>
              <a:tblGrid>
                <a:gridCol w="719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8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8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858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культуры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Первоочередные 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интересы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потребности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бизнеса 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данной культуре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Мотивы трудовой деятельности персонала, способствующие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удовлетворению потребностей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компании данной культуры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Механизм мотивации,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используемый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культурой для согласования потребностей бизнеса и мотивов персонала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Клановая</a:t>
                      </a:r>
                    </a:p>
                  </a:txBody>
                  <a:tcPr marL="7113" marR="711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Бригадная работа, дружный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коллектив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внутренняя поддержка, забота о совершенствовании других, забота об интересах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потребителей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Социальная ориентация на работу в команде, адаптивность,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солидарность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сопричастность, поддержка, готовность к использованию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делегированных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полномочий, отсутствие склонности к конфликтам и агрессии, удовольствие от общения в бригаде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Программы участия в управлении и доходах, делегирование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полномочий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премирование по результатам работы бригады, социальный </a:t>
                      </a:r>
                      <a:r>
                        <a:rPr lang="ru-RU" sz="1400" i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пакет по принципу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«кафетерия», моральное стимулирование,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мониторинг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удовлетворенности трудом, рост карьеры, оценка по принципу «360°», оценка подчиненными деятельности руководителя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1" y="571480"/>
          <a:ext cx="8143934" cy="4384557"/>
        </p:xfrm>
        <a:graphic>
          <a:graphicData uri="http://schemas.openxmlformats.org/drawingml/2006/table">
            <a:tbl>
              <a:tblPr/>
              <a:tblGrid>
                <a:gridCol w="719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8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8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4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культуры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Первоочередные интересы 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потребности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бизнеса в данной культуре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Мотивы трудовой деятельности персонала, способствующие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удовлетворению потребностей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компании данной культуры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Механизм мотивации,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используемый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культурой для согласования потребностей бизнеса и мотивов персонала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02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Рыночная </a:t>
                      </a:r>
                    </a:p>
                  </a:txBody>
                  <a:tcPr marL="7113" marR="711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Конкурентоспособность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стимулирование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активности наемных работников, 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внешний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акцент на лучшее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обслуживание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потребителей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Соперничество,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агрессивность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достижении цели, активизация 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мобилизация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всех резервов и способностей,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преимущественная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ориентация на дело, рыночная 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профессиональная мобильность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рост мастерства и профессионализма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Управление по целям,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вознаграждение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конкретные результаты работ, премирование по результатам работы организации, подразделения и работника. Акции и опционы на их покупку. Внедрение системы менеджмента всеобщего качества, оценка работы персонала «глазами потребителя», система комиссионных, участие в прибыли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1" y="571480"/>
          <a:ext cx="8143934" cy="4868038"/>
        </p:xfrm>
        <a:graphic>
          <a:graphicData uri="http://schemas.openxmlformats.org/drawingml/2006/table">
            <a:tbl>
              <a:tblPr/>
              <a:tblGrid>
                <a:gridCol w="719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8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86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Типы культуры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Первоочередные интересы и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потребности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бизнеса в данной культуре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Мотивы трудовой деятельности персонала, способствующие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удовлетворению потребностей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компании данной культуры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Механизм мотивации,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используемый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культурой для согласования потребностей бизнеса и мотивов персонала</a:t>
                      </a:r>
                    </a:p>
                  </a:txBody>
                  <a:tcPr marL="7113" marR="71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6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Адхократическая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7113" marR="711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Стратегическое управление непре­рывным развитием, инновационными процессами, вне­шний фокус в сочетании с высокой гибкостью и индиви­дуальным подходом к людям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Самореализация, самосовершенствование, ориентация на себя и свои способности, стремление к творчеству, изобре­тательности, научным исследованиям,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ориентация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непрерывное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улучшение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гибкость, 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над собой, </a:t>
                      </a:r>
                      <a:endParaRPr lang="ru-RU" sz="1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непрерывное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генерирование идей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25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Управление по целям, проектам и заданиям, гибко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трансформирующимся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зависимости от внешних обстоятельств. Поощрение личной инициативы, премирование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индивидуальных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достижений,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регулярное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повышение квалификации и обучение персонала по базисным принципам организационного новаторства, премирование за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выполненную </a:t>
                      </a:r>
                      <a:r>
                        <a:rPr lang="ru-RU" sz="1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идею, вручение лучшим работникам подарков, фирменных знаков отличия</a:t>
                      </a:r>
                    </a:p>
                  </a:txBody>
                  <a:tcPr marL="7113" marR="71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714356"/>
            <a:ext cx="857256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8963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для самоконтроля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Объясните соотношение понятий «мотив» и «потребность».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чем различие между внутренней и внешней мотивацией?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Дайте отличительную характеристику понятий «мотив» и «стимул».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гласит закон результата?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Каковы основные функции мотивов в сфере труда?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Назовите факторы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демотивации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персонала. Каковы причины их возникновения?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Назовите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мотиваторы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характерные для иерархического типа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Каковы первоочередные интересы и потребности бизнеса в клановой культуре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Какие мотивы трудовой деятельности персонала способствуют удовлетворению потребностей компании рыночного типа культуры?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588963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Какой механизм мотивации используется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адхократической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культурой для согласования потребностей бизнеса и мотивов персонала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Мотивация персонала как элемент культуры компании </a:t>
            </a: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642910" y="571480"/>
            <a:ext cx="7858180" cy="54423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Мотивация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это создание таких условий, регулирующих трудовые  отношения, в рамках которых у работника появляется потребность самоотверженно трудиться, поскольку это для него единственный путь оптимального удовлетворения потребностей.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процесс сопряжения целей компании и целей работника для наиболее полного удовлетворения потребностей обоих, процесс побуждения себя и других к деятельности для достижения общих целей; </a:t>
            </a: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создание условий отождествления интересов организации и работника, при которых то, что выгодно и необходимо одному, становилось бы столь же необходимо и выгодно другому; </a:t>
            </a: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основной путь вхождения работника в организационную культуру компании и адаптации к ней, осознание своей роли и места в этой культуре, определение своего вклада в ее укрепление.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Мотивация персонала как элемент культуры компании </a:t>
            </a: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14282" y="428604"/>
            <a:ext cx="8786874" cy="624786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Потребность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это осознанная необходимость в тех или иных материальных, культурных благах, социальных и духовных ценностях. Для каждого работника потребности представляют собой определенную систему последовательно восходящих состояний, которые находятся в постоянном движении.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Человек способен влиять на скорость развития своих потребностей, управлять их интенсивностью, направленностью, а, следовательно, осуществлять обратную связь с производством.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 связь проявляется через свободу выбора, когда человек выбирает товар, работу, способы своей жизнедеятельности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в этом выборе реализуются его способности, личностные ориентации и идеалы, его цели. Потребность является той силой, которая заставляет людей действовать, производить материальные, социальные духовные блага. Субъективным выражением этого побуждения к деятельности, сформировавшимся для каждого конкретною человека под воздействием окружающего его внешнего мира, которое отражено в сознании, является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мотив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Мотивация персонала как элемент культуры компании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428604"/>
            <a:ext cx="8429684" cy="5442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25000"/>
              </a:lnSpc>
            </a:pP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Мотив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это феномен сознания, осознанное индивидом побуждение к деятельности. Вместе с тем он не определяет содержание, особенности и структуру деятельности человека, так как потребность может быть удовлетворена различными способами в форме различных видов деятельности. Именно цели раскрывают возможности и способы реализации мотива и конкретных для данного человека условий жизнедеятельности, выступают в качестве объектов мотивации, не объясняя до конца содержание мотива.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Внешнее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побуждение находит свое отражение в категории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«стимул»,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внутреннее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 категории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«мотив»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соединение мотивов и стимулов позволяет реализовать потребности субъекта наиболее приемлемым для него способом - путем реализации своих способностей, а также дает возможность менеджеру разработать систему стимулирования труда работника, соединив, таким образом, цели фирмы и цели сотрудника.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Мотивация персонала как элемент культуры компании </a:t>
            </a: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14282" y="714356"/>
            <a:ext cx="8715436" cy="50576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Стимул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способность избранного объекта удовлетворить потребность субъекта. В процессе мотивации он играет не насильственную, а воспитательную роль по отношению к мотиву, активизируя трудовую деятельность работника, поощряя его инициативу, творчество, профессионализм, развивая мотивационные установки. Мотив и стимул — две важнейшие ступени мотивации, соединение которых в механизме мотивации формирует цель деятельности человека.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 результата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гласит, что положительный результат выбранной формы деятельности (удовлетворение потребности) заставляет человека действовать таким же образом в аналогичной ситуации; негативный результат ведет к тому, что человек стремится избегать той деятельности, которая ведет к недостаточному удовлетворению потребности либо отсутствию ее удовлетворения вообще.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Мотивация персонала как элемент культуры компании 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1745" name="Group 1"/>
          <p:cNvGrpSpPr>
            <a:grpSpLocks noChangeAspect="1"/>
          </p:cNvGrpSpPr>
          <p:nvPr/>
        </p:nvGrpSpPr>
        <p:grpSpPr bwMode="auto">
          <a:xfrm>
            <a:off x="500034" y="214290"/>
            <a:ext cx="8643966" cy="6072230"/>
            <a:chOff x="2271" y="6930"/>
            <a:chExt cx="8820" cy="7740"/>
          </a:xfrm>
        </p:grpSpPr>
        <p:sp>
          <p:nvSpPr>
            <p:cNvPr id="31761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271" y="6930"/>
              <a:ext cx="8820" cy="774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60" name="Text Box 16"/>
            <p:cNvSpPr txBox="1">
              <a:spLocks noChangeArrowheads="1"/>
            </p:cNvSpPr>
            <p:nvPr/>
          </p:nvSpPr>
          <p:spPr bwMode="auto">
            <a:xfrm>
              <a:off x="4582" y="7290"/>
              <a:ext cx="4169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Внутреннее побуждение – мотив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(осознанное личностное побуждение к деятельности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2899" y="8910"/>
              <a:ext cx="2972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Потребность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(нужда, забота, необходимость, осознанная работником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8" name="Text Box 14"/>
            <p:cNvSpPr txBox="1">
              <a:spLocks noChangeArrowheads="1"/>
            </p:cNvSpPr>
            <p:nvPr/>
          </p:nvSpPr>
          <p:spPr bwMode="auto">
            <a:xfrm>
              <a:off x="7311" y="8910"/>
              <a:ext cx="2881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Цель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(осознанно выбранное средство для удовлетворения потребностей)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4806" y="10890"/>
              <a:ext cx="3385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Внешнее побуждение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(способность выбранного  объекта удовлетворить потребность)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2271" y="12690"/>
              <a:ext cx="342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114300" algn="l"/>
                </a:tabLst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Результат деятельности по удовлетворение потребностей: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114300" algn="l"/>
                </a:tabLst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полное удовлетворение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114300" algn="l"/>
                </a:tabLst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частичное удовлетворение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114300" algn="l"/>
                </a:tabLst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отсутствие удовлетворения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7491" y="12690"/>
              <a:ext cx="306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Деятельность 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(форма поведения, в которой раскрываются способности личности)</a:t>
              </a:r>
              <a:endPara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4" name="Line 10"/>
            <p:cNvSpPr>
              <a:spLocks noChangeShapeType="1"/>
            </p:cNvSpPr>
            <p:nvPr/>
          </p:nvSpPr>
          <p:spPr bwMode="auto">
            <a:xfrm flipV="1">
              <a:off x="5511" y="8370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3" name="Line 9"/>
            <p:cNvSpPr>
              <a:spLocks noChangeShapeType="1"/>
            </p:cNvSpPr>
            <p:nvPr/>
          </p:nvSpPr>
          <p:spPr bwMode="auto">
            <a:xfrm flipV="1">
              <a:off x="7671" y="8370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2" name="Line 8"/>
            <p:cNvSpPr>
              <a:spLocks noChangeShapeType="1"/>
            </p:cNvSpPr>
            <p:nvPr/>
          </p:nvSpPr>
          <p:spPr bwMode="auto">
            <a:xfrm>
              <a:off x="5511" y="10350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7671" y="10350"/>
              <a:ext cx="1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 flipV="1">
              <a:off x="4431" y="10350"/>
              <a:ext cx="0" cy="2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 flipV="1">
              <a:off x="8750" y="10350"/>
              <a:ext cx="1" cy="23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48" name="Line 4"/>
            <p:cNvSpPr>
              <a:spLocks noChangeShapeType="1"/>
            </p:cNvSpPr>
            <p:nvPr/>
          </p:nvSpPr>
          <p:spPr bwMode="auto">
            <a:xfrm flipV="1">
              <a:off x="5511" y="12330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47" name="Line 3"/>
            <p:cNvSpPr>
              <a:spLocks noChangeShapeType="1"/>
            </p:cNvSpPr>
            <p:nvPr/>
          </p:nvSpPr>
          <p:spPr bwMode="auto">
            <a:xfrm flipV="1">
              <a:off x="7671" y="12330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746" name="Line 2"/>
            <p:cNvSpPr>
              <a:spLocks noChangeShapeType="1"/>
            </p:cNvSpPr>
            <p:nvPr/>
          </p:nvSpPr>
          <p:spPr bwMode="auto">
            <a:xfrm flipH="1">
              <a:off x="5691" y="13230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1357290" y="6072206"/>
            <a:ext cx="6143668" cy="40011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6.1. Механизм мотивации персонала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428604"/>
            <a:ext cx="8715436" cy="563231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рыночной экономике в отношениях между работником и компанией центральное место занимает обмен результатов труда наемного работника на совокупность всех видов вознаграждения, которые предоставляются компанией. При этом под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вознаграждением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понимается все, что представляет для работника ценность или может казаться ему ценным.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Вознаграждение бывает внутренним и внешним.</a:t>
            </a:r>
            <a:endParaRPr kumimoji="0" lang="ru-RU" sz="2000" b="0" i="1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Внутреннее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вознаграждение работника — это его психологическое состояние, определяемое чувством удовлетворения от работы, радостью созидательного творческого труда, осознанием значимости своей деятельности. Внутреннее удовлетворение как результат такого вознаграждения может наступать в результате признания заслуг работника и одобрения его деятельности в коллективе, в результате осознания своей сопричастности важному делу, принесения пользы обществу. Удовлетворенность трудом может перерастать в увлеченность, ощущение жизненной гармонии.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428604"/>
            <a:ext cx="8429684" cy="58270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7200" algn="just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Внутренние вознаграждения работника в решающей степени определяются факторами, связанными с мотивационной структурой индивида, его психологическими особенностями и установками. </a:t>
            </a:r>
          </a:p>
          <a:p>
            <a:pPr lvl="0" indent="457200" algn="just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 способом влияния организации на внутреннее вознаграждение работника является формирование и развитие организационной культуры компании и приобщение к ней индивидуума. Принадлежность к сильной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уже сама по себе является мощным стимулом к росту производительности, желанию действовать в интересах и на благо своей организации.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Внешнее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вознаграждение — все то, что в рамках системы мотивации может быть предложено компанией в качестве стимула к работе и имеет ценность для работника: заработная плата, денежные выплаты, премии, социальные льготы и скидки и т.п. Данное вознаграждение призвано компенсировать работнику затраты его труда в производственном процессе, поэтому получило название компенсационного пакета.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Мотивация персонала в различных организационных культурах </a:t>
            </a: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14282" y="571480"/>
            <a:ext cx="8572560" cy="432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Компенсационная политика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это система внешних вознаграждений наемного работника за результаты его труда в организации. Немонетарная система вознаграждений (моральные стимулы к труду) в системе внешних вознаграждений не рассматривается.</a:t>
            </a:r>
          </a:p>
          <a:p>
            <a:pPr indent="457200" algn="just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Выбирая ту или иную стратегию и стимулы для ее успешного осуществления, следует помнить и о факторах,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демотивирующих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персона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организации (таблица 6.1) .</a:t>
            </a:r>
          </a:p>
          <a:p>
            <a:pPr indent="457200" algn="just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7200" algn="just" eaLnBrk="0" fontAlgn="base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Мотиваторы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характерные для определенной </a:t>
            </a:r>
            <a:r>
              <a:rPr lang="ru-RU" sz="20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оргкультуры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рассмотрим в таблице 6.2.</a:t>
            </a:r>
          </a:p>
          <a:p>
            <a:pPr marL="0" marR="0" lvl="0" indent="457200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1910</Words>
  <Application>Microsoft Office PowerPoint</Application>
  <PresentationFormat>Экран (4:3)</PresentationFormat>
  <Paragraphs>138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Fomka</cp:lastModifiedBy>
  <cp:revision>11</cp:revision>
  <dcterms:created xsi:type="dcterms:W3CDTF">2021-04-26T09:54:36Z</dcterms:created>
  <dcterms:modified xsi:type="dcterms:W3CDTF">2021-07-01T12:13:59Z</dcterms:modified>
</cp:coreProperties>
</file>