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8" r:id="rId5"/>
    <p:sldId id="259" r:id="rId6"/>
    <p:sldId id="260" r:id="rId7"/>
    <p:sldId id="263" r:id="rId8"/>
    <p:sldId id="264" r:id="rId9"/>
    <p:sldId id="262"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77" r:id="rId25"/>
    <p:sldId id="281" r:id="rId26"/>
    <p:sldId id="282" r:id="rId27"/>
    <p:sldId id="280" r:id="rId28"/>
    <p:sldId id="283" r:id="rId29"/>
    <p:sldId id="284" r:id="rId30"/>
    <p:sldId id="285" r:id="rId31"/>
    <p:sldId id="286" r:id="rId32"/>
    <p:sldId id="288" r:id="rId33"/>
    <p:sldId id="287" r:id="rId34"/>
    <p:sldId id="289" r:id="rId35"/>
    <p:sldId id="290" r:id="rId36"/>
    <p:sldId id="292" r:id="rId37"/>
    <p:sldId id="291" r:id="rId3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01.07.2021</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p>
            <a:fld id="{5B106E36-FD25-4E2D-B0AA-010F637433A0}" type="datetimeFigureOut">
              <a:rPr lang="ru-RU" smtClean="0"/>
              <a:pPr/>
              <a:t>01.07.2021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01.07.2021</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01.07.2021</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57158" y="-48519"/>
            <a:ext cx="8643934" cy="52783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endPar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endParaRPr lang="ru-RU" sz="2000" b="1" dirty="0">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ОТБОР И НАБОР ПЕРСОНАЛА, СООТВЕТСТВУЮЩЕГО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ВАЖНЕЙШИМ  КРИТЕРИЯМ ОРГАНИЗАЦИОННОЙ КУЛЬТУРЫ</a:t>
            </a:r>
          </a:p>
          <a:p>
            <a:pPr marL="0" marR="0" lvl="0" indent="0" algn="ctr" defTabSz="914400" rtl="0" eaLnBrk="0" fontAlgn="base" latinLnBrk="0" hangingPunct="0">
              <a:lnSpc>
                <a:spcPct val="15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Определение типа сотрудника, идеального для культуры компании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Проблемы сложности отбора персонала, соответствующего культуре компании</a:t>
            </a:r>
          </a:p>
          <a:p>
            <a:pPr marL="0" marR="0" lvl="0" indent="0" algn="l" defTabSz="914400" rtl="0" eaLnBrk="0" fontAlgn="base" latinLnBrk="0" hangingPunct="0">
              <a:lnSpc>
                <a:spcPct val="15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Методы </a:t>
            </a:r>
            <a:r>
              <a:rPr kumimoji="0" lang="ru-RU" sz="20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недирективного</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сокращения персонала</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algn="ctr"/>
            <a:r>
              <a:rPr lang="ru-RU" sz="2000" dirty="0">
                <a:latin typeface="Times New Roman" pitchFamily="18" charset="0"/>
                <a:cs typeface="Times New Roman" pitchFamily="18" charset="0"/>
              </a:rPr>
              <a:t>к.э.н. </a:t>
            </a:r>
            <a:r>
              <a:rPr lang="ru-RU" sz="2000" dirty="0" err="1">
                <a:latin typeface="Times New Roman" pitchFamily="18" charset="0"/>
                <a:cs typeface="Times New Roman" pitchFamily="18" charset="0"/>
              </a:rPr>
              <a:t>Нежельченко</a:t>
            </a:r>
            <a:r>
              <a:rPr lang="ru-RU" sz="2000" dirty="0">
                <a:latin typeface="Times New Roman" pitchFamily="18" charset="0"/>
                <a:cs typeface="Times New Roman" pitchFamily="18" charset="0"/>
              </a:rPr>
              <a:t> Елена Васильевна</a:t>
            </a:r>
          </a:p>
          <a:p>
            <a:pPr algn="ctr"/>
            <a:r>
              <a:rPr lang="ru-RU" sz="2000" dirty="0">
                <a:latin typeface="Times New Roman" pitchFamily="18" charset="0"/>
                <a:cs typeface="Times New Roman" pitchFamily="18" charset="0"/>
              </a:rPr>
              <a:t>к.э.н., доц. </a:t>
            </a:r>
            <a:r>
              <a:rPr lang="ru-RU" sz="2000" dirty="0" err="1">
                <a:latin typeface="Times New Roman" pitchFamily="18" charset="0"/>
                <a:cs typeface="Times New Roman" pitchFamily="18" charset="0"/>
              </a:rPr>
              <a:t>Ясенок</a:t>
            </a:r>
            <a:r>
              <a:rPr lang="ru-RU" sz="2000" dirty="0">
                <a:latin typeface="Times New Roman" pitchFamily="18" charset="0"/>
                <a:cs typeface="Times New Roman" pitchFamily="18" charset="0"/>
              </a:rPr>
              <a:t> Светлана Николаевна</a:t>
            </a:r>
          </a:p>
          <a:p>
            <a:pPr marL="0" marR="0" lvl="0" indent="0" algn="l" defTabSz="914400" rtl="0" eaLnBrk="0" fontAlgn="base" latinLnBrk="0" hangingPunct="0">
              <a:lnSpc>
                <a:spcPct val="15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0110"/>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1. Определение типа сотрудника, идеального для культуры компании</a:t>
            </a:r>
            <a:endParaRPr lang="ru-RU" sz="2000" dirty="0">
              <a:latin typeface="Times New Roman" pitchFamily="18" charset="0"/>
              <a:cs typeface="Times New Roman" pitchFamily="18" charset="0"/>
            </a:endParaRPr>
          </a:p>
        </p:txBody>
      </p:sp>
      <p:sp>
        <p:nvSpPr>
          <p:cNvPr id="22529" name="Rectangle 1"/>
          <p:cNvSpPr>
            <a:spLocks noChangeArrowheads="1"/>
          </p:cNvSpPr>
          <p:nvPr/>
        </p:nvSpPr>
        <p:spPr bwMode="auto">
          <a:xfrm>
            <a:off x="0" y="428604"/>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таблице 5.2. представлены наиболее распространенные виды работников в зависимости от их поведения в коллективе и степени влияния на внутриорганизационную жизнь.</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Таблица 5.2</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Наиболее распространенные виды работников</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285720" y="1643050"/>
          <a:ext cx="8358246" cy="4464177"/>
        </p:xfrm>
        <a:graphic>
          <a:graphicData uri="http://schemas.openxmlformats.org/drawingml/2006/table">
            <a:tbl>
              <a:tblPr/>
              <a:tblGrid>
                <a:gridCol w="500066">
                  <a:extLst>
                    <a:ext uri="{9D8B030D-6E8A-4147-A177-3AD203B41FA5}">
                      <a16:colId xmlns:a16="http://schemas.microsoft.com/office/drawing/2014/main" val="20000"/>
                    </a:ext>
                  </a:extLst>
                </a:gridCol>
                <a:gridCol w="7858180">
                  <a:extLst>
                    <a:ext uri="{9D8B030D-6E8A-4147-A177-3AD203B41FA5}">
                      <a16:colId xmlns:a16="http://schemas.microsoft.com/office/drawing/2014/main" val="20001"/>
                    </a:ext>
                  </a:extLst>
                </a:gridCol>
              </a:tblGrid>
              <a:tr h="4064000">
                <a:tc>
                  <a:txBody>
                    <a:bodyPr/>
                    <a:lstStyle/>
                    <a:p>
                      <a:pPr algn="ctr">
                        <a:lnSpc>
                          <a:spcPct val="115000"/>
                        </a:lnSpc>
                        <a:spcAft>
                          <a:spcPts val="0"/>
                        </a:spcAft>
                      </a:pPr>
                      <a:r>
                        <a:rPr lang="ru-RU" sz="1600" b="1" dirty="0">
                          <a:latin typeface="Times New Roman" pitchFamily="18" charset="0"/>
                          <a:ea typeface="Times New Roman"/>
                          <a:cs typeface="Times New Roman" pitchFamily="18" charset="0"/>
                        </a:rPr>
                        <a:t>«Романтик»</a:t>
                      </a:r>
                    </a:p>
                  </a:txBody>
                  <a:tcPr marL="43930" marR="4393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600" dirty="0">
                          <a:latin typeface="Times New Roman" pitchFamily="18" charset="0"/>
                          <a:ea typeface="Times New Roman"/>
                          <a:cs typeface="Times New Roman" pitchFamily="18" charset="0"/>
                        </a:rPr>
                        <a:t>Человек, создающий атмосферу в коллективе, располагающий к доверию и способный оказать поддержку. Активный участник в организации праздников и поздравлений; хороший исполнитель; эффективен в условиях командной работы, когда ставят </a:t>
                      </a:r>
                      <a:r>
                        <a:rPr lang="ru-RU" sz="1600" dirty="0" smtClean="0">
                          <a:latin typeface="Times New Roman" pitchFamily="18" charset="0"/>
                          <a:ea typeface="Times New Roman"/>
                          <a:cs typeface="Times New Roman" pitchFamily="18" charset="0"/>
                        </a:rPr>
                        <a:t>долгосрочные </a:t>
                      </a:r>
                      <a:r>
                        <a:rPr lang="ru-RU" sz="1600" dirty="0">
                          <a:latin typeface="Times New Roman" pitchFamily="18" charset="0"/>
                          <a:ea typeface="Times New Roman"/>
                          <a:cs typeface="Times New Roman" pitchFamily="18" charset="0"/>
                        </a:rPr>
                        <a:t>цели. Благоприятными являются демократический стиль руководства, общие победы над внешними «врагами» или </a:t>
                      </a:r>
                      <a:r>
                        <a:rPr lang="ru-RU" sz="1600" dirty="0" smtClean="0">
                          <a:latin typeface="Times New Roman" pitchFamily="18" charset="0"/>
                          <a:ea typeface="Times New Roman"/>
                          <a:cs typeface="Times New Roman" pitchFamily="18" charset="0"/>
                        </a:rPr>
                        <a:t>обстоятельствами</a:t>
                      </a:r>
                      <a:r>
                        <a:rPr lang="ru-RU" sz="1600" dirty="0">
                          <a:latin typeface="Times New Roman" pitchFamily="18" charset="0"/>
                          <a:ea typeface="Times New Roman"/>
                          <a:cs typeface="Times New Roman" pitchFamily="18" charset="0"/>
                        </a:rPr>
                        <a:t>. Негативно и разрушительно на него действует </a:t>
                      </a:r>
                      <a:r>
                        <a:rPr lang="ru-RU" sz="1600" dirty="0" smtClean="0">
                          <a:latin typeface="Times New Roman" pitchFamily="18" charset="0"/>
                          <a:ea typeface="Times New Roman"/>
                          <a:cs typeface="Times New Roman" pitchFamily="18" charset="0"/>
                        </a:rPr>
                        <a:t>внутрикорпоративная </a:t>
                      </a:r>
                      <a:r>
                        <a:rPr lang="ru-RU" sz="1600" dirty="0">
                          <a:latin typeface="Times New Roman" pitchFamily="18" charset="0"/>
                          <a:ea typeface="Times New Roman"/>
                          <a:cs typeface="Times New Roman" pitchFamily="18" charset="0"/>
                        </a:rPr>
                        <a:t>конкуренция или, скорее, то, что ее сопровождает. Приоритетными у «романтика» являются социальные </a:t>
                      </a:r>
                      <a:r>
                        <a:rPr lang="ru-RU" sz="1600" dirty="0" smtClean="0">
                          <a:latin typeface="Times New Roman" pitchFamily="18" charset="0"/>
                          <a:ea typeface="Times New Roman"/>
                          <a:cs typeface="Times New Roman" pitchFamily="18" charset="0"/>
                        </a:rPr>
                        <a:t>потребности </a:t>
                      </a:r>
                      <a:r>
                        <a:rPr lang="ru-RU" sz="1600" dirty="0">
                          <a:latin typeface="Times New Roman" pitchFamily="18" charset="0"/>
                          <a:ea typeface="Times New Roman"/>
                          <a:cs typeface="Times New Roman" pitchFamily="18" charset="0"/>
                        </a:rPr>
                        <a:t>— чувство принадлежности к чему-либо или кому-либо, </a:t>
                      </a:r>
                      <a:r>
                        <a:rPr lang="ru-RU" sz="1600" dirty="0" smtClean="0">
                          <a:latin typeface="Times New Roman" pitchFamily="18" charset="0"/>
                          <a:ea typeface="Times New Roman"/>
                          <a:cs typeface="Times New Roman" pitchFamily="18" charset="0"/>
                        </a:rPr>
                        <a:t>понимание </a:t>
                      </a:r>
                      <a:r>
                        <a:rPr lang="ru-RU" sz="1600" dirty="0">
                          <a:latin typeface="Times New Roman" pitchFamily="18" charset="0"/>
                          <a:ea typeface="Times New Roman"/>
                          <a:cs typeface="Times New Roman" pitchFamily="18" charset="0"/>
                        </a:rPr>
                        <a:t>со стороны окружающих, чувство социального </a:t>
                      </a:r>
                      <a:r>
                        <a:rPr lang="ru-RU" sz="1600" dirty="0" smtClean="0">
                          <a:latin typeface="Times New Roman" pitchFamily="18" charset="0"/>
                          <a:ea typeface="Times New Roman"/>
                          <a:cs typeface="Times New Roman" pitchFamily="18" charset="0"/>
                        </a:rPr>
                        <a:t>взаимодействия</a:t>
                      </a:r>
                      <a:r>
                        <a:rPr lang="ru-RU" sz="1600" dirty="0">
                          <a:latin typeface="Times New Roman" pitchFamily="18" charset="0"/>
                          <a:ea typeface="Times New Roman"/>
                          <a:cs typeface="Times New Roman" pitchFamily="18" charset="0"/>
                        </a:rPr>
                        <a:t>, привязанности и поддержки. Такие люди способны </a:t>
                      </a:r>
                      <a:r>
                        <a:rPr lang="ru-RU" sz="1600" dirty="0" smtClean="0">
                          <a:latin typeface="Times New Roman" pitchFamily="18" charset="0"/>
                          <a:ea typeface="Times New Roman"/>
                          <a:cs typeface="Times New Roman" pitchFamily="18" charset="0"/>
                        </a:rPr>
                        <a:t>сменить </a:t>
                      </a:r>
                      <a:r>
                        <a:rPr lang="ru-RU" sz="1600" dirty="0">
                          <a:latin typeface="Times New Roman" pitchFamily="18" charset="0"/>
                          <a:ea typeface="Times New Roman"/>
                          <a:cs typeface="Times New Roman" pitchFamily="18" charset="0"/>
                        </a:rPr>
                        <a:t>работу, если в коллективе процветают интриги, сплетни, вражда. В дружном коллективе «романтики» очень эффективны на этапе «юности» компании, </a:t>
                      </a:r>
                      <a:r>
                        <a:rPr lang="ru-RU" sz="1600" dirty="0" smtClean="0">
                          <a:latin typeface="Times New Roman" pitchFamily="18" charset="0"/>
                          <a:ea typeface="Times New Roman"/>
                          <a:cs typeface="Times New Roman" pitchFamily="18" charset="0"/>
                        </a:rPr>
                        <a:t>так как </a:t>
                      </a:r>
                      <a:r>
                        <a:rPr lang="ru-RU" sz="1600" dirty="0">
                          <a:latin typeface="Times New Roman" pitchFamily="18" charset="0"/>
                          <a:ea typeface="Times New Roman"/>
                          <a:cs typeface="Times New Roman" pitchFamily="18" charset="0"/>
                        </a:rPr>
                        <a:t>для них в большей степени характерен альтруизм. Очень часто проходят с компанией весь </a:t>
                      </a:r>
                      <a:r>
                        <a:rPr lang="ru-RU" sz="1600" dirty="0" smtClean="0">
                          <a:latin typeface="Times New Roman" pitchFamily="18" charset="0"/>
                          <a:ea typeface="Times New Roman"/>
                          <a:cs typeface="Times New Roman" pitchFamily="18" charset="0"/>
                        </a:rPr>
                        <a:t>путь - до </a:t>
                      </a:r>
                      <a:r>
                        <a:rPr lang="ru-RU" sz="1600" dirty="0">
                          <a:latin typeface="Times New Roman" pitchFamily="18" charset="0"/>
                          <a:ea typeface="Times New Roman"/>
                          <a:cs typeface="Times New Roman" pitchFamily="18" charset="0"/>
                        </a:rPr>
                        <a:t>угасания ее деятельности. Для таких людей характерен страх перемен, большую ценности имеет «славное прошлое». Они способны отказаться от интересного предложения, испытывая чувство долга по отношению к руководителю, коллективу, </a:t>
                      </a:r>
                      <a:r>
                        <a:rPr lang="ru-RU" sz="1600" dirty="0" smtClean="0">
                          <a:latin typeface="Times New Roman" pitchFamily="18" charset="0"/>
                          <a:ea typeface="Times New Roman"/>
                          <a:cs typeface="Times New Roman" pitchFamily="18" charset="0"/>
                        </a:rPr>
                        <a:t>делу.</a:t>
                      </a:r>
                      <a:endParaRPr lang="ru-RU" sz="1600" dirty="0">
                        <a:latin typeface="Times New Roman" pitchFamily="18" charset="0"/>
                        <a:ea typeface="Times New Roman"/>
                        <a:cs typeface="Times New Roman" pitchFamily="18" charset="0"/>
                      </a:endParaRPr>
                    </a:p>
                  </a:txBody>
                  <a:tcPr marL="43930" marR="439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0110"/>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1. Определение типа сотрудника, идеального для культуры компании</a:t>
            </a:r>
            <a:endParaRPr lang="ru-RU" sz="2000"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357158" y="500042"/>
          <a:ext cx="8429684" cy="6000792"/>
        </p:xfrm>
        <a:graphic>
          <a:graphicData uri="http://schemas.openxmlformats.org/drawingml/2006/table">
            <a:tbl>
              <a:tblPr/>
              <a:tblGrid>
                <a:gridCol w="642942">
                  <a:extLst>
                    <a:ext uri="{9D8B030D-6E8A-4147-A177-3AD203B41FA5}">
                      <a16:colId xmlns:a16="http://schemas.microsoft.com/office/drawing/2014/main" val="20000"/>
                    </a:ext>
                  </a:extLst>
                </a:gridCol>
                <a:gridCol w="7786742">
                  <a:extLst>
                    <a:ext uri="{9D8B030D-6E8A-4147-A177-3AD203B41FA5}">
                      <a16:colId xmlns:a16="http://schemas.microsoft.com/office/drawing/2014/main" val="20001"/>
                    </a:ext>
                  </a:extLst>
                </a:gridCol>
              </a:tblGrid>
              <a:tr h="6000792">
                <a:tc>
                  <a:txBody>
                    <a:bodyPr/>
                    <a:lstStyle/>
                    <a:p>
                      <a:pPr algn="ctr">
                        <a:lnSpc>
                          <a:spcPct val="115000"/>
                        </a:lnSpc>
                        <a:spcAft>
                          <a:spcPts val="0"/>
                        </a:spcAft>
                      </a:pPr>
                      <a:r>
                        <a:rPr lang="ru-RU" sz="1800" b="1" dirty="0">
                          <a:latin typeface="Times New Roman"/>
                          <a:ea typeface="Times New Roman"/>
                          <a:cs typeface="Times New Roman"/>
                        </a:rPr>
                        <a:t>«</a:t>
                      </a:r>
                      <a:r>
                        <a:rPr lang="ru-RU" sz="1800" b="1" dirty="0" smtClean="0">
                          <a:latin typeface="Times New Roman"/>
                          <a:ea typeface="Times New Roman"/>
                          <a:cs typeface="Times New Roman"/>
                        </a:rPr>
                        <a:t>Профессионал</a:t>
                      </a:r>
                      <a:r>
                        <a:rPr lang="ru-RU" sz="1800" b="1" dirty="0">
                          <a:latin typeface="Times New Roman"/>
                          <a:ea typeface="Times New Roman"/>
                          <a:cs typeface="Times New Roman"/>
                        </a:rPr>
                        <a:t>»</a:t>
                      </a:r>
                      <a:endParaRPr lang="ru-RU" sz="1400" b="1" dirty="0">
                        <a:latin typeface="Calibri"/>
                        <a:ea typeface="Times New Roman"/>
                        <a:cs typeface="Times New Roman"/>
                      </a:endParaRPr>
                    </a:p>
                  </a:txBody>
                  <a:tcPr marL="18291" marR="18291"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ru-RU" sz="1800" dirty="0">
                          <a:latin typeface="Times New Roman"/>
                          <a:ea typeface="Times New Roman"/>
                          <a:cs typeface="Times New Roman"/>
                        </a:rPr>
                        <a:t>В отличие от «романтика» не придает большого значения </a:t>
                      </a:r>
                      <a:r>
                        <a:rPr lang="ru-RU" sz="1800" dirty="0" smtClean="0">
                          <a:latin typeface="Times New Roman"/>
                          <a:ea typeface="Times New Roman"/>
                          <a:cs typeface="Times New Roman"/>
                        </a:rPr>
                        <a:t>отношениям </a:t>
                      </a:r>
                      <a:r>
                        <a:rPr lang="ru-RU" sz="1800" dirty="0">
                          <a:latin typeface="Times New Roman"/>
                          <a:ea typeface="Times New Roman"/>
                          <a:cs typeface="Times New Roman"/>
                        </a:rPr>
                        <a:t>в коллективе. Для него приоритетами являются </a:t>
                      </a:r>
                      <a:r>
                        <a:rPr lang="ru-RU" sz="1800" dirty="0" smtClean="0">
                          <a:latin typeface="Times New Roman"/>
                          <a:ea typeface="Times New Roman"/>
                          <a:cs typeface="Times New Roman"/>
                        </a:rPr>
                        <a:t>профессионализм</a:t>
                      </a:r>
                      <a:r>
                        <a:rPr lang="ru-RU" sz="1800" dirty="0">
                          <a:latin typeface="Times New Roman"/>
                          <a:ea typeface="Times New Roman"/>
                          <a:cs typeface="Times New Roman"/>
                        </a:rPr>
                        <a:t>, успешность и компетентность. По А. </a:t>
                      </a:r>
                      <a:r>
                        <a:rPr lang="ru-RU" sz="1800" dirty="0" err="1">
                          <a:latin typeface="Times New Roman"/>
                          <a:ea typeface="Times New Roman"/>
                          <a:cs typeface="Times New Roman"/>
                        </a:rPr>
                        <a:t>Маслоу</a:t>
                      </a:r>
                      <a:r>
                        <a:rPr lang="ru-RU" sz="1800" dirty="0">
                          <a:latin typeface="Times New Roman"/>
                          <a:ea typeface="Times New Roman"/>
                          <a:cs typeface="Times New Roman"/>
                        </a:rPr>
                        <a:t>, такие люди реализуют потребность в уважении (самоуважении, личных </a:t>
                      </a:r>
                      <a:r>
                        <a:rPr lang="ru-RU" sz="1800" dirty="0" smtClean="0">
                          <a:latin typeface="Times New Roman"/>
                          <a:ea typeface="Times New Roman"/>
                          <a:cs typeface="Times New Roman"/>
                        </a:rPr>
                        <a:t>достижениях</a:t>
                      </a:r>
                      <a:r>
                        <a:rPr lang="ru-RU" sz="1800" dirty="0">
                          <a:latin typeface="Times New Roman"/>
                          <a:ea typeface="Times New Roman"/>
                          <a:cs typeface="Times New Roman"/>
                        </a:rPr>
                        <a:t>, компетентности, уважении со стороны окружающих, </a:t>
                      </a:r>
                      <a:r>
                        <a:rPr lang="ru-RU" sz="1800" dirty="0" smtClean="0">
                          <a:latin typeface="Times New Roman"/>
                          <a:ea typeface="Times New Roman"/>
                          <a:cs typeface="Times New Roman"/>
                        </a:rPr>
                        <a:t>признании</a:t>
                      </a:r>
                      <a:r>
                        <a:rPr lang="ru-RU" sz="1800" dirty="0">
                          <a:latin typeface="Times New Roman"/>
                          <a:ea typeface="Times New Roman"/>
                          <a:cs typeface="Times New Roman"/>
                        </a:rPr>
                        <a:t>). В соответствии с теорией Д. </a:t>
                      </a:r>
                      <a:r>
                        <a:rPr lang="ru-RU" sz="1800" dirty="0" err="1">
                          <a:latin typeface="Times New Roman"/>
                          <a:ea typeface="Times New Roman"/>
                          <a:cs typeface="Times New Roman"/>
                        </a:rPr>
                        <a:t>Мак-Клелланда</a:t>
                      </a:r>
                      <a:r>
                        <a:rPr lang="ru-RU" sz="1800" dirty="0">
                          <a:latin typeface="Times New Roman"/>
                          <a:ea typeface="Times New Roman"/>
                          <a:cs typeface="Times New Roman"/>
                        </a:rPr>
                        <a:t>, «</a:t>
                      </a:r>
                      <a:r>
                        <a:rPr lang="ru-RU" sz="1800" dirty="0" smtClean="0">
                          <a:latin typeface="Times New Roman"/>
                          <a:ea typeface="Times New Roman"/>
                          <a:cs typeface="Times New Roman"/>
                        </a:rPr>
                        <a:t>профессионалов</a:t>
                      </a:r>
                      <a:r>
                        <a:rPr lang="ru-RU" sz="1800" dirty="0">
                          <a:latin typeface="Times New Roman"/>
                          <a:ea typeface="Times New Roman"/>
                          <a:cs typeface="Times New Roman"/>
                        </a:rPr>
                        <a:t>» можно отнести к людям, реализующим потребность во власти. Они проявляют себя как откровенные и энергичные люди, которые не боятся конфронтации и стремятся отстаивать </a:t>
                      </a:r>
                      <a:r>
                        <a:rPr lang="ru-RU" sz="1800" dirty="0" smtClean="0">
                          <a:latin typeface="Times New Roman"/>
                          <a:ea typeface="Times New Roman"/>
                          <a:cs typeface="Times New Roman"/>
                        </a:rPr>
                        <a:t>первоначальные </a:t>
                      </a:r>
                      <a:r>
                        <a:rPr lang="ru-RU" sz="1800" dirty="0">
                          <a:latin typeface="Times New Roman"/>
                          <a:ea typeface="Times New Roman"/>
                          <a:cs typeface="Times New Roman"/>
                        </a:rPr>
                        <a:t>позиции. «Профессионалы» эффективны в ситуациях, когда перед компанией стоит задача стабилизации (этап «</a:t>
                      </a:r>
                      <a:r>
                        <a:rPr lang="ru-RU" sz="1800" dirty="0" smtClean="0">
                          <a:latin typeface="Times New Roman"/>
                          <a:ea typeface="Times New Roman"/>
                          <a:cs typeface="Times New Roman"/>
                        </a:rPr>
                        <a:t>зрелости</a:t>
                      </a:r>
                      <a:r>
                        <a:rPr lang="ru-RU" sz="1800" dirty="0">
                          <a:latin typeface="Times New Roman"/>
                          <a:ea typeface="Times New Roman"/>
                          <a:cs typeface="Times New Roman"/>
                        </a:rPr>
                        <a:t>»). Однако они непримиримы, когда работник, с которым они взаимодействуют, не профессионален и ставит работу под угрозу срыва. Предпочитают четкое руководство, в том числе и </a:t>
                      </a:r>
                      <a:r>
                        <a:rPr lang="ru-RU" sz="1800" dirty="0" smtClean="0">
                          <a:latin typeface="Times New Roman"/>
                          <a:ea typeface="Times New Roman"/>
                          <a:cs typeface="Times New Roman"/>
                        </a:rPr>
                        <a:t>авторитарный </a:t>
                      </a:r>
                      <a:r>
                        <a:rPr lang="ru-RU" sz="1800" dirty="0">
                          <a:latin typeface="Times New Roman"/>
                          <a:ea typeface="Times New Roman"/>
                          <a:cs typeface="Times New Roman"/>
                        </a:rPr>
                        <a:t>стиль, главное — чтобы был умный и опытный </a:t>
                      </a:r>
                      <a:r>
                        <a:rPr lang="ru-RU" sz="1800" dirty="0" smtClean="0">
                          <a:latin typeface="Times New Roman"/>
                          <a:ea typeface="Times New Roman"/>
                          <a:cs typeface="Times New Roman"/>
                        </a:rPr>
                        <a:t>руководитель</a:t>
                      </a:r>
                      <a:r>
                        <a:rPr lang="ru-RU" sz="1800" dirty="0">
                          <a:latin typeface="Times New Roman"/>
                          <a:ea typeface="Times New Roman"/>
                          <a:cs typeface="Times New Roman"/>
                        </a:rPr>
                        <a:t>. Значимыми для людей этого типа являются карьера, </a:t>
                      </a:r>
                      <a:r>
                        <a:rPr lang="ru-RU" sz="1800" dirty="0" smtClean="0">
                          <a:latin typeface="Times New Roman"/>
                          <a:ea typeface="Times New Roman"/>
                          <a:cs typeface="Times New Roman"/>
                        </a:rPr>
                        <a:t>профессиональный </a:t>
                      </a:r>
                      <a:r>
                        <a:rPr lang="ru-RU" sz="1800" dirty="0">
                          <a:latin typeface="Times New Roman"/>
                          <a:ea typeface="Times New Roman"/>
                          <a:cs typeface="Times New Roman"/>
                        </a:rPr>
                        <a:t>рост, престижность работы, известность фирмы, деловые отношения с непосредственным руководителем, </a:t>
                      </a:r>
                      <a:r>
                        <a:rPr lang="ru-RU" sz="1800" dirty="0" smtClean="0">
                          <a:latin typeface="Times New Roman"/>
                          <a:ea typeface="Times New Roman"/>
                          <a:cs typeface="Times New Roman"/>
                        </a:rPr>
                        <a:t>эффективная </a:t>
                      </a:r>
                      <a:r>
                        <a:rPr lang="ru-RU" sz="1800" dirty="0">
                          <a:latin typeface="Times New Roman"/>
                          <a:ea typeface="Times New Roman"/>
                          <a:cs typeface="Times New Roman"/>
                        </a:rPr>
                        <a:t>организация труда, ощущение собственной значимости в коллективе, техническая оснащенность рабочего </a:t>
                      </a:r>
                      <a:r>
                        <a:rPr lang="ru-RU" sz="1800" dirty="0" smtClean="0">
                          <a:latin typeface="Times New Roman"/>
                          <a:ea typeface="Times New Roman"/>
                          <a:cs typeface="Times New Roman"/>
                        </a:rPr>
                        <a:t>места.</a:t>
                      </a:r>
                      <a:endParaRPr lang="ru-RU" sz="1400" dirty="0">
                        <a:latin typeface="Calibri"/>
                        <a:ea typeface="Times New Roman"/>
                        <a:cs typeface="Times New Roman"/>
                      </a:endParaRPr>
                    </a:p>
                  </a:txBody>
                  <a:tcPr marL="18291" marR="18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0110"/>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1. Определение типа сотрудника, идеального для культуры компании</a:t>
            </a:r>
            <a:endParaRPr lang="ru-RU" sz="2000"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428596" y="785794"/>
          <a:ext cx="8215370" cy="4674190"/>
        </p:xfrm>
        <a:graphic>
          <a:graphicData uri="http://schemas.openxmlformats.org/drawingml/2006/table">
            <a:tbl>
              <a:tblPr/>
              <a:tblGrid>
                <a:gridCol w="642942">
                  <a:extLst>
                    <a:ext uri="{9D8B030D-6E8A-4147-A177-3AD203B41FA5}">
                      <a16:colId xmlns:a16="http://schemas.microsoft.com/office/drawing/2014/main" val="20000"/>
                    </a:ext>
                  </a:extLst>
                </a:gridCol>
                <a:gridCol w="7572428">
                  <a:extLst>
                    <a:ext uri="{9D8B030D-6E8A-4147-A177-3AD203B41FA5}">
                      <a16:colId xmlns:a16="http://schemas.microsoft.com/office/drawing/2014/main" val="20001"/>
                    </a:ext>
                  </a:extLst>
                </a:gridCol>
              </a:tblGrid>
              <a:tr h="4674190">
                <a:tc>
                  <a:txBody>
                    <a:bodyPr/>
                    <a:lstStyle/>
                    <a:p>
                      <a:pPr algn="ctr">
                        <a:lnSpc>
                          <a:spcPct val="115000"/>
                        </a:lnSpc>
                        <a:spcAft>
                          <a:spcPts val="0"/>
                        </a:spcAft>
                      </a:pPr>
                      <a:r>
                        <a:rPr lang="ru-RU" sz="1800" b="1" dirty="0">
                          <a:latin typeface="Times New Roman"/>
                          <a:ea typeface="Times New Roman"/>
                          <a:cs typeface="Times New Roman"/>
                        </a:rPr>
                        <a:t>«Новатор»</a:t>
                      </a:r>
                      <a:endParaRPr lang="ru-RU" sz="1800" b="1" dirty="0">
                        <a:latin typeface="Calibri"/>
                        <a:ea typeface="Times New Roman"/>
                        <a:cs typeface="Times New Roman"/>
                      </a:endParaRPr>
                    </a:p>
                  </a:txBody>
                  <a:tcPr marL="23559" marR="23559"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ru-RU" sz="1800" dirty="0">
                          <a:latin typeface="Times New Roman"/>
                          <a:ea typeface="Times New Roman"/>
                          <a:cs typeface="Times New Roman"/>
                        </a:rPr>
                        <a:t>Инициативен и предприимчив, редко упускает возможность что-то усовершенствовать или предложить что-то новое. Реализация своей идеи </a:t>
                      </a:r>
                      <a:r>
                        <a:rPr lang="ru-RU" sz="1800" dirty="0" smtClean="0">
                          <a:latin typeface="Times New Roman"/>
                          <a:ea typeface="Times New Roman"/>
                          <a:cs typeface="Times New Roman"/>
                        </a:rPr>
                        <a:t>- </a:t>
                      </a:r>
                      <a:r>
                        <a:rPr lang="ru-RU" sz="1800" dirty="0">
                          <a:latin typeface="Times New Roman"/>
                          <a:ea typeface="Times New Roman"/>
                          <a:cs typeface="Times New Roman"/>
                        </a:rPr>
                        <a:t>лучшее вознаграждение для «новатора». Описывая свои нововведения, он будет говорить не о своем авторстве, а о результате их внедрения. Главным в его мотивации является стремление к самовыражению, реализации своих потенциальных возможностей и личностному росту. Приоритетной для «</a:t>
                      </a:r>
                      <a:r>
                        <a:rPr lang="ru-RU" sz="1800" dirty="0" smtClean="0">
                          <a:latin typeface="Times New Roman"/>
                          <a:ea typeface="Times New Roman"/>
                          <a:cs typeface="Times New Roman"/>
                        </a:rPr>
                        <a:t>новатора</a:t>
                      </a:r>
                      <a:r>
                        <a:rPr lang="ru-RU" sz="1800" dirty="0">
                          <a:latin typeface="Times New Roman"/>
                          <a:ea typeface="Times New Roman"/>
                          <a:cs typeface="Times New Roman"/>
                        </a:rPr>
                        <a:t>» является не провозглашение успеха, а процесс доведения работы до успешного завершения. Такие люди предпочитают ситуации, в которых могут взять на себя личную ответственность за поиск решения проблемы. «Новаторы» эффективны, когда у компании есть потребность в модернизации. Наиболее полно реализуют себя под руководством </a:t>
                      </a:r>
                      <a:r>
                        <a:rPr lang="ru-RU" sz="1800" dirty="0" smtClean="0">
                          <a:latin typeface="Times New Roman"/>
                          <a:ea typeface="Times New Roman"/>
                          <a:cs typeface="Times New Roman"/>
                        </a:rPr>
                        <a:t>человека</a:t>
                      </a:r>
                      <a:r>
                        <a:rPr lang="ru-RU" sz="1800" dirty="0">
                          <a:latin typeface="Times New Roman"/>
                          <a:ea typeface="Times New Roman"/>
                          <a:cs typeface="Times New Roman"/>
                        </a:rPr>
                        <a:t>, поддерживающего инициативу, который предоставляет «новатору» определенную степень свободы и не ограничивает его </a:t>
                      </a:r>
                      <a:r>
                        <a:rPr lang="ru-RU" sz="1800" dirty="0" smtClean="0">
                          <a:latin typeface="Times New Roman"/>
                          <a:ea typeface="Times New Roman"/>
                          <a:cs typeface="Times New Roman"/>
                        </a:rPr>
                        <a:t>возможности.</a:t>
                      </a:r>
                      <a:endParaRPr lang="ru-RU" sz="1800" dirty="0">
                        <a:latin typeface="Calibri"/>
                        <a:ea typeface="Times New Roman"/>
                        <a:cs typeface="Times New Roman"/>
                      </a:endParaRPr>
                    </a:p>
                  </a:txBody>
                  <a:tcPr marL="23559" marR="23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0110"/>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1. Определение типа сотрудника, идеального для культуры компании</a:t>
            </a:r>
            <a:endParaRPr lang="ru-RU" sz="2000"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428596" y="568642"/>
          <a:ext cx="8143932" cy="5027486"/>
        </p:xfrm>
        <a:graphic>
          <a:graphicData uri="http://schemas.openxmlformats.org/drawingml/2006/table">
            <a:tbl>
              <a:tblPr/>
              <a:tblGrid>
                <a:gridCol w="666322">
                  <a:extLst>
                    <a:ext uri="{9D8B030D-6E8A-4147-A177-3AD203B41FA5}">
                      <a16:colId xmlns:a16="http://schemas.microsoft.com/office/drawing/2014/main" val="20000"/>
                    </a:ext>
                  </a:extLst>
                </a:gridCol>
                <a:gridCol w="7477610">
                  <a:extLst>
                    <a:ext uri="{9D8B030D-6E8A-4147-A177-3AD203B41FA5}">
                      <a16:colId xmlns:a16="http://schemas.microsoft.com/office/drawing/2014/main" val="20001"/>
                    </a:ext>
                  </a:extLst>
                </a:gridCol>
              </a:tblGrid>
              <a:tr h="4064000">
                <a:tc>
                  <a:txBody>
                    <a:bodyPr/>
                    <a:lstStyle/>
                    <a:p>
                      <a:pPr algn="ctr">
                        <a:lnSpc>
                          <a:spcPct val="115000"/>
                        </a:lnSpc>
                        <a:spcAft>
                          <a:spcPts val="0"/>
                        </a:spcAft>
                      </a:pPr>
                      <a:r>
                        <a:rPr lang="ru-RU" sz="1800" b="1" dirty="0">
                          <a:latin typeface="Times New Roman"/>
                          <a:ea typeface="Times New Roman"/>
                          <a:cs typeface="Times New Roman"/>
                        </a:rPr>
                        <a:t>«Добытчик»</a:t>
                      </a:r>
                      <a:endParaRPr lang="ru-RU" sz="1100" b="1" dirty="0">
                        <a:latin typeface="Calibri"/>
                        <a:ea typeface="Times New Roman"/>
                        <a:cs typeface="Times New Roman"/>
                      </a:endParaRPr>
                    </a:p>
                  </a:txBody>
                  <a:tcPr marL="21035" marR="2103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ru-RU" sz="1800" dirty="0">
                          <a:latin typeface="Times New Roman"/>
                          <a:ea typeface="Times New Roman"/>
                          <a:cs typeface="Times New Roman"/>
                        </a:rPr>
                        <a:t>Чаще проявляет себя с позиции «наемника». Характерной </a:t>
                      </a:r>
                      <a:r>
                        <a:rPr lang="ru-RU" sz="1800" dirty="0" smtClean="0">
                          <a:latin typeface="Times New Roman"/>
                          <a:ea typeface="Times New Roman"/>
                          <a:cs typeface="Times New Roman"/>
                        </a:rPr>
                        <a:t>является </a:t>
                      </a:r>
                      <a:r>
                        <a:rPr lang="ru-RU" sz="1800" dirty="0">
                          <a:latin typeface="Times New Roman"/>
                          <a:ea typeface="Times New Roman"/>
                          <a:cs typeface="Times New Roman"/>
                        </a:rPr>
                        <a:t>повышенная забота о материальном достатке — в связи с </a:t>
                      </a:r>
                      <a:r>
                        <a:rPr lang="ru-RU" sz="1800" dirty="0" smtClean="0">
                          <a:latin typeface="Times New Roman"/>
                          <a:ea typeface="Times New Roman"/>
                          <a:cs typeface="Times New Roman"/>
                        </a:rPr>
                        <a:t>рождением </a:t>
                      </a:r>
                      <a:r>
                        <a:rPr lang="ru-RU" sz="1800" dirty="0">
                          <a:latin typeface="Times New Roman"/>
                          <a:ea typeface="Times New Roman"/>
                          <a:cs typeface="Times New Roman"/>
                        </a:rPr>
                        <a:t>детей, необходимостью решения квартирного вопроса и т. п. Чаще это временная доминанта, которая может </a:t>
                      </a:r>
                      <a:r>
                        <a:rPr lang="ru-RU" sz="1800" dirty="0" smtClean="0">
                          <a:latin typeface="Times New Roman"/>
                          <a:ea typeface="Times New Roman"/>
                          <a:cs typeface="Times New Roman"/>
                        </a:rPr>
                        <a:t>наблюдаться </a:t>
                      </a:r>
                      <a:r>
                        <a:rPr lang="ru-RU" sz="1800" dirty="0">
                          <a:latin typeface="Times New Roman"/>
                          <a:ea typeface="Times New Roman"/>
                          <a:cs typeface="Times New Roman"/>
                        </a:rPr>
                        <a:t>и у «профессионала», и «новатора», и «романтика». Если у компании достаточно возможностей, чтобы позволить работнику удовлетворить свои материальные потребности, тогда </a:t>
                      </a:r>
                      <a:r>
                        <a:rPr lang="ru-RU" sz="1800" dirty="0" smtClean="0">
                          <a:latin typeface="Times New Roman"/>
                          <a:ea typeface="Times New Roman"/>
                          <a:cs typeface="Times New Roman"/>
                        </a:rPr>
                        <a:t>приоритетными </a:t>
                      </a:r>
                      <a:r>
                        <a:rPr lang="ru-RU" sz="1800" dirty="0">
                          <a:latin typeface="Times New Roman"/>
                          <a:ea typeface="Times New Roman"/>
                          <a:cs typeface="Times New Roman"/>
                        </a:rPr>
                        <a:t>мотивами «добытчика» могут стать мотивы, важные для компании. Подтипом «добытчика» является «семьянин». Для этой категории людей характерна ориентация на семью. Трудно </a:t>
                      </a:r>
                      <a:r>
                        <a:rPr lang="ru-RU" sz="1800" dirty="0" smtClean="0">
                          <a:latin typeface="Times New Roman"/>
                          <a:ea typeface="Times New Roman"/>
                          <a:cs typeface="Times New Roman"/>
                        </a:rPr>
                        <a:t>рассчитывать</a:t>
                      </a:r>
                      <a:r>
                        <a:rPr lang="ru-RU" sz="1800" dirty="0">
                          <a:latin typeface="Times New Roman"/>
                          <a:ea typeface="Times New Roman"/>
                          <a:cs typeface="Times New Roman"/>
                        </a:rPr>
                        <a:t>, что «семьянин» проведет праздники или выходные на работе, даже если от этого многое зависит. Для такого типа </a:t>
                      </a:r>
                      <a:r>
                        <a:rPr lang="ru-RU" sz="1800" dirty="0" smtClean="0">
                          <a:latin typeface="Times New Roman"/>
                          <a:ea typeface="Times New Roman"/>
                          <a:cs typeface="Times New Roman"/>
                        </a:rPr>
                        <a:t>работника </a:t>
                      </a:r>
                      <a:r>
                        <a:rPr lang="ru-RU" sz="1800" dirty="0">
                          <a:latin typeface="Times New Roman"/>
                          <a:ea typeface="Times New Roman"/>
                          <a:cs typeface="Times New Roman"/>
                        </a:rPr>
                        <a:t>очень важен социальный пакет, в который входят услуги для семьи. Чаще такие люди встречаются на государственной службе. Различные льготы на летний отдых, лечение, обучение являются якорем, который накрепко держит такого работника в компании. Подобная позиция не исключает наличия у «</a:t>
                      </a:r>
                      <a:r>
                        <a:rPr lang="ru-RU" sz="1800" dirty="0" smtClean="0">
                          <a:latin typeface="Times New Roman"/>
                          <a:ea typeface="Times New Roman"/>
                          <a:cs typeface="Times New Roman"/>
                        </a:rPr>
                        <a:t>добытчика</a:t>
                      </a:r>
                      <a:r>
                        <a:rPr lang="ru-RU" sz="1800" dirty="0">
                          <a:latin typeface="Times New Roman"/>
                          <a:ea typeface="Times New Roman"/>
                          <a:cs typeface="Times New Roman"/>
                        </a:rPr>
                        <a:t>» хорошего профессионального </a:t>
                      </a:r>
                      <a:r>
                        <a:rPr lang="ru-RU" sz="1800" dirty="0" smtClean="0">
                          <a:latin typeface="Times New Roman"/>
                          <a:ea typeface="Times New Roman"/>
                          <a:cs typeface="Times New Roman"/>
                        </a:rPr>
                        <a:t>уровня.</a:t>
                      </a:r>
                      <a:endParaRPr lang="ru-RU" sz="1100" dirty="0">
                        <a:latin typeface="Calibri"/>
                        <a:ea typeface="Times New Roman"/>
                        <a:cs typeface="Times New Roman"/>
                      </a:endParaRPr>
                    </a:p>
                  </a:txBody>
                  <a:tcPr marL="21035" marR="21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0110"/>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1. Определение типа сотрудника, идеального для культуры компании</a:t>
            </a:r>
            <a:endParaRPr lang="ru-RU" sz="2000"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571472" y="571480"/>
          <a:ext cx="8072494" cy="6000792"/>
        </p:xfrm>
        <a:graphic>
          <a:graphicData uri="http://schemas.openxmlformats.org/drawingml/2006/table">
            <a:tbl>
              <a:tblPr/>
              <a:tblGrid>
                <a:gridCol w="714380">
                  <a:extLst>
                    <a:ext uri="{9D8B030D-6E8A-4147-A177-3AD203B41FA5}">
                      <a16:colId xmlns:a16="http://schemas.microsoft.com/office/drawing/2014/main" val="20000"/>
                    </a:ext>
                  </a:extLst>
                </a:gridCol>
                <a:gridCol w="7358114">
                  <a:extLst>
                    <a:ext uri="{9D8B030D-6E8A-4147-A177-3AD203B41FA5}">
                      <a16:colId xmlns:a16="http://schemas.microsoft.com/office/drawing/2014/main" val="20001"/>
                    </a:ext>
                  </a:extLst>
                </a:gridCol>
              </a:tblGrid>
              <a:tr h="6000792">
                <a:tc>
                  <a:txBody>
                    <a:bodyPr/>
                    <a:lstStyle/>
                    <a:p>
                      <a:pPr algn="ctr">
                        <a:lnSpc>
                          <a:spcPct val="115000"/>
                        </a:lnSpc>
                        <a:spcAft>
                          <a:spcPts val="0"/>
                        </a:spcAft>
                      </a:pPr>
                      <a:r>
                        <a:rPr lang="ru-RU" sz="1800" b="1" dirty="0">
                          <a:latin typeface="Times New Roman" pitchFamily="18" charset="0"/>
                          <a:ea typeface="Times New Roman"/>
                          <a:cs typeface="Times New Roman" pitchFamily="18" charset="0"/>
                        </a:rPr>
                        <a:t>«Летун»</a:t>
                      </a:r>
                    </a:p>
                  </a:txBody>
                  <a:tcPr marL="20034" marR="20034"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ru-RU" sz="1800" dirty="0">
                          <a:latin typeface="Times New Roman" pitchFamily="18" charset="0"/>
                          <a:ea typeface="Times New Roman"/>
                          <a:cs typeface="Times New Roman" pitchFamily="18" charset="0"/>
                        </a:rPr>
                        <a:t>Не бывает «сотрудником» в силу краткосрочности найма. </a:t>
                      </a:r>
                      <a:r>
                        <a:rPr lang="ru-RU" sz="1800" dirty="0" smtClean="0">
                          <a:latin typeface="Times New Roman" pitchFamily="18" charset="0"/>
                          <a:ea typeface="Times New Roman"/>
                          <a:cs typeface="Times New Roman" pitchFamily="18" charset="0"/>
                        </a:rPr>
                        <a:t>Узнаваем </a:t>
                      </a:r>
                      <a:r>
                        <a:rPr lang="ru-RU" sz="1800" dirty="0">
                          <a:latin typeface="Times New Roman" pitchFamily="18" charset="0"/>
                          <a:ea typeface="Times New Roman"/>
                          <a:cs typeface="Times New Roman" pitchFamily="18" charset="0"/>
                        </a:rPr>
                        <a:t>по внушительному списку рабочих мест. Причины частой </a:t>
                      </a:r>
                      <a:r>
                        <a:rPr lang="ru-RU" sz="1800" dirty="0" smtClean="0">
                          <a:latin typeface="Times New Roman" pitchFamily="18" charset="0"/>
                          <a:ea typeface="Times New Roman"/>
                          <a:cs typeface="Times New Roman" pitchFamily="18" charset="0"/>
                        </a:rPr>
                        <a:t>смены </a:t>
                      </a:r>
                      <a:r>
                        <a:rPr lang="ru-RU" sz="1800" dirty="0">
                          <a:latin typeface="Times New Roman" pitchFamily="18" charset="0"/>
                          <a:ea typeface="Times New Roman"/>
                          <a:cs typeface="Times New Roman" pitchFamily="18" charset="0"/>
                        </a:rPr>
                        <a:t>работы различны и не всегда «отрицательны»:</a:t>
                      </a:r>
                    </a:p>
                    <a:p>
                      <a:pPr algn="just">
                        <a:lnSpc>
                          <a:spcPct val="115000"/>
                        </a:lnSpc>
                        <a:spcAft>
                          <a:spcPts val="0"/>
                        </a:spcAft>
                        <a:tabLst>
                          <a:tab pos="146050" algn="l"/>
                        </a:tabLst>
                      </a:pPr>
                      <a:r>
                        <a:rPr lang="ru-RU" sz="1800" dirty="0">
                          <a:latin typeface="Times New Roman" pitchFamily="18" charset="0"/>
                          <a:ea typeface="Times New Roman"/>
                          <a:cs typeface="Times New Roman" pitchFamily="18" charset="0"/>
                        </a:rPr>
                        <a:t>•	</a:t>
                      </a:r>
                      <a:r>
                        <a:rPr lang="ru-RU" sz="1800" dirty="0" err="1">
                          <a:latin typeface="Times New Roman" pitchFamily="18" charset="0"/>
                          <a:ea typeface="Times New Roman"/>
                          <a:cs typeface="Times New Roman" pitchFamily="18" charset="0"/>
                        </a:rPr>
                        <a:t>несформированность</a:t>
                      </a:r>
                      <a:r>
                        <a:rPr lang="ru-RU" sz="1800" dirty="0">
                          <a:latin typeface="Times New Roman" pitchFamily="18" charset="0"/>
                          <a:ea typeface="Times New Roman"/>
                          <a:cs typeface="Times New Roman" pitchFamily="18" charset="0"/>
                        </a:rPr>
                        <a:t> системы мотивов и профессиональных интересов порождает сильную зависимость от внешних факторов. Внутренних приоритетов нет;</a:t>
                      </a:r>
                    </a:p>
                    <a:p>
                      <a:pPr algn="just">
                        <a:lnSpc>
                          <a:spcPct val="115000"/>
                        </a:lnSpc>
                        <a:spcAft>
                          <a:spcPts val="0"/>
                        </a:spcAft>
                        <a:tabLst>
                          <a:tab pos="146050" algn="l"/>
                        </a:tabLst>
                      </a:pPr>
                      <a:r>
                        <a:rPr lang="ru-RU" sz="1800" dirty="0">
                          <a:latin typeface="Times New Roman" pitchFamily="18" charset="0"/>
                          <a:ea typeface="Times New Roman"/>
                          <a:cs typeface="Times New Roman" pitchFamily="18" charset="0"/>
                        </a:rPr>
                        <a:t>•	ориентированность на приобретение нового опыта, </a:t>
                      </a:r>
                      <a:r>
                        <a:rPr lang="ru-RU" sz="1800" dirty="0" err="1">
                          <a:latin typeface="Times New Roman" pitchFamily="18" charset="0"/>
                          <a:ea typeface="Times New Roman"/>
                          <a:cs typeface="Times New Roman" pitchFamily="18" charset="0"/>
                        </a:rPr>
                        <a:t>повышениеквалификации</a:t>
                      </a:r>
                      <a:r>
                        <a:rPr lang="ru-RU" sz="1800" dirty="0">
                          <a:latin typeface="Times New Roman" pitchFamily="18" charset="0"/>
                          <a:ea typeface="Times New Roman"/>
                          <a:cs typeface="Times New Roman" pitchFamily="18" charset="0"/>
                        </a:rPr>
                        <a:t>; однако приобретенные знания «летуны» не в состоянии применить творчески;</a:t>
                      </a:r>
                    </a:p>
                    <a:p>
                      <a:pPr algn="just">
                        <a:lnSpc>
                          <a:spcPct val="115000"/>
                        </a:lnSpc>
                        <a:spcAft>
                          <a:spcPts val="0"/>
                        </a:spcAft>
                        <a:tabLst>
                          <a:tab pos="146050" algn="l"/>
                        </a:tabLst>
                      </a:pPr>
                      <a:r>
                        <a:rPr lang="ru-RU" sz="1800" dirty="0">
                          <a:latin typeface="Times New Roman" pitchFamily="18" charset="0"/>
                          <a:ea typeface="Times New Roman"/>
                          <a:cs typeface="Times New Roman" pitchFamily="18" charset="0"/>
                        </a:rPr>
                        <a:t>•	нежелание выполнять рутинную работу — неудержимо </a:t>
                      </a:r>
                      <a:r>
                        <a:rPr lang="ru-RU" sz="1800" dirty="0" smtClean="0">
                          <a:latin typeface="Times New Roman" pitchFamily="18" charset="0"/>
                          <a:ea typeface="Times New Roman"/>
                          <a:cs typeface="Times New Roman" pitchFamily="18" charset="0"/>
                        </a:rPr>
                        <a:t>стремится </a:t>
                      </a:r>
                      <a:r>
                        <a:rPr lang="ru-RU" sz="1800" dirty="0">
                          <a:latin typeface="Times New Roman" pitchFamily="18" charset="0"/>
                          <a:ea typeface="Times New Roman"/>
                          <a:cs typeface="Times New Roman" pitchFamily="18" charset="0"/>
                        </a:rPr>
                        <a:t>к интересному содержанию. Основной аргумент: «Я все в этой работе знаю, мне уже неинтересно»;</a:t>
                      </a:r>
                    </a:p>
                    <a:p>
                      <a:pPr algn="just">
                        <a:lnSpc>
                          <a:spcPct val="115000"/>
                        </a:lnSpc>
                        <a:spcAft>
                          <a:spcPts val="0"/>
                        </a:spcAft>
                        <a:tabLst>
                          <a:tab pos="146050" algn="l"/>
                        </a:tabLst>
                      </a:pPr>
                      <a:r>
                        <a:rPr lang="ru-RU" sz="1800" dirty="0">
                          <a:latin typeface="Times New Roman" pitchFamily="18" charset="0"/>
                          <a:ea typeface="Times New Roman"/>
                          <a:cs typeface="Times New Roman" pitchFamily="18" charset="0"/>
                        </a:rPr>
                        <a:t>•	личностные проблемы: конфликтность, неуживчивый характер, необязательность и т.п. Чаще в конфликтных ситуациях используют стратегию «убегания» с театральными жестами (хлопанье дверью, периодическая подача заявлений об уходе и т.п.). Если они не успевают первыми сделать это, инициатива в отказе от их услуг может принадлежать работодателю;</a:t>
                      </a:r>
                    </a:p>
                    <a:p>
                      <a:pPr algn="just">
                        <a:lnSpc>
                          <a:spcPct val="115000"/>
                        </a:lnSpc>
                        <a:spcAft>
                          <a:spcPts val="0"/>
                        </a:spcAft>
                        <a:tabLst>
                          <a:tab pos="146050" algn="l"/>
                        </a:tabLst>
                      </a:pPr>
                      <a:r>
                        <a:rPr lang="ru-RU" sz="1800" dirty="0">
                          <a:latin typeface="Times New Roman" pitchFamily="18" charset="0"/>
                          <a:ea typeface="Times New Roman"/>
                          <a:cs typeface="Times New Roman" pitchFamily="18" charset="0"/>
                        </a:rPr>
                        <a:t>•	отсутствие силы </a:t>
                      </a:r>
                      <a:r>
                        <a:rPr lang="ru-RU" sz="1800" dirty="0" smtClean="0">
                          <a:latin typeface="Times New Roman" pitchFamily="18" charset="0"/>
                          <a:ea typeface="Times New Roman"/>
                          <a:cs typeface="Times New Roman" pitchFamily="18" charset="0"/>
                        </a:rPr>
                        <a:t>воли.</a:t>
                      </a:r>
                      <a:endParaRPr lang="ru-RU" sz="1800" dirty="0">
                        <a:latin typeface="Times New Roman" pitchFamily="18" charset="0"/>
                        <a:ea typeface="Times New Roman"/>
                        <a:cs typeface="Times New Roman" pitchFamily="18" charset="0"/>
                      </a:endParaRPr>
                    </a:p>
                  </a:txBody>
                  <a:tcPr marL="20034" marR="200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0110"/>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1. Определение типа сотрудника, идеального для культуры компании</a:t>
            </a:r>
            <a:endParaRPr lang="ru-RU" sz="2000"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357158" y="571480"/>
          <a:ext cx="8358246" cy="5337683"/>
        </p:xfrm>
        <a:graphic>
          <a:graphicData uri="http://schemas.openxmlformats.org/drawingml/2006/table">
            <a:tbl>
              <a:tblPr/>
              <a:tblGrid>
                <a:gridCol w="785818">
                  <a:extLst>
                    <a:ext uri="{9D8B030D-6E8A-4147-A177-3AD203B41FA5}">
                      <a16:colId xmlns:a16="http://schemas.microsoft.com/office/drawing/2014/main" val="20000"/>
                    </a:ext>
                  </a:extLst>
                </a:gridCol>
                <a:gridCol w="7572428">
                  <a:extLst>
                    <a:ext uri="{9D8B030D-6E8A-4147-A177-3AD203B41FA5}">
                      <a16:colId xmlns:a16="http://schemas.microsoft.com/office/drawing/2014/main" val="20001"/>
                    </a:ext>
                  </a:extLst>
                </a:gridCol>
              </a:tblGrid>
              <a:tr h="4722007">
                <a:tc>
                  <a:txBody>
                    <a:bodyPr/>
                    <a:lstStyle/>
                    <a:p>
                      <a:pPr>
                        <a:lnSpc>
                          <a:spcPct val="115000"/>
                        </a:lnSpc>
                        <a:spcAft>
                          <a:spcPts val="0"/>
                        </a:spcAft>
                      </a:pPr>
                      <a:endParaRPr lang="ru-RU" sz="1800" dirty="0">
                        <a:latin typeface="Times New Roman" pitchFamily="18" charset="0"/>
                        <a:ea typeface="Times New Roman"/>
                        <a:cs typeface="Times New Roman" pitchFamily="18" charset="0"/>
                      </a:endParaRPr>
                    </a:p>
                    <a:p>
                      <a:pPr algn="ctr">
                        <a:lnSpc>
                          <a:spcPct val="115000"/>
                        </a:lnSpc>
                        <a:spcAft>
                          <a:spcPts val="0"/>
                        </a:spcAft>
                      </a:pPr>
                      <a:r>
                        <a:rPr lang="ru-RU" sz="1800" b="1" dirty="0">
                          <a:latin typeface="Times New Roman" pitchFamily="18" charset="0"/>
                          <a:ea typeface="Times New Roman"/>
                          <a:cs typeface="Times New Roman" pitchFamily="18" charset="0"/>
                        </a:rPr>
                        <a:t>«</a:t>
                      </a:r>
                      <a:r>
                        <a:rPr lang="ru-RU" sz="1800" b="1" dirty="0" smtClean="0">
                          <a:latin typeface="Times New Roman" pitchFamily="18" charset="0"/>
                          <a:ea typeface="Times New Roman"/>
                          <a:cs typeface="Times New Roman" pitchFamily="18" charset="0"/>
                        </a:rPr>
                        <a:t>Собственник</a:t>
                      </a:r>
                      <a:r>
                        <a:rPr lang="ru-RU" sz="1800" b="1" dirty="0">
                          <a:latin typeface="Times New Roman" pitchFamily="18" charset="0"/>
                          <a:ea typeface="Times New Roman"/>
                          <a:cs typeface="Times New Roman" pitchFamily="18" charset="0"/>
                        </a:rPr>
                        <a:t>»</a:t>
                      </a:r>
                    </a:p>
                  </a:txBody>
                  <a:tcPr marL="19248" marR="19248"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ru-RU" sz="1800" dirty="0" smtClean="0">
                          <a:latin typeface="Times New Roman" pitchFamily="18" charset="0"/>
                          <a:ea typeface="Times New Roman"/>
                          <a:cs typeface="Times New Roman" pitchFamily="18" charset="0"/>
                        </a:rPr>
                        <a:t>Важно </a:t>
                      </a:r>
                      <a:r>
                        <a:rPr lang="ru-RU" sz="1800" dirty="0">
                          <a:latin typeface="Times New Roman" pitchFamily="18" charset="0"/>
                          <a:ea typeface="Times New Roman"/>
                          <a:cs typeface="Times New Roman" pitchFamily="18" charset="0"/>
                        </a:rPr>
                        <a:t>иметь такого человека в «сотрудниках», так как, заняв </a:t>
                      </a:r>
                      <a:r>
                        <a:rPr lang="ru-RU" sz="1800" dirty="0" smtClean="0">
                          <a:latin typeface="Times New Roman" pitchFamily="18" charset="0"/>
                          <a:ea typeface="Times New Roman"/>
                          <a:cs typeface="Times New Roman" pitchFamily="18" charset="0"/>
                        </a:rPr>
                        <a:t>позицию </a:t>
                      </a:r>
                      <a:r>
                        <a:rPr lang="ru-RU" sz="1800" dirty="0">
                          <a:latin typeface="Times New Roman" pitchFamily="18" charset="0"/>
                          <a:ea typeface="Times New Roman"/>
                          <a:cs typeface="Times New Roman" pitchFamily="18" charset="0"/>
                        </a:rPr>
                        <a:t>«наемника», он может представлять скрытую угрозу для предприятия. Как правило, это хороший руководитель, толковый и целеустремленный, самостоятельный и энергичный. К любому делу относится как к собственному. Такой человек самостоятелен в достижении поставленных целей и, как правило, использует весь свой потенциал, однако он явно или неявно будет вести постоян­ную борьбу за власть, расширение круга полномочий и т.д. Самый крайний и весьма распространенный вариант: он может создать конкурентный бизнес. Приоритетными для «собственника» явля­ются независимость, удовлетворение работой, возможность </a:t>
                      </a:r>
                      <a:r>
                        <a:rPr lang="ru-RU" sz="1800" dirty="0" smtClean="0">
                          <a:latin typeface="Times New Roman" pitchFamily="18" charset="0"/>
                          <a:ea typeface="Times New Roman"/>
                          <a:cs typeface="Times New Roman" pitchFamily="18" charset="0"/>
                        </a:rPr>
                        <a:t>активно </a:t>
                      </a:r>
                      <a:r>
                        <a:rPr lang="ru-RU" sz="1800" dirty="0">
                          <a:latin typeface="Times New Roman" pitchFamily="18" charset="0"/>
                          <a:ea typeface="Times New Roman"/>
                          <a:cs typeface="Times New Roman" pitchFamily="18" charset="0"/>
                        </a:rPr>
                        <a:t>влиять на ход событий, высокий уровень ответственности. В некоторых ситуациях он нацелен на приобретение нового опыта, связей, знаний, возможность сделать карьеру. «Собственников» следует отличать от «</a:t>
                      </a:r>
                      <a:r>
                        <a:rPr lang="ru-RU" sz="1800" dirty="0" err="1">
                          <a:latin typeface="Times New Roman" pitchFamily="18" charset="0"/>
                          <a:ea typeface="Times New Roman"/>
                          <a:cs typeface="Times New Roman" pitchFamily="18" charset="0"/>
                        </a:rPr>
                        <a:t>лжесобственников</a:t>
                      </a:r>
                      <a:r>
                        <a:rPr lang="ru-RU" sz="1800" dirty="0">
                          <a:latin typeface="Times New Roman" pitchFamily="18" charset="0"/>
                          <a:ea typeface="Times New Roman"/>
                          <a:cs typeface="Times New Roman" pitchFamily="18" charset="0"/>
                        </a:rPr>
                        <a:t>» </a:t>
                      </a:r>
                      <a:r>
                        <a:rPr lang="ru-RU" sz="1800" dirty="0" smtClean="0">
                          <a:latin typeface="Times New Roman" pitchFamily="18" charset="0"/>
                          <a:ea typeface="Times New Roman"/>
                          <a:cs typeface="Times New Roman" pitchFamily="18" charset="0"/>
                        </a:rPr>
                        <a:t>— людей</a:t>
                      </a:r>
                      <a:r>
                        <a:rPr lang="ru-RU" sz="1800" dirty="0">
                          <a:latin typeface="Times New Roman" pitchFamily="18" charset="0"/>
                          <a:ea typeface="Times New Roman"/>
                          <a:cs typeface="Times New Roman" pitchFamily="18" charset="0"/>
                        </a:rPr>
                        <a:t>, которые в собственном бизнесе видят только возможность высокого </a:t>
                      </a:r>
                      <a:r>
                        <a:rPr lang="ru-RU" sz="1800" dirty="0" smtClean="0">
                          <a:latin typeface="Times New Roman" pitchFamily="18" charset="0"/>
                          <a:ea typeface="Times New Roman"/>
                          <a:cs typeface="Times New Roman" pitchFamily="18" charset="0"/>
                        </a:rPr>
                        <a:t>дохода </a:t>
                      </a:r>
                      <a:r>
                        <a:rPr lang="ru-RU" sz="1800" dirty="0">
                          <a:latin typeface="Times New Roman" pitchFamily="18" charset="0"/>
                          <a:ea typeface="Times New Roman"/>
                          <a:cs typeface="Times New Roman" pitchFamily="18" charset="0"/>
                        </a:rPr>
                        <a:t>и не отличаются необходимыми способностями. «Крючком» для работников-«собственников» является перспектива получить долю в бизнесе </a:t>
                      </a:r>
                      <a:r>
                        <a:rPr lang="ru-RU" sz="1800" dirty="0" smtClean="0">
                          <a:latin typeface="Times New Roman" pitchFamily="18" charset="0"/>
                          <a:ea typeface="Times New Roman"/>
                          <a:cs typeface="Times New Roman" pitchFamily="18" charset="0"/>
                        </a:rPr>
                        <a:t>работодателя.</a:t>
                      </a:r>
                      <a:endParaRPr lang="ru-RU" sz="1800" dirty="0">
                        <a:latin typeface="Times New Roman" pitchFamily="18" charset="0"/>
                        <a:ea typeface="Times New Roman"/>
                        <a:cs typeface="Times New Roman" pitchFamily="18" charset="0"/>
                      </a:endParaRPr>
                    </a:p>
                  </a:txBody>
                  <a:tcPr marL="19248" marR="19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0110"/>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1. Определение типа сотрудника, идеального для культуры компании</a:t>
            </a:r>
            <a:endParaRPr lang="ru-RU" sz="2000"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642910" y="857232"/>
          <a:ext cx="8143932" cy="3553224"/>
        </p:xfrm>
        <a:graphic>
          <a:graphicData uri="http://schemas.openxmlformats.org/drawingml/2006/table">
            <a:tbl>
              <a:tblPr/>
              <a:tblGrid>
                <a:gridCol w="1702011">
                  <a:extLst>
                    <a:ext uri="{9D8B030D-6E8A-4147-A177-3AD203B41FA5}">
                      <a16:colId xmlns:a16="http://schemas.microsoft.com/office/drawing/2014/main" val="20000"/>
                    </a:ext>
                  </a:extLst>
                </a:gridCol>
                <a:gridCol w="6441921">
                  <a:extLst>
                    <a:ext uri="{9D8B030D-6E8A-4147-A177-3AD203B41FA5}">
                      <a16:colId xmlns:a16="http://schemas.microsoft.com/office/drawing/2014/main" val="20001"/>
                    </a:ext>
                  </a:extLst>
                </a:gridCol>
              </a:tblGrid>
              <a:tr h="3553224">
                <a:tc>
                  <a:txBody>
                    <a:bodyPr/>
                    <a:lstStyle/>
                    <a:p>
                      <a:pPr algn="ctr">
                        <a:lnSpc>
                          <a:spcPct val="115000"/>
                        </a:lnSpc>
                        <a:spcAft>
                          <a:spcPts val="0"/>
                        </a:spcAft>
                      </a:pPr>
                      <a:r>
                        <a:rPr lang="ru-RU" sz="2000" dirty="0">
                          <a:latin typeface="Times New Roman"/>
                          <a:ea typeface="Times New Roman"/>
                          <a:cs typeface="Times New Roman"/>
                        </a:rPr>
                        <a:t>«Попутчик»</a:t>
                      </a:r>
                      <a:endParaRPr lang="ru-RU" sz="1600" dirty="0">
                        <a:latin typeface="Calibri"/>
                        <a:ea typeface="Times New Roman"/>
                        <a:cs typeface="Times New Roman"/>
                      </a:endParaRPr>
                    </a:p>
                  </a:txBody>
                  <a:tcPr marL="25400" marR="2540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0"/>
                        </a:spcAft>
                      </a:pPr>
                      <a:r>
                        <a:rPr lang="ru-RU" sz="2000" dirty="0">
                          <a:latin typeface="Times New Roman"/>
                          <a:ea typeface="Times New Roman"/>
                          <a:cs typeface="Times New Roman"/>
                        </a:rPr>
                        <a:t>Скорее ситуативный вариант. Может быть очень хорошим </a:t>
                      </a:r>
                      <a:r>
                        <a:rPr lang="ru-RU" sz="2000" dirty="0" smtClean="0">
                          <a:latin typeface="Times New Roman"/>
                          <a:ea typeface="Times New Roman"/>
                          <a:cs typeface="Times New Roman"/>
                        </a:rPr>
                        <a:t>специалистом</a:t>
                      </a:r>
                      <a:r>
                        <a:rPr lang="ru-RU" sz="2000" dirty="0">
                          <a:latin typeface="Times New Roman"/>
                          <a:ea typeface="Times New Roman"/>
                          <a:cs typeface="Times New Roman"/>
                        </a:rPr>
                        <a:t>, но из-за отсутствия возможности найти идеальную </a:t>
                      </a:r>
                      <a:r>
                        <a:rPr lang="ru-RU" sz="2000" dirty="0" smtClean="0">
                          <a:latin typeface="Times New Roman"/>
                          <a:ea typeface="Times New Roman"/>
                          <a:cs typeface="Times New Roman"/>
                        </a:rPr>
                        <a:t>компанию </a:t>
                      </a:r>
                      <a:r>
                        <a:rPr lang="ru-RU" sz="2000" dirty="0">
                          <a:latin typeface="Times New Roman"/>
                          <a:ea typeface="Times New Roman"/>
                          <a:cs typeface="Times New Roman"/>
                        </a:rPr>
                        <a:t>или работу соглашается на имеющееся предложение. Однако он воспринимает эту работу как временную. Это «чемоданное» настроение весьма негативно сказывается на лояльности такого работника к компании: он может проработать в ней не один год, но, получив выгодное предложение, уволиться, не </a:t>
                      </a:r>
                      <a:r>
                        <a:rPr lang="ru-RU" sz="2000" dirty="0" smtClean="0">
                          <a:latin typeface="Times New Roman"/>
                          <a:ea typeface="Times New Roman"/>
                          <a:cs typeface="Times New Roman"/>
                        </a:rPr>
                        <a:t>задумываясь.</a:t>
                      </a:r>
                      <a:endParaRPr lang="ru-RU" sz="1600" dirty="0">
                        <a:latin typeface="Calibri"/>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0110"/>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1. Определение типа сотрудника, идеального для культуры компании</a:t>
            </a:r>
            <a:endParaRPr lang="ru-RU" sz="2000" dirty="0">
              <a:latin typeface="Times New Roman" pitchFamily="18" charset="0"/>
              <a:cs typeface="Times New Roman" pitchFamily="18" charset="0"/>
            </a:endParaRPr>
          </a:p>
        </p:txBody>
      </p:sp>
      <p:sp>
        <p:nvSpPr>
          <p:cNvPr id="29697" name="Rectangle 1"/>
          <p:cNvSpPr>
            <a:spLocks noChangeArrowheads="1"/>
          </p:cNvSpPr>
          <p:nvPr/>
        </p:nvSpPr>
        <p:spPr bwMode="auto">
          <a:xfrm>
            <a:off x="428596" y="1071546"/>
            <a:ext cx="8286808" cy="378565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Для «романтиков» необходима клановая организационная культура, для «профессионалов» и «собственников» больше подойдет рыночная культура, для «новаторов» нужна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адхократия</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 оставшиеся типы будут ощущать себя комфортно в любой культуре, дающей им возможность осуществлять свои планы и вести привычный образ жизни.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Компетентность персонала</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это степень профессионального мастерства и квалификации, определяемая знаниями, опытом, навыками, отношением к работе и поведенческими особенностями человека, позволяющими успешно решать поставленные перед ним задачи.</a:t>
            </a:r>
            <a:endPar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Компетенции –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это поведенческие модели, которые демонстрируют люди, эффективно выполняя рабочие задачи в организационном контексте.</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07886"/>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2.   Проблемы и сложности отбора персонала, соответствующего культуре компании</a:t>
            </a:r>
            <a:endParaRPr lang="ru-RU" sz="2000" dirty="0">
              <a:latin typeface="Times New Roman" pitchFamily="18" charset="0"/>
              <a:cs typeface="Times New Roman" pitchFamily="18" charset="0"/>
            </a:endParaRPr>
          </a:p>
        </p:txBody>
      </p:sp>
      <p:sp>
        <p:nvSpPr>
          <p:cNvPr id="30721" name="Rectangle 1"/>
          <p:cNvSpPr>
            <a:spLocks noChangeArrowheads="1"/>
          </p:cNvSpPr>
          <p:nvPr/>
        </p:nvSpPr>
        <p:spPr bwMode="auto">
          <a:xfrm>
            <a:off x="214282" y="857232"/>
            <a:ext cx="8572560"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 отборе персонала могут возникнуть определенные проблемы.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 </a:t>
            </a: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проведения отбора персонала на определенную должность.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Необходимо четко сформулировать параметры, по которым будут</a:t>
            </a:r>
            <a:r>
              <a:rPr kumimoji="0" lang="ru-RU" sz="20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проводиться отбор и анализ претендентов, т.</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должен быть составлен личностно-профессиональный портрет вакансии на основе положений и требований, сформулированных в ряде документов и служебных материалов, которые должны быть разработаны в организации: миссия и философия компании, кадровая стратегия и политика предприятия, организационно-штатная структура, должностные инструкции, политика в области карьерного роста сотрудников, набор компетенций сотрудника на данную должность.</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07886"/>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2.   Проблемы и сложности отбора персонала, соответствующего культуре компании</a:t>
            </a:r>
            <a:endParaRPr lang="ru-RU" sz="2000" dirty="0">
              <a:latin typeface="Times New Roman" pitchFamily="18" charset="0"/>
              <a:cs typeface="Times New Roman" pitchFamily="18" charset="0"/>
            </a:endParaRPr>
          </a:p>
        </p:txBody>
      </p:sp>
      <p:sp>
        <p:nvSpPr>
          <p:cNvPr id="3" name="Прямоугольник 2"/>
          <p:cNvSpPr/>
          <p:nvPr/>
        </p:nvSpPr>
        <p:spPr>
          <a:xfrm>
            <a:off x="214282" y="785794"/>
            <a:ext cx="8715436" cy="5946115"/>
          </a:xfrm>
          <a:prstGeom prst="rect">
            <a:avLst/>
          </a:prstGeom>
          <a:solidFill>
            <a:schemeClr val="bg1"/>
          </a:solidFill>
        </p:spPr>
        <p:txBody>
          <a:bodyPr wrap="square">
            <a:spAutoFit/>
          </a:bodyPr>
          <a:lstStyle/>
          <a:p>
            <a:pPr algn="just">
              <a:lnSpc>
                <a:spcPct val="125000"/>
              </a:lnSpc>
            </a:pPr>
            <a:r>
              <a:rPr lang="ru-RU" dirty="0" smtClean="0">
                <a:latin typeface="Times New Roman" pitchFamily="18" charset="0"/>
                <a:cs typeface="Times New Roman" pitchFamily="18" charset="0"/>
              </a:rPr>
              <a:t>2. </a:t>
            </a:r>
            <a:r>
              <a:rPr lang="ru-RU" b="1" i="1" dirty="0" smtClean="0">
                <a:latin typeface="Times New Roman" pitchFamily="18" charset="0"/>
                <a:cs typeface="Times New Roman" pitchFamily="18" charset="0"/>
              </a:rPr>
              <a:t>Кто будет проводить исследования и кто принимает окончательное решение о приеме сотрудника на работу. </a:t>
            </a:r>
            <a:r>
              <a:rPr lang="ru-RU" dirty="0" smtClean="0">
                <a:latin typeface="Times New Roman" pitchFamily="18" charset="0"/>
                <a:cs typeface="Times New Roman" pitchFamily="18" charset="0"/>
              </a:rPr>
              <a:t>Очевидно, что личностью качества, особенности и способности претендентов лучше всего могут оценить психологи совместно со службой персонала; профессиональные качества и компетенции никто не может оценить лучше линейного менеджера (в отдельных случаях можно привлечь профессиональных консультантов) а оценку степени соответствия кандидата </a:t>
            </a:r>
            <a:r>
              <a:rPr lang="ru-RU" dirty="0" err="1" smtClean="0">
                <a:latin typeface="Times New Roman" pitchFamily="18" charset="0"/>
                <a:cs typeface="Times New Roman" pitchFamily="18" charset="0"/>
              </a:rPr>
              <a:t>оргкультуре</a:t>
            </a:r>
            <a:r>
              <a:rPr lang="ru-RU" dirty="0" smtClean="0">
                <a:latin typeface="Times New Roman" pitchFamily="18" charset="0"/>
                <a:cs typeface="Times New Roman" pitchFamily="18" charset="0"/>
              </a:rPr>
              <a:t> компании целесообразно поручить </a:t>
            </a:r>
            <a:r>
              <a:rPr lang="en-US" dirty="0" smtClean="0">
                <a:latin typeface="Times New Roman" pitchFamily="18" charset="0"/>
                <a:cs typeface="Times New Roman" pitchFamily="18" charset="0"/>
              </a:rPr>
              <a:t>HR</a:t>
            </a:r>
            <a:r>
              <a:rPr lang="ru-RU" dirty="0" smtClean="0">
                <a:latin typeface="Times New Roman" pitchFamily="18" charset="0"/>
                <a:cs typeface="Times New Roman" pitchFamily="18" charset="0"/>
              </a:rPr>
              <a:t>-менеджеру. Обилие оценщиков может снизить субъективность при принятии решения и повысить достоверность анализа и оценок; в то же время может значительно возрасти количество ошибок восприятия, в том числе стереотипов, шаблонов, </a:t>
            </a:r>
            <a:r>
              <a:rPr lang="ru-RU" dirty="0" err="1" smtClean="0">
                <a:latin typeface="Times New Roman" pitchFamily="18" charset="0"/>
                <a:cs typeface="Times New Roman" pitchFamily="18" charset="0"/>
              </a:rPr>
              <a:t>галоэффектов</a:t>
            </a:r>
            <a:r>
              <a:rPr lang="ru-RU" dirty="0" smtClean="0">
                <a:latin typeface="Times New Roman" pitchFamily="18" charset="0"/>
                <a:cs typeface="Times New Roman" pitchFamily="18" charset="0"/>
              </a:rPr>
              <a:t> и т.п. Поэтому многие компании разделяют функции оценки и принятия окончательного решения, проводя многоступенчатые интервью, по окончании которых и принимается решение. Подавляющее большинство компаний используют в качестве дополнительной формы оценки кандидата испытательный срок. Это весьма полезный и эффективный способ лучше узнать кандидата и дать ему возможность ознакомиться с культурой компании ее традициями и ценностями, взвесить свои шансы и желание рабыни, в данном коллективе.</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0110"/>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1. Определение типа сотрудника, идеального для культуры компании</a:t>
            </a:r>
            <a:endParaRPr lang="ru-RU" sz="2000" dirty="0">
              <a:latin typeface="Times New Roman" pitchFamily="18" charset="0"/>
              <a:cs typeface="Times New Roman" pitchFamily="18" charset="0"/>
            </a:endParaRPr>
          </a:p>
        </p:txBody>
      </p:sp>
      <p:sp>
        <p:nvSpPr>
          <p:cNvPr id="17409" name="Rectangle 1"/>
          <p:cNvSpPr>
            <a:spLocks noChangeArrowheads="1"/>
          </p:cNvSpPr>
          <p:nvPr/>
        </p:nvSpPr>
        <p:spPr bwMode="auto">
          <a:xfrm>
            <a:off x="285720" y="428604"/>
            <a:ext cx="8501122" cy="621176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25000"/>
              </a:lnSpc>
              <a:spcBef>
                <a:spcPct val="0"/>
              </a:spcBef>
              <a:spcAft>
                <a:spcPct val="0"/>
              </a:spcAft>
              <a:buClrTx/>
              <a:buSzTx/>
              <a:buFontTx/>
              <a:buNone/>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Набор и отбор персонала</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любой организации преследует цель найти людей, обладающих необходимыми знаниями, навыками и способностями для успешного выполнения работы, и выбрать из них лучшего по определенным критериям. </a:t>
            </a:r>
          </a:p>
          <a:p>
            <a:pPr marL="0" marR="0" lvl="0" indent="457200" algn="just" defTabSz="914400" rtl="0" eaLnBrk="0" fontAlgn="base" latinLnBrk="0" hangingPunct="0">
              <a:lnSpc>
                <a:spcPct val="125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Чаще всего набор личностных качеств, необходимый для претендента на вакансию, определяется в соответствии с требованиями сложившейся в компании организационной культуры. Необходимые знания и навыки сотрудник может получить либо пополнить недостающие в процессе работы - для этого существуют системы обучения, наставничества, развития, обучающие тренинги и т.п. А вот перестроить свою систему ценностей, восприятия, изменить отношение к стилю лидерства и основам управления персоналом, изменять свои критерии успеха, систему целей и ценностей может лишь человек, склонный к подчинению требованиям организации в силу реального либо мнимого давления, оказываемого ею на своих работников. Причем чем старше сотрудник, тем сложнее ему перестроиться и адаптироваться в новых условиях к новым требованиям.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07886"/>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2.   Проблемы и сложности отбора персонала, соответствующего культуре компании</a:t>
            </a:r>
            <a:endParaRPr lang="ru-RU" sz="2000" dirty="0">
              <a:latin typeface="Times New Roman" pitchFamily="18" charset="0"/>
              <a:cs typeface="Times New Roman" pitchFamily="18" charset="0"/>
            </a:endParaRPr>
          </a:p>
        </p:txBody>
      </p:sp>
      <p:sp>
        <p:nvSpPr>
          <p:cNvPr id="31745" name="Rectangle 1"/>
          <p:cNvSpPr>
            <a:spLocks noChangeArrowheads="1"/>
          </p:cNvSpPr>
          <p:nvPr/>
        </p:nvSpPr>
        <p:spPr bwMode="auto">
          <a:xfrm>
            <a:off x="285720" y="928670"/>
            <a:ext cx="8358246"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a:t>
            </a: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Вопросы безопасности.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Экономическая безопасность компании формируется с учетом информационных, финансовых, технико-технологических, экологических, правовых и кадровых аспектов, при этом на долю последних приходится до 80% всех рисков компании. Как обезопасить себя на этапе отбора персонала. Для этого существует несколько приемов. Наиболее популярный метод — изучение предыстории кандидата, мест его работы, причин увольнения, рекомендательных писем. Причем изучение неформальное, скрупулезное, въедливое, предполагающее личные встречи и беседы с людьми, знавшими претендента по предыдущей совместной работе. Еще одним эффективным средством повышения безопасности при приеме на работу является заключительная беседа с кандидатом.</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07886"/>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2.   Проблемы и сложности отбора персонала, соответствующего культуре компании</a:t>
            </a:r>
            <a:endParaRPr lang="ru-RU" sz="2000" dirty="0">
              <a:latin typeface="Times New Roman" pitchFamily="18" charset="0"/>
              <a:cs typeface="Times New Roman" pitchFamily="18" charset="0"/>
            </a:endParaRPr>
          </a:p>
        </p:txBody>
      </p:sp>
      <p:sp>
        <p:nvSpPr>
          <p:cNvPr id="33793" name="Rectangle 1"/>
          <p:cNvSpPr>
            <a:spLocks noChangeArrowheads="1"/>
          </p:cNvSpPr>
          <p:nvPr/>
        </p:nvSpPr>
        <p:spPr bwMode="auto">
          <a:xfrm>
            <a:off x="285720" y="785794"/>
            <a:ext cx="8501122"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a:t>
            </a: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Сложность юридического характера.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Проведение тестирования и изучение кандидата порой являются причиной судебных исков по дискриминации и незаконности использовании полученных результатов при проведении отбора. Существующая в США Единая комиссия по занятости и суды, регулирующие эти вопросы, постоянно указывают,  что выбор тестов должен быть структурирован таким образом, чтобы соответствовать  положенным процедурам по отбору и не наносить ущерб репутации, не ущемлять права и свободы работника. Если претендент - инвалид, то соответствующий акт по урегулированию вопросов с инвалидами в США разрешает работодателю отказать в найме такому человеку лишь в том случае, если психологический тест  или его оценка выявили, что этот работник представляет собой прямую угрозу безопасности компании либо существует риск ущерба, подтвержденный соответствующими заключениями (медицинскими, финансовыми и т.п.) и этот риск не может быть ликвидирован какими-либо способами (например, обучением работника, прикреплением наставника и т.п.) Суды постоянно выносят радения о признании работодателя виновным в ошибках своих работников, если установлено, что наем был проведен невнимательно, не была должным образом проведена проверка работника и не были приняты меры по его обучению, лечению, консультированию.</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07886"/>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2.   Проблемы и сложности отбора персонала, соответствующего культуре компании</a:t>
            </a:r>
            <a:endParaRPr lang="ru-RU" sz="2000" dirty="0">
              <a:latin typeface="Times New Roman" pitchFamily="18" charset="0"/>
              <a:cs typeface="Times New Roman" pitchFamily="18" charset="0"/>
            </a:endParaRPr>
          </a:p>
        </p:txBody>
      </p:sp>
      <p:sp>
        <p:nvSpPr>
          <p:cNvPr id="34817" name="Rectangle 1"/>
          <p:cNvSpPr>
            <a:spLocks noChangeArrowheads="1"/>
          </p:cNvSpPr>
          <p:nvPr/>
        </p:nvSpPr>
        <p:spPr bwMode="auto">
          <a:xfrm>
            <a:off x="285720" y="785794"/>
            <a:ext cx="8501122" cy="5078313"/>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Существует даже специальная программа страхования против краж, потерь, обмана и т.п. в отношении тех работников, которые ранее уже совершили какие-либо нарушения, но принимаются на работу в данную компанию. Суды в 30 штатах США признают и активно используют в судебной практике теорию недобросовестного найма, в соответствии с которой компании и их руководители привлекаются к ответственности за действия своих сотрудников, если знают что данные сотрудники представляют угрозу обществу и берут их на работу, в ходе которой эти угрозы могут реализоваться. В соответствии с инструкцией, выданной Комиссией по равным правам при найме на работу, психологическое медицинское освидетельствование может осуществляться если будут предоставлены свидетельства, что кандидат имеет психологическое заболевание. </a:t>
            </a:r>
          </a:p>
          <a:p>
            <a:pPr marL="0" marR="0" lvl="0" indent="0" algn="just" defTabSz="914400" rtl="0" eaLnBrk="1" fontAlgn="base" latinLnBrk="0" hangingPunct="1">
              <a:lnSpc>
                <a:spcPct val="100000"/>
              </a:lnSpc>
              <a:spcBef>
                <a:spcPct val="0"/>
              </a:spcBef>
              <a:spcAft>
                <a:spcPct val="0"/>
              </a:spcAft>
              <a:buClrTx/>
              <a:buSzTx/>
              <a:buFontTx/>
              <a:buNone/>
              <a:tabLst/>
            </a:pPr>
            <a:endParaRPr lang="ru-RU" dirty="0" smtClean="0">
              <a:latin typeface="Times New Roma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любом случае тестирование не должно быть инструментом оказания негативного воздействия на кандидатов. Помимо обычных интеграционных тестов могут быть использованы медицинские тесты на личную эмоциональность, но лишь при найме на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высокорисковые</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позиции: диспетчер авиалиний, федеральный авиационный служащий,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спецагент</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вооруженный охранник, пожарник, полицейский военный, оператор ядерных станции и т.п.</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07886"/>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2.   Проблемы и сложности отбора персонала, соответствующего культуре компании</a:t>
            </a:r>
            <a:endParaRPr lang="ru-RU" sz="2000" dirty="0">
              <a:latin typeface="Times New Roman" pitchFamily="18" charset="0"/>
              <a:cs typeface="Times New Roman" pitchFamily="18" charset="0"/>
            </a:endParaRPr>
          </a:p>
        </p:txBody>
      </p:sp>
      <p:sp>
        <p:nvSpPr>
          <p:cNvPr id="36865" name="Rectangle 1"/>
          <p:cNvSpPr>
            <a:spLocks noChangeArrowheads="1"/>
          </p:cNvSpPr>
          <p:nvPr/>
        </p:nvSpPr>
        <p:spPr bwMode="auto">
          <a:xfrm>
            <a:off x="142844" y="928670"/>
            <a:ext cx="8643998"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2563" algn="l"/>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Должны настораживать при собеседовании: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2563"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противоречивость или бессистемность, рассуждений и выводов претендента;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2563"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нежелание глубоко вдаваться ни в одну из обсуждаемых  проблем;</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2563"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явное нежелание обсуждать вполне этичную и безобидную тему;</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2563"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конфликтность, агрессивность , повышенная эмоциональность, обидчивость;</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2563"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самолюбование и упрямство при отстаивании собственных мнений;</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2563"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скрупулезная оценка содержательной стороны договора холериком или сангвиником;</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2563"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отсутствие внимания к содержанию трудового договора у флегматика или меланхолика;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2563"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отсутствие чувства юмора и способности улавливать иносказательный смысл высказываний.</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07886"/>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2.   Проблемы и сложности отбора персонала, соответствующего культуре компании</a:t>
            </a:r>
            <a:endParaRPr lang="ru-RU" sz="2000" dirty="0">
              <a:latin typeface="Times New Roman" pitchFamily="18" charset="0"/>
              <a:cs typeface="Times New Roman" pitchFamily="18" charset="0"/>
            </a:endParaRPr>
          </a:p>
        </p:txBody>
      </p:sp>
      <p:sp>
        <p:nvSpPr>
          <p:cNvPr id="35841" name="Rectangle 1"/>
          <p:cNvSpPr>
            <a:spLocks noChangeArrowheads="1"/>
          </p:cNvSpPr>
          <p:nvPr/>
        </p:nvSpPr>
        <p:spPr bwMode="auto">
          <a:xfrm>
            <a:off x="357158" y="714356"/>
            <a:ext cx="8429684" cy="470898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88963" algn="l"/>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Компания несет ответственность за недобросовестный </a:t>
            </a:r>
            <a:r>
              <a:rPr kumimoji="0" lang="ru-RU" sz="2000" b="1"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найм</a:t>
            </a: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 следующих случаях:</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588963"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 провела проверки кандидата;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588963"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проверила, но поверхностно, не затребовав всю возможную информацию о прежней жизни работника, рекомендации, характеристики;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588963"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 провела тестирование, интервьюирование и не использовала других форм оценки;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588963"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 использовала возможностей испытательного срока;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588963"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 предприняла никаких мер по борьбе с обнаруженными недостатками работника;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588963"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оставила на работе сотрудника после того, как выяснила, что он агрессивен, опасен;</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588963"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 продолжила изучение кандидата, обнаружив такие подозрительные факторы, как частая смена жительства и места работы, большие перерывы между работами, наличие судимости и т.п.</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07886"/>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2.   Проблемы и сложности отбора персонала, соответствующего культуре компании</a:t>
            </a:r>
            <a:endParaRPr lang="ru-RU" sz="2000" dirty="0">
              <a:latin typeface="Times New Roman" pitchFamily="18" charset="0"/>
              <a:cs typeface="Times New Roman" pitchFamily="18" charset="0"/>
            </a:endParaRPr>
          </a:p>
        </p:txBody>
      </p:sp>
      <p:sp>
        <p:nvSpPr>
          <p:cNvPr id="3" name="Прямоугольник 2"/>
          <p:cNvSpPr/>
          <p:nvPr/>
        </p:nvSpPr>
        <p:spPr>
          <a:xfrm>
            <a:off x="285720" y="785794"/>
            <a:ext cx="8715436" cy="5016758"/>
          </a:xfrm>
          <a:prstGeom prst="rect">
            <a:avLst/>
          </a:prstGeom>
        </p:spPr>
        <p:txBody>
          <a:bodyPr wrap="square">
            <a:spAutoFit/>
          </a:bodyPr>
          <a:lstStyle/>
          <a:p>
            <a:pPr eaLnBrk="0" fontAlgn="base" hangingPunct="0">
              <a:spcBef>
                <a:spcPct val="0"/>
              </a:spcBef>
              <a:spcAft>
                <a:spcPct val="0"/>
              </a:spcAft>
              <a:tabLst>
                <a:tab pos="588963" algn="l"/>
              </a:tabLst>
            </a:pPr>
            <a:r>
              <a:rPr lang="ru-RU" sz="2000" b="1" i="1" dirty="0" smtClean="0">
                <a:latin typeface="Times New Roman" pitchFamily="18" charset="0"/>
                <a:cs typeface="Times New Roman" pitchFamily="18" charset="0"/>
              </a:rPr>
              <a:t>Защита персональных данных работника. </a:t>
            </a:r>
          </a:p>
          <a:p>
            <a:pPr eaLnBrk="0" fontAlgn="base" hangingPunct="0">
              <a:spcBef>
                <a:spcPct val="0"/>
              </a:spcBef>
              <a:spcAft>
                <a:spcPct val="0"/>
              </a:spcAft>
              <a:tabLst>
                <a:tab pos="588963" algn="l"/>
              </a:tabLst>
            </a:pPr>
            <a:r>
              <a:rPr lang="ru-RU" sz="2000" dirty="0" smtClean="0">
                <a:latin typeface="Times New Roman" pitchFamily="18" charset="0"/>
                <a:cs typeface="Times New Roman" pitchFamily="18" charset="0"/>
              </a:rPr>
              <a:t>Согласно законам частного права или личной жизни, информация о работнике является его личной собственностью, ее сбор и использование должны регулироваться контрактом-разрешением.</a:t>
            </a:r>
          </a:p>
          <a:p>
            <a:pPr algn="just"/>
            <a:r>
              <a:rPr lang="ru-RU" sz="2000" b="1" i="1" dirty="0" smtClean="0">
                <a:latin typeface="Times New Roman" pitchFamily="18" charset="0"/>
                <a:cs typeface="Times New Roman" pitchFamily="18" charset="0"/>
              </a:rPr>
              <a:t>Ответственность за нарушение законов о персональных данных сотрудников. </a:t>
            </a:r>
          </a:p>
          <a:p>
            <a:pPr algn="just"/>
            <a:r>
              <a:rPr lang="ru-RU" sz="2000" dirty="0" smtClean="0">
                <a:latin typeface="Times New Roman" pitchFamily="18" charset="0"/>
                <a:cs typeface="Times New Roman" pitchFamily="18" charset="0"/>
              </a:rPr>
              <a:t>Это могут быть штрафы (личные или корпоративные), судебные запреты, дисциплинарные взыскания, административные меры и даже уголовная ответственность и лишение свободы сроком до трех лет.</a:t>
            </a:r>
          </a:p>
          <a:p>
            <a:pPr algn="just"/>
            <a:r>
              <a:rPr lang="ru-RU" sz="2000" dirty="0" smtClean="0">
                <a:latin typeface="Times New Roman" pitchFamily="18" charset="0"/>
                <a:cs typeface="Times New Roman" pitchFamily="18" charset="0"/>
              </a:rPr>
              <a:t>В России в соответствии с Кодексом РФ об административных правонарушениях в области трудовых отношений, вступившим в силу 1 июля 2002 г., нарушение установленного законом порядка сбора, хранения, использования или распространения информации о гражданах (персональные данные) влечет предупреждение или наложение административного штрафа на граждан в размере от трех до пяти минимальных размеров оплаты труда (МРОТ), на должностных лиц - от пяти до десяти МРОТ.</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07886"/>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2.   Проблемы и сложности отбора персонала, соответствующего культуре компании</a:t>
            </a:r>
            <a:endParaRPr lang="ru-RU" sz="2000" dirty="0">
              <a:latin typeface="Times New Roman" pitchFamily="18" charset="0"/>
              <a:cs typeface="Times New Roman" pitchFamily="18" charset="0"/>
            </a:endParaRPr>
          </a:p>
        </p:txBody>
      </p:sp>
      <p:sp>
        <p:nvSpPr>
          <p:cNvPr id="39937" name="Rectangle 1"/>
          <p:cNvSpPr>
            <a:spLocks noChangeArrowheads="1"/>
          </p:cNvSpPr>
          <p:nvPr/>
        </p:nvSpPr>
        <p:spPr bwMode="auto">
          <a:xfrm>
            <a:off x="214282" y="857232"/>
            <a:ext cx="864399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Принципы обращения с информацией</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Уведомление:</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информирование владельцев о том, какая информация о них собирается, кем, для чего, как она будет использоваться, будет ли доступна другим организациям и на каких условиях.</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Выбор: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предоставление индивидууму возможности самому принимать решение и давать разрешение на сбор, использование и распространение информации о себе, особенно информации о расе, национальности религии, здоровье, криминальной жизни и сексуальной ориентации.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Доступ: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возможность людей просматривать информацию о себе в базе данных компании, интересоваться, как эта информация содержится и не нужно ли что-либо исправить.</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Постоянство: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сбор, использование и передача частной информации в точном соответствий с уведомлением, данным владельцу.</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Безопасность: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защита информации от  доступа посторонних лиц.</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 Передача информации: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обеспечение контрактного и техническою контроля за передачей информации другим лицам.</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 Правоохранительный аспект: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право людей выбирать любой способ защиты своих прав, предоставляемый законами и правилами.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07886"/>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2.   Проблемы и сложности отбора персонала, соответствующего культуре компании</a:t>
            </a:r>
            <a:endParaRPr lang="ru-RU" sz="2000" dirty="0">
              <a:latin typeface="Times New Roman" pitchFamily="18" charset="0"/>
              <a:cs typeface="Times New Roman" pitchFamily="18" charset="0"/>
            </a:endParaRPr>
          </a:p>
        </p:txBody>
      </p:sp>
      <p:sp>
        <p:nvSpPr>
          <p:cNvPr id="38913" name="Rectangle 1"/>
          <p:cNvSpPr>
            <a:spLocks noChangeArrowheads="1"/>
          </p:cNvSpPr>
          <p:nvPr/>
        </p:nvSpPr>
        <p:spPr bwMode="auto">
          <a:xfrm>
            <a:off x="214282" y="642918"/>
            <a:ext cx="8715436" cy="594008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Семь эффективных шагов снижения рисков при приеме на работу</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a:t>
            </a: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Изложить и распространить среди всех политику проверки сотрудников.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Убедиться, что политика соответствует всем федеральном законам. Политика должна содержать, детальные требования но проверке сотрудников для каждой должности, давая им понять, что продвижение по служебной лестнице неизбежно запускает механизм дополнительных проверок.</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Объявить о своей политике.</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Компания открыто заявляет о своей политике проверок прошлого кандидатов и</a:t>
            </a: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проведении тестов на употребление наркотиков. Это объявление удержит нежелательных канди­датов от того, чтобы претендовать на должность. Ознакомив общественность со своей политикой, компания, кроме того, обеспечит себе определенную степень общественного доверия.</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Поместить информацию о проверках на своем сайте.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Так же, как и объявление о политике проверок, заметка на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web</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-сайте удержит нежелательных кандидатов от того, чтобы претендовать на должность. Другие кандидаты которые посетят сайт компании для получения информации о трудоустройстве, убедятся, что компания обеспечивает безопасную; рабочую среду, что является ее преимуществом.</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07886"/>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2.   Проблемы и сложности отбора персонала, соответствующего культуре компании</a:t>
            </a:r>
            <a:endParaRPr lang="ru-RU" sz="2000" dirty="0">
              <a:latin typeface="Times New Roman" pitchFamily="18" charset="0"/>
              <a:cs typeface="Times New Roman" pitchFamily="18" charset="0"/>
            </a:endParaRPr>
          </a:p>
        </p:txBody>
      </p:sp>
      <p:sp>
        <p:nvSpPr>
          <p:cNvPr id="40961" name="Rectangle 1"/>
          <p:cNvSpPr>
            <a:spLocks noChangeArrowheads="1"/>
          </p:cNvSpPr>
          <p:nvPr/>
        </p:nvSpPr>
        <p:spPr bwMode="auto">
          <a:xfrm>
            <a:off x="285720" y="857232"/>
            <a:ext cx="857256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Раскрыть свои намерения кандидатам.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Закон требует, чтобы компании заранее сообщали кандидатам о проверках. Компании должны убедиться, что разъяснения даны всем кандидатам до заполнения ими анкеты. В разъяснении должно говориться о причинах необходимости проверки.  Кандидат, которому есть что скрывать, вряд ли будет претендовать на должность.</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Использовать анкету.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Уделите особое внимание важности проверки сотрудников и ее защитному потенциалу путем включении и анкету всех допустимых законом вопросов о прошлом кандидата.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 Проверять временных сотрудников.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Настаивайте на том, чтобы агентства, нанимающие временных  сотрудников, с которыми вы работаете, осуществляли их проверки и получали копию отчета о проверках до оформления  и</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приема на временную работу.  Многие агентства нанимающие временных сотрудников, не проводят проверку их криминального прошлого.</a:t>
            </a:r>
            <a:endPar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 Проверять людей, работающих по контракту.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Требуйте от поставщиков и независимых подрядчиков, которые работает с вами, проверять всех тех сотрудников, направляемых для работы на ваш объект. Определите параметры, которые должны быть проверены, и настаивайте на том, чтобы поставщик подтвердил в письменной ферме, что проверка каждого сотрудника проведена.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98663"/>
          </a:xfrm>
          <a:prstGeom prst="rect">
            <a:avLst/>
          </a:prstGeom>
          <a:solidFill>
            <a:srgbClr val="92D050"/>
          </a:solidFill>
        </p:spPr>
        <p:txBody>
          <a:bodyPr wrap="square">
            <a:spAutoFit/>
          </a:bodyPr>
          <a:lstStyle/>
          <a:p>
            <a:pPr algn="ctr">
              <a:lnSpc>
                <a:spcPct val="150000"/>
              </a:lnSpc>
            </a:pPr>
            <a:r>
              <a:rPr lang="ru-RU" sz="2000" b="1" dirty="0" smtClean="0">
                <a:latin typeface="Times New Roman" pitchFamily="18" charset="0"/>
                <a:cs typeface="Times New Roman" pitchFamily="18" charset="0"/>
              </a:rPr>
              <a:t>3. Методы </a:t>
            </a:r>
            <a:r>
              <a:rPr lang="ru-RU" sz="2000" b="1" dirty="0" err="1" smtClean="0">
                <a:latin typeface="Times New Roman" pitchFamily="18" charset="0"/>
                <a:cs typeface="Times New Roman" pitchFamily="18" charset="0"/>
              </a:rPr>
              <a:t>недирективного</a:t>
            </a:r>
            <a:r>
              <a:rPr lang="ru-RU" sz="2000" b="1" dirty="0" smtClean="0">
                <a:latin typeface="Times New Roman" pitchFamily="18" charset="0"/>
                <a:cs typeface="Times New Roman" pitchFamily="18" charset="0"/>
              </a:rPr>
              <a:t> сокращения персонала</a:t>
            </a:r>
            <a:endParaRPr lang="ru-RU" sz="2000" dirty="0">
              <a:latin typeface="Times New Roman" pitchFamily="18" charset="0"/>
              <a:cs typeface="Times New Roman" pitchFamily="18" charset="0"/>
            </a:endParaRPr>
          </a:p>
        </p:txBody>
      </p:sp>
      <p:sp>
        <p:nvSpPr>
          <p:cNvPr id="41985" name="Rectangle 1"/>
          <p:cNvSpPr>
            <a:spLocks noChangeArrowheads="1"/>
          </p:cNvSpPr>
          <p:nvPr/>
        </p:nvSpPr>
        <p:spPr bwMode="auto">
          <a:xfrm>
            <a:off x="214282" y="928670"/>
            <a:ext cx="8572560" cy="544232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25000"/>
              </a:lnSpc>
              <a:spcBef>
                <a:spcPct val="0"/>
              </a:spcBef>
              <a:spcAft>
                <a:spcPct val="0"/>
              </a:spcAft>
              <a:buClrTx/>
              <a:buSzTx/>
              <a:buFontTx/>
              <a:buNone/>
              <a:tabLst>
                <a:tab pos="36195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Для организационной культуры компании важно не только правильно набрать персонал, но и правильно использовать мягкие,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недирективные</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методы сокращения персонала, не вызывающие стрессовых ситуаций.</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25000"/>
              </a:lnSpc>
              <a:spcBef>
                <a:spcPct val="0"/>
              </a:spcBef>
              <a:spcAft>
                <a:spcPct val="0"/>
              </a:spcAft>
              <a:buClrTx/>
              <a:buSzTx/>
              <a:buFontTx/>
              <a:buNone/>
              <a:tabLst>
                <a:tab pos="361950" algn="l"/>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Способы безболезненного для организации увольнения работников</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25000"/>
              </a:lnSpc>
              <a:spcBef>
                <a:spcPct val="0"/>
              </a:spcBef>
              <a:spcAft>
                <a:spcPct val="0"/>
              </a:spcAft>
              <a:buClrTx/>
              <a:buSzTx/>
              <a:buFontTx/>
              <a:buChar char="•"/>
              <a:tabLst>
                <a:tab pos="361950" algn="l"/>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Увольнение работника как не прошедшего испытательный срок</a:t>
            </a: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Если работник за три или шесть месяцев испытательного срока не сумел осознать особенности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оргкультуры</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компании, ее требования и регламенты, не зарекомендовал себя с положительной стороны, выполняя порученные ему задания, то он вполне обоснованно подлежит увольнению. Однако не следует использовать данный способ регулирования персонала для получения дешевой рабочей силы на короткий период. Эта весьма порочная практика, присутствующая сегодня на российском рынке труда, не имеет ничего общего с решением вопросов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недирективного</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регулирования персонала.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0110"/>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1. Определение типа сотрудника, идеального для культуры компании</a:t>
            </a:r>
            <a:endParaRPr lang="ru-RU" sz="2000" dirty="0">
              <a:latin typeface="Times New Roman" pitchFamily="18" charset="0"/>
              <a:cs typeface="Times New Roman" pitchFamily="18" charset="0"/>
            </a:endParaRPr>
          </a:p>
        </p:txBody>
      </p:sp>
      <p:sp>
        <p:nvSpPr>
          <p:cNvPr id="17409" name="Rectangle 1"/>
          <p:cNvSpPr>
            <a:spLocks noChangeArrowheads="1"/>
          </p:cNvSpPr>
          <p:nvPr/>
        </p:nvSpPr>
        <p:spPr bwMode="auto">
          <a:xfrm>
            <a:off x="285720" y="428604"/>
            <a:ext cx="8501122" cy="582704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25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Поэтому стремление организации нанимать людей с мировоззрением и ценностями, идентичными своей культуре, является вполне закономерным и естественным. Такой набор выгоден обеим сторонам: работник быстрее социализируется и адаптируется в благоприятном для него микроклимате, растет его чувство удовлетворенности трудом в силу совпадения личных целей с целями организации, снижаются стрессы и конфликты на рабочем месте и, наконец, укрепляется безопасность организации, поскольку при отборе отсеиваются кандидаты, которые впоследствии могут оказать разрушающее влияние на основные ценности и характеристики данной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оргкультуры</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 другой стороны, требования к кандидатам при отборе не должны быть непомерно жесткими, поскольку в погоне за работниками,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безукоснительно</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соответствующими организационной культуре, компания может не только потерять высококвалифицированный персонал, но и упустить свой шанс на дальнейшее развитие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оргкультуры</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внесение в нее перемен и на совершенствование.</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98663"/>
          </a:xfrm>
          <a:prstGeom prst="rect">
            <a:avLst/>
          </a:prstGeom>
          <a:solidFill>
            <a:srgbClr val="92D050"/>
          </a:solidFill>
        </p:spPr>
        <p:txBody>
          <a:bodyPr wrap="square">
            <a:spAutoFit/>
          </a:bodyPr>
          <a:lstStyle/>
          <a:p>
            <a:pPr algn="ctr">
              <a:lnSpc>
                <a:spcPct val="150000"/>
              </a:lnSpc>
            </a:pPr>
            <a:r>
              <a:rPr lang="ru-RU" sz="2000" b="1" dirty="0" smtClean="0">
                <a:latin typeface="Times New Roman" pitchFamily="18" charset="0"/>
                <a:cs typeface="Times New Roman" pitchFamily="18" charset="0"/>
              </a:rPr>
              <a:t>3. Методы </a:t>
            </a:r>
            <a:r>
              <a:rPr lang="ru-RU" sz="2000" b="1" dirty="0" err="1" smtClean="0">
                <a:latin typeface="Times New Roman" pitchFamily="18" charset="0"/>
                <a:cs typeface="Times New Roman" pitchFamily="18" charset="0"/>
              </a:rPr>
              <a:t>недирективного</a:t>
            </a:r>
            <a:r>
              <a:rPr lang="ru-RU" sz="2000" b="1" dirty="0" smtClean="0">
                <a:latin typeface="Times New Roman" pitchFamily="18" charset="0"/>
                <a:cs typeface="Times New Roman" pitchFamily="18" charset="0"/>
              </a:rPr>
              <a:t> сокращения персонала</a:t>
            </a:r>
            <a:endParaRPr lang="ru-RU" sz="2000" dirty="0">
              <a:latin typeface="Times New Roman" pitchFamily="18" charset="0"/>
              <a:cs typeface="Times New Roman" pitchFamily="18" charset="0"/>
            </a:endParaRPr>
          </a:p>
        </p:txBody>
      </p:sp>
      <p:sp>
        <p:nvSpPr>
          <p:cNvPr id="44033" name="Rectangle 1"/>
          <p:cNvSpPr>
            <a:spLocks noChangeArrowheads="1"/>
          </p:cNvSpPr>
          <p:nvPr/>
        </p:nvSpPr>
        <p:spPr bwMode="auto">
          <a:xfrm>
            <a:off x="214282" y="928670"/>
            <a:ext cx="8501122" cy="424731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Char char="•"/>
              <a:tabLst>
                <a:tab pos="361950" algn="l"/>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Использование механизмов трудового договора с работником,</a:t>
            </a: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если текст договора тщательно подготовлен и проработан, т.е. сформулированы требования к работнику не только на данный момент, но и с учетом этапов его роста и профессионального развития, а также требования, которые будут предъявлены данному специалисту на разных стадиях развития организации. Подробно можно оговорить стратегию поведения в периоды возможного кризиса, спада производства, наличия форс-мажорных обстоятельств (войны, наводнения, землетрясения, политические выступления, изменения конъюнктуры рынка и т.п.).</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98663"/>
          </a:xfrm>
          <a:prstGeom prst="rect">
            <a:avLst/>
          </a:prstGeom>
          <a:solidFill>
            <a:srgbClr val="92D050"/>
          </a:solidFill>
        </p:spPr>
        <p:txBody>
          <a:bodyPr wrap="square">
            <a:spAutoFit/>
          </a:bodyPr>
          <a:lstStyle/>
          <a:p>
            <a:pPr algn="ctr">
              <a:lnSpc>
                <a:spcPct val="150000"/>
              </a:lnSpc>
            </a:pPr>
            <a:r>
              <a:rPr lang="ru-RU" sz="2000" b="1" dirty="0" smtClean="0">
                <a:latin typeface="Times New Roman" pitchFamily="18" charset="0"/>
                <a:cs typeface="Times New Roman" pitchFamily="18" charset="0"/>
              </a:rPr>
              <a:t>3. Методы </a:t>
            </a:r>
            <a:r>
              <a:rPr lang="ru-RU" sz="2000" b="1" dirty="0" err="1" smtClean="0">
                <a:latin typeface="Times New Roman" pitchFamily="18" charset="0"/>
                <a:cs typeface="Times New Roman" pitchFamily="18" charset="0"/>
              </a:rPr>
              <a:t>недирективного</a:t>
            </a:r>
            <a:r>
              <a:rPr lang="ru-RU" sz="2000" b="1" dirty="0" smtClean="0">
                <a:latin typeface="Times New Roman" pitchFamily="18" charset="0"/>
                <a:cs typeface="Times New Roman" pitchFamily="18" charset="0"/>
              </a:rPr>
              <a:t> сокращения персонала</a:t>
            </a:r>
            <a:endParaRPr lang="ru-RU" sz="2000" dirty="0">
              <a:latin typeface="Times New Roman" pitchFamily="18" charset="0"/>
              <a:cs typeface="Times New Roman" pitchFamily="18" charset="0"/>
            </a:endParaRPr>
          </a:p>
        </p:txBody>
      </p:sp>
      <p:sp>
        <p:nvSpPr>
          <p:cNvPr id="43009" name="Rectangle 1"/>
          <p:cNvSpPr>
            <a:spLocks noChangeArrowheads="1"/>
          </p:cNvSpPr>
          <p:nvPr/>
        </p:nvSpPr>
        <p:spPr bwMode="auto">
          <a:xfrm>
            <a:off x="285720" y="571480"/>
            <a:ext cx="8501122" cy="467288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25000"/>
              </a:lnSpc>
              <a:spcBef>
                <a:spcPct val="0"/>
              </a:spcBef>
              <a:spcAft>
                <a:spcPct val="0"/>
              </a:spcAft>
              <a:buClrTx/>
              <a:buSzTx/>
              <a:buFontTx/>
              <a:buChar char="•"/>
              <a:tabLst>
                <a:tab pos="539750" algn="l"/>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Проведение аттестации персонала и принятие окончательного решения на основе ее результатов</a:t>
            </a: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(наиболее распространено в организациях с иерархической культурой). Аттестация является важнейшим инструментом в работе с кадрами, поскольку имеет юридическую силу и предусматривает строго определенный порядок использования ее результатов. Аттестационная комиссия, назначаемая приказом руководителя, на основе изучения характеристики работника, составленной непосредственным руководителем, выносит одну из следующих оценок: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25000"/>
              </a:lnSpc>
              <a:spcBef>
                <a:spcPct val="0"/>
              </a:spcBef>
              <a:spcAft>
                <a:spcPct val="0"/>
              </a:spcAft>
              <a:buClrTx/>
              <a:buSzTx/>
              <a:buFontTx/>
              <a:buChar char="•"/>
              <a:tabLst>
                <a:tab pos="53975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соответствует занимаемой должности;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25000"/>
              </a:lnSpc>
              <a:spcBef>
                <a:spcPct val="0"/>
              </a:spcBef>
              <a:spcAft>
                <a:spcPct val="0"/>
              </a:spcAft>
              <a:buClrTx/>
              <a:buSzTx/>
              <a:buFontTx/>
              <a:buChar char="•"/>
              <a:tabLst>
                <a:tab pos="53975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соответствует занимаемой должности при условии улучшения работы и выполнения рекомендаций комиссии с повторной аттестацией через год;</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25000"/>
              </a:lnSpc>
              <a:spcBef>
                <a:spcPct val="0"/>
              </a:spcBef>
              <a:spcAft>
                <a:spcPct val="0"/>
              </a:spcAft>
              <a:buClrTx/>
              <a:buSzTx/>
              <a:buFontTx/>
              <a:buChar char="•"/>
              <a:tabLst>
                <a:tab pos="53975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 соответствует занимаемой должности.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98663"/>
          </a:xfrm>
          <a:prstGeom prst="rect">
            <a:avLst/>
          </a:prstGeom>
          <a:solidFill>
            <a:srgbClr val="92D050"/>
          </a:solidFill>
        </p:spPr>
        <p:txBody>
          <a:bodyPr wrap="square">
            <a:spAutoFit/>
          </a:bodyPr>
          <a:lstStyle/>
          <a:p>
            <a:pPr algn="ctr">
              <a:lnSpc>
                <a:spcPct val="150000"/>
              </a:lnSpc>
            </a:pPr>
            <a:r>
              <a:rPr lang="ru-RU" sz="2000" b="1" dirty="0" smtClean="0">
                <a:latin typeface="Times New Roman" pitchFamily="18" charset="0"/>
                <a:cs typeface="Times New Roman" pitchFamily="18" charset="0"/>
              </a:rPr>
              <a:t>3. Методы </a:t>
            </a:r>
            <a:r>
              <a:rPr lang="ru-RU" sz="2000" b="1" dirty="0" err="1" smtClean="0">
                <a:latin typeface="Times New Roman" pitchFamily="18" charset="0"/>
                <a:cs typeface="Times New Roman" pitchFamily="18" charset="0"/>
              </a:rPr>
              <a:t>недирективного</a:t>
            </a:r>
            <a:r>
              <a:rPr lang="ru-RU" sz="2000" b="1" dirty="0" smtClean="0">
                <a:latin typeface="Times New Roman" pitchFamily="18" charset="0"/>
                <a:cs typeface="Times New Roman" pitchFamily="18" charset="0"/>
              </a:rPr>
              <a:t> сокращения персонала</a:t>
            </a:r>
            <a:endParaRPr lang="ru-RU" sz="2000" dirty="0">
              <a:latin typeface="Times New Roman" pitchFamily="18" charset="0"/>
              <a:cs typeface="Times New Roman" pitchFamily="18" charset="0"/>
            </a:endParaRPr>
          </a:p>
        </p:txBody>
      </p:sp>
      <p:sp>
        <p:nvSpPr>
          <p:cNvPr id="45057" name="Rectangle 1"/>
          <p:cNvSpPr>
            <a:spLocks noChangeArrowheads="1"/>
          </p:cNvSpPr>
          <p:nvPr/>
        </p:nvSpPr>
        <p:spPr bwMode="auto">
          <a:xfrm>
            <a:off x="285720" y="1142984"/>
            <a:ext cx="8429684" cy="390344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25000"/>
              </a:lnSpc>
              <a:spcBef>
                <a:spcPct val="0"/>
              </a:spcBef>
              <a:spcAft>
                <a:spcPct val="0"/>
              </a:spcAft>
              <a:buClrTx/>
              <a:buSzTx/>
              <a:buFont typeface="Arial" pitchFamily="34" charset="0"/>
              <a:buChar char="•"/>
              <a:tabLst>
                <a:tab pos="317500" algn="l"/>
                <a:tab pos="53975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Предложение о досрочном (за 2-3 года) выходе на пенсию</a:t>
            </a: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(сохранением (полностью или частично) заработной платы работнику до окончательного оформления государственной пенсии - обычно в том случае, когда заслуженный ветеран труда, проработавший в компании не один десяток лет, начинает проявлять (вполне естественный, впрочем, для его возраста) консерватизм, противясь внедрению инноваций, новых проектов, движению вперед.</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25000"/>
              </a:lnSpc>
              <a:spcBef>
                <a:spcPct val="0"/>
              </a:spcBef>
              <a:spcAft>
                <a:spcPct val="0"/>
              </a:spcAft>
              <a:buClrTx/>
              <a:buSzTx/>
              <a:buFont typeface="Arial" pitchFamily="34" charset="0"/>
              <a:buChar char="•"/>
              <a:tabLst>
                <a:tab pos="317500" algn="l"/>
                <a:tab pos="53975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Реструктуризация компании или внедрение системы </a:t>
            </a:r>
            <a:r>
              <a:rPr kumimoji="0" lang="ru-RU" sz="2000" b="1"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аутсорсинга</a:t>
            </a: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 которой какие-либо производственные или управленческие функции передаются сторонним специализированным фирмам.</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98663"/>
          </a:xfrm>
          <a:prstGeom prst="rect">
            <a:avLst/>
          </a:prstGeom>
          <a:solidFill>
            <a:srgbClr val="92D050"/>
          </a:solidFill>
        </p:spPr>
        <p:txBody>
          <a:bodyPr wrap="square">
            <a:spAutoFit/>
          </a:bodyPr>
          <a:lstStyle/>
          <a:p>
            <a:pPr algn="ctr">
              <a:lnSpc>
                <a:spcPct val="150000"/>
              </a:lnSpc>
            </a:pPr>
            <a:r>
              <a:rPr lang="ru-RU" sz="2000" b="1" dirty="0" smtClean="0">
                <a:latin typeface="Times New Roman" pitchFamily="18" charset="0"/>
                <a:cs typeface="Times New Roman" pitchFamily="18" charset="0"/>
              </a:rPr>
              <a:t>3. Методы </a:t>
            </a:r>
            <a:r>
              <a:rPr lang="ru-RU" sz="2000" b="1" dirty="0" err="1" smtClean="0">
                <a:latin typeface="Times New Roman" pitchFamily="18" charset="0"/>
                <a:cs typeface="Times New Roman" pitchFamily="18" charset="0"/>
              </a:rPr>
              <a:t>недирективного</a:t>
            </a:r>
            <a:r>
              <a:rPr lang="ru-RU" sz="2000" b="1" dirty="0" smtClean="0">
                <a:latin typeface="Times New Roman" pitchFamily="18" charset="0"/>
                <a:cs typeface="Times New Roman" pitchFamily="18" charset="0"/>
              </a:rPr>
              <a:t> сокращения персонала</a:t>
            </a:r>
            <a:endParaRPr lang="ru-RU" sz="2000" dirty="0">
              <a:latin typeface="Times New Roman" pitchFamily="18" charset="0"/>
              <a:cs typeface="Times New Roman" pitchFamily="18" charset="0"/>
            </a:endParaRPr>
          </a:p>
        </p:txBody>
      </p:sp>
      <p:sp>
        <p:nvSpPr>
          <p:cNvPr id="46081" name="Rectangle 1"/>
          <p:cNvSpPr>
            <a:spLocks noChangeArrowheads="1"/>
          </p:cNvSpPr>
          <p:nvPr/>
        </p:nvSpPr>
        <p:spPr bwMode="auto">
          <a:xfrm>
            <a:off x="214282" y="571480"/>
            <a:ext cx="8572560" cy="582704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25000"/>
              </a:lnSpc>
              <a:spcBef>
                <a:spcPct val="0"/>
              </a:spcBef>
              <a:spcAft>
                <a:spcPct val="0"/>
              </a:spcAft>
              <a:buClrTx/>
              <a:buSzTx/>
              <a:buFontTx/>
              <a:buNone/>
              <a:tabLst>
                <a:tab pos="317500" algn="l"/>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Программа регулярных оценок по принципу 360°</a:t>
            </a: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т.е. когда все работники оценивают друг друга (весьма эффективной может оказаться для клановой культуры). Систематический мониторинг будет систематически выявлять людей, не соответствующих данной культуре, и делать результаты гласными (это один из принципов культуры). Каждому работнику необходимо оказать помощь  в анализе причин своего несоответствия и в составлении планов улучшения показателей своей деятельности. Однако если эти мероприятия не дадут желаемого результата и работник вновь будет получать весьма низкие оценки, он все в большей степени будет чувствовать неудобство и уволится сам. Клановая культура отторгает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неконформных</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людей. Ситуация ухода по собственному желанию может присутствовать и в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адхократической</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культуре - правда, здесь свою несостоятельность почувствует человек, неспособный к творчеству, гибкости, перегрузке информацией, перенесению ситуаций неопределенности, двусмысленности, шаткости и непостоянства. Увольнение становится вопросом индивидуального самоопределения.</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98663"/>
          </a:xfrm>
          <a:prstGeom prst="rect">
            <a:avLst/>
          </a:prstGeom>
          <a:solidFill>
            <a:srgbClr val="92D050"/>
          </a:solidFill>
        </p:spPr>
        <p:txBody>
          <a:bodyPr wrap="square">
            <a:spAutoFit/>
          </a:bodyPr>
          <a:lstStyle/>
          <a:p>
            <a:pPr algn="ctr">
              <a:lnSpc>
                <a:spcPct val="150000"/>
              </a:lnSpc>
            </a:pPr>
            <a:r>
              <a:rPr lang="ru-RU" sz="2000" b="1" dirty="0" smtClean="0">
                <a:latin typeface="Times New Roman" pitchFamily="18" charset="0"/>
                <a:cs typeface="Times New Roman" pitchFamily="18" charset="0"/>
              </a:rPr>
              <a:t>3. Методы </a:t>
            </a:r>
            <a:r>
              <a:rPr lang="ru-RU" sz="2000" b="1" dirty="0" err="1" smtClean="0">
                <a:latin typeface="Times New Roman" pitchFamily="18" charset="0"/>
                <a:cs typeface="Times New Roman" pitchFamily="18" charset="0"/>
              </a:rPr>
              <a:t>недирективного</a:t>
            </a:r>
            <a:r>
              <a:rPr lang="ru-RU" sz="2000" b="1" dirty="0" smtClean="0">
                <a:latin typeface="Times New Roman" pitchFamily="18" charset="0"/>
                <a:cs typeface="Times New Roman" pitchFamily="18" charset="0"/>
              </a:rPr>
              <a:t> сокращения персонала</a:t>
            </a:r>
            <a:endParaRPr lang="ru-RU" sz="2000" dirty="0">
              <a:latin typeface="Times New Roman" pitchFamily="18" charset="0"/>
              <a:cs typeface="Times New Roman" pitchFamily="18" charset="0"/>
            </a:endParaRPr>
          </a:p>
        </p:txBody>
      </p:sp>
      <p:sp>
        <p:nvSpPr>
          <p:cNvPr id="47105" name="Rectangle 1"/>
          <p:cNvSpPr>
            <a:spLocks noChangeArrowheads="1"/>
          </p:cNvSpPr>
          <p:nvPr/>
        </p:nvSpPr>
        <p:spPr bwMode="auto">
          <a:xfrm>
            <a:off x="285720" y="571480"/>
            <a:ext cx="8501122" cy="378565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3175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 </a:t>
            </a: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Организация работ по проектам, темам, программам.</a:t>
            </a: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 этом может осуществляться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самоформирование</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коллективов, бригад, групп-разработчиков. Если какой-то специалист не будет приглашен ни в одну из программ, это и будет служить оценкой его профессионального уровня и специфической групповой роли. Постоянное отсутствие приглашений заставит его самого принять решение о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недирективном</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уходе. Наиболее приемлем такой способ регулирования персонала для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адхократической</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культуры.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98663"/>
          </a:xfrm>
          <a:prstGeom prst="rect">
            <a:avLst/>
          </a:prstGeom>
          <a:solidFill>
            <a:srgbClr val="92D050"/>
          </a:solidFill>
        </p:spPr>
        <p:txBody>
          <a:bodyPr wrap="square">
            <a:spAutoFit/>
          </a:bodyPr>
          <a:lstStyle/>
          <a:p>
            <a:pPr algn="ctr">
              <a:lnSpc>
                <a:spcPct val="150000"/>
              </a:lnSpc>
            </a:pPr>
            <a:r>
              <a:rPr lang="ru-RU" sz="2000" b="1" dirty="0" smtClean="0">
                <a:latin typeface="Times New Roman" pitchFamily="18" charset="0"/>
                <a:cs typeface="Times New Roman" pitchFamily="18" charset="0"/>
              </a:rPr>
              <a:t>3. Методы </a:t>
            </a:r>
            <a:r>
              <a:rPr lang="ru-RU" sz="2000" b="1" dirty="0" err="1" smtClean="0">
                <a:latin typeface="Times New Roman" pitchFamily="18" charset="0"/>
                <a:cs typeface="Times New Roman" pitchFamily="18" charset="0"/>
              </a:rPr>
              <a:t>недирективного</a:t>
            </a:r>
            <a:r>
              <a:rPr lang="ru-RU" sz="2000" b="1" dirty="0" smtClean="0">
                <a:latin typeface="Times New Roman" pitchFamily="18" charset="0"/>
                <a:cs typeface="Times New Roman" pitchFamily="18" charset="0"/>
              </a:rPr>
              <a:t> сокращения персонала</a:t>
            </a:r>
            <a:endParaRPr lang="ru-RU" sz="2000" dirty="0">
              <a:latin typeface="Times New Roman" pitchFamily="18" charset="0"/>
              <a:cs typeface="Times New Roman" pitchFamily="18" charset="0"/>
            </a:endParaRPr>
          </a:p>
        </p:txBody>
      </p:sp>
      <p:sp>
        <p:nvSpPr>
          <p:cNvPr id="48129" name="Rectangle 1"/>
          <p:cNvSpPr>
            <a:spLocks noChangeArrowheads="1"/>
          </p:cNvSpPr>
          <p:nvPr/>
        </p:nvSpPr>
        <p:spPr bwMode="auto">
          <a:xfrm>
            <a:off x="285720" y="642918"/>
            <a:ext cx="8572560" cy="501675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357188" algn="l"/>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Общие правила увольнения работника</a:t>
            </a: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57188"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Каковы бы ни были причины увольнения сотрудника, он должен покидать организацию без чувства обиды, раздражения и мести. В этом случае компания может рассчитывать, что вслед за увольнением не возникнут иные проблемы, связанные с тем, что он предоставит конфиденциальную информацию конкурентам или криминальным структурам. Поэтому важно проанализировать истинные мотивы ухода, вероятный период устаревания сведений, представляющих тайну, предполагаемое будущее место работы, а также получить от увольняемого сотрудника расписку о неразглашении сведений, составляющих коммерческую тайну.</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tab pos="357188"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После объявления об увольнении следует внимательно выслушать и проанализировать контрдоводы и аргументы сотрудника в отношении характера работы, стиля руководства, вопросов взаимоотношений в коллективе. Именно в этот момент работник наиболее критично и правдиво освещает истинное положение дел. Можно даже предложить ему письменно изложить свои доводы и рекомендации, в том числе и за вознаграждение.</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98663"/>
          </a:xfrm>
          <a:prstGeom prst="rect">
            <a:avLst/>
          </a:prstGeom>
          <a:solidFill>
            <a:srgbClr val="92D050"/>
          </a:solidFill>
        </p:spPr>
        <p:txBody>
          <a:bodyPr wrap="square">
            <a:spAutoFit/>
          </a:bodyPr>
          <a:lstStyle/>
          <a:p>
            <a:pPr algn="ctr">
              <a:lnSpc>
                <a:spcPct val="150000"/>
              </a:lnSpc>
            </a:pPr>
            <a:r>
              <a:rPr lang="ru-RU" sz="2000" b="1" dirty="0" smtClean="0">
                <a:latin typeface="Times New Roman" pitchFamily="18" charset="0"/>
                <a:cs typeface="Times New Roman" pitchFamily="18" charset="0"/>
              </a:rPr>
              <a:t>3. Методы </a:t>
            </a:r>
            <a:r>
              <a:rPr lang="ru-RU" sz="2000" b="1" dirty="0" err="1" smtClean="0">
                <a:latin typeface="Times New Roman" pitchFamily="18" charset="0"/>
                <a:cs typeface="Times New Roman" pitchFamily="18" charset="0"/>
              </a:rPr>
              <a:t>недирективного</a:t>
            </a:r>
            <a:r>
              <a:rPr lang="ru-RU" sz="2000" b="1" dirty="0" smtClean="0">
                <a:latin typeface="Times New Roman" pitchFamily="18" charset="0"/>
                <a:cs typeface="Times New Roman" pitchFamily="18" charset="0"/>
              </a:rPr>
              <a:t> сокращения персонала</a:t>
            </a:r>
            <a:endParaRPr lang="ru-RU" sz="2000" dirty="0">
              <a:latin typeface="Times New Roman" pitchFamily="18" charset="0"/>
              <a:cs typeface="Times New Roman" pitchFamily="18" charset="0"/>
            </a:endParaRPr>
          </a:p>
        </p:txBody>
      </p:sp>
      <p:sp>
        <p:nvSpPr>
          <p:cNvPr id="49153" name="Rectangle 1"/>
          <p:cNvSpPr>
            <a:spLocks noChangeArrowheads="1"/>
          </p:cNvSpPr>
          <p:nvPr/>
        </p:nvSpPr>
        <p:spPr bwMode="auto">
          <a:xfrm>
            <a:off x="214282" y="714356"/>
            <a:ext cx="8501122"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357188"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Опыт показывает, что больше всего подрывают лояльность персонала организации неаргументированные увольнения и практика ругать и клеймить уволенных работников. Поэтому причина увольнения должна быть сообщена всем официально, с предоставлением точных фактов плохой работы сотрудника или обстоятельств, связанных с политикой компании, положением дел.</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tab pos="357188"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Этика увольнений подразумевает, что не следует увольнять человека в пятницу, за день до праздника, в день его рождения или годовщину работы на фирме, после недавней смерти члена семьи, во время беременности и т.п. Не следует прибегать к услугам охраны для того, чтобы работник немедленно освободил </a:t>
            </a: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 покинул здание компании. Не следует унижать человека, наносить ему обиду, злорадствовать по поводу его ухода.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tab pos="357188"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Весьма полезно поручить кому-либо из сотрудников поддерживать с работником контакты и после его увольнения, по крайней мере до тех пор, пока он не найдет новое место работы.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98663"/>
          </a:xfrm>
          <a:prstGeom prst="rect">
            <a:avLst/>
          </a:prstGeom>
          <a:solidFill>
            <a:srgbClr val="92D050"/>
          </a:solidFill>
        </p:spPr>
        <p:txBody>
          <a:bodyPr wrap="square">
            <a:spAutoFit/>
          </a:bodyPr>
          <a:lstStyle/>
          <a:p>
            <a:pPr algn="ctr">
              <a:lnSpc>
                <a:spcPct val="150000"/>
              </a:lnSpc>
            </a:pPr>
            <a:r>
              <a:rPr lang="ru-RU" sz="2000" b="1" dirty="0" smtClean="0">
                <a:latin typeface="Times New Roman" pitchFamily="18" charset="0"/>
                <a:cs typeface="Times New Roman" pitchFamily="18" charset="0"/>
              </a:rPr>
              <a:t>3. Методы </a:t>
            </a:r>
            <a:r>
              <a:rPr lang="ru-RU" sz="2000" b="1" dirty="0" err="1" smtClean="0">
                <a:latin typeface="Times New Roman" pitchFamily="18" charset="0"/>
                <a:cs typeface="Times New Roman" pitchFamily="18" charset="0"/>
              </a:rPr>
              <a:t>недирективного</a:t>
            </a:r>
            <a:r>
              <a:rPr lang="ru-RU" sz="2000" b="1" dirty="0" smtClean="0">
                <a:latin typeface="Times New Roman" pitchFamily="18" charset="0"/>
                <a:cs typeface="Times New Roman" pitchFamily="18" charset="0"/>
              </a:rPr>
              <a:t> сокращения персонала</a:t>
            </a:r>
            <a:endParaRPr lang="ru-RU" sz="2000" dirty="0">
              <a:latin typeface="Times New Roman" pitchFamily="18" charset="0"/>
              <a:cs typeface="Times New Roman" pitchFamily="18" charset="0"/>
            </a:endParaRPr>
          </a:p>
        </p:txBody>
      </p:sp>
      <p:sp>
        <p:nvSpPr>
          <p:cNvPr id="50177" name="Rectangle 1"/>
          <p:cNvSpPr>
            <a:spLocks noChangeArrowheads="1"/>
          </p:cNvSpPr>
          <p:nvPr/>
        </p:nvSpPr>
        <p:spPr bwMode="auto">
          <a:xfrm>
            <a:off x="214282" y="428604"/>
            <a:ext cx="8643998" cy="5632311"/>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Вопросы для самоконтроля</a:t>
            </a:r>
            <a:endParaRPr kumimoji="0" lang="ru-RU"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Какую цель преследует набор и отбор персонала любой организации?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соответствии  с чем, чаще всего, определяется набор личностных качеств, необходимый для претендента на вакансию?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Приведите качества работника, наиболее подходящие для его успешной адаптации в иерархической культуре,</a:t>
            </a:r>
            <a:r>
              <a:rPr kumimoji="0" lang="ru-RU" sz="2000" b="0" i="1"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в</a:t>
            </a: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рыночной  культуре,</a:t>
            </a:r>
            <a:r>
              <a:rPr kumimoji="0" lang="ru-RU" sz="2000" b="0" i="1"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в</a:t>
            </a: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клановой культуре, в </a:t>
            </a:r>
            <a:r>
              <a:rPr kumimoji="0" lang="ru-RU" sz="20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адхократической</a:t>
            </a: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культуре.</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Перечислите отличия «сотрудника» от «наемника».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Назовите наиболее распространенные виды работников. Какие из этих видов работников предпочитают клановую организационную культуру? Кому больше подойдет рыночная культура?</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чем  отличие понятий «компетентность» и «компетенция»?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Назовите принципы обращения с информацией?</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Назовите семь эффективных шагов снижения рисков при приеме на работу.</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Каковы общие правила увольнения работника?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Какие вы знаете способы безболезненного для организации увольнения работников?</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Что представляют собой </a:t>
            </a:r>
            <a:r>
              <a:rPr kumimoji="0" lang="ru-RU" sz="20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недирективные</a:t>
            </a: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методы сокращения персонала?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0110"/>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1. Определение типа сотрудника, идеального для культуры компании</a:t>
            </a:r>
            <a:endParaRPr lang="ru-RU" sz="2000" dirty="0">
              <a:latin typeface="Times New Roman" pitchFamily="18" charset="0"/>
              <a:cs typeface="Times New Roman" pitchFamily="18" charset="0"/>
            </a:endParaRPr>
          </a:p>
        </p:txBody>
      </p:sp>
      <p:sp>
        <p:nvSpPr>
          <p:cNvPr id="16385" name="Rectangle 1"/>
          <p:cNvSpPr>
            <a:spLocks noChangeArrowheads="1"/>
          </p:cNvSpPr>
          <p:nvPr/>
        </p:nvSpPr>
        <p:spPr bwMode="auto">
          <a:xfrm>
            <a:off x="142844" y="394692"/>
            <a:ext cx="9001156" cy="6463308"/>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311150" algn="l"/>
              </a:tabLst>
            </a:pPr>
            <a:r>
              <a:rPr kumimoji="0" lang="ru-RU"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Приведем качества работника, наиболее подходящие для его успешной адаптации в той или иной культуре.</a:t>
            </a:r>
            <a:endParaRPr kumimoji="0" lang="ru-RU" b="0" i="0" u="sng"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11150" algn="l"/>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Иерархическая бюрократическая культура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311150" algn="l"/>
              </a:tabLst>
            </a:pPr>
            <a:r>
              <a:rPr lang="ru-RU" dirty="0" smtClean="0">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Ценит четкую иерархию и структурированность в организации, где ясно, кто за что отвечает, каковы его должностные обязанности.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115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Предпочитает стабильность, предсказуемость, постоянную занятость.</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115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Понимает «дистанцию власти», уважает иерархическую соподчиненность, предан руководству.</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115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Инициативу проявляет осторожно, дабы не нарушить плавность графиков и надежность процессов. Помнит, что часто инициатива бывает наказуема.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115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Предпочитает размеренный, неторопливый труд, без творческих рывков и рискованных начинаний.</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115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Сильны мотивы статусные, развития карьеры. Стимулирует наличие отдельного кабинета, секретаря, лучшего канцелярско-компьютерного оборудования, собственного места парковки, служебного автомобиля и проч.</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115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Руководитель самодоволен, самонадеян,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самодостаточен</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укрепляет свои позиции в иерархии, окружает себя преданными, «своими» людьми, как правило, недоступен для подчиненных.</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115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Работник предпочитает контроль, поддерживаемый правилами, специализированными задачами и централизованными решениями, учет, рентабельность, нормы, порядок, расчеты.</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115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Поощрение и наказания подчинены регламентам, умение их соблюдать -  залог успешности работы в данной культуре.</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0110"/>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1. Определение типа сотрудника, идеального для культуры компании</a:t>
            </a:r>
            <a:endParaRPr lang="ru-RU" sz="2000" dirty="0">
              <a:latin typeface="Times New Roman" pitchFamily="18" charset="0"/>
              <a:cs typeface="Times New Roman" pitchFamily="18" charset="0"/>
            </a:endParaRPr>
          </a:p>
        </p:txBody>
      </p:sp>
      <p:sp>
        <p:nvSpPr>
          <p:cNvPr id="15361" name="Rectangle 1"/>
          <p:cNvSpPr>
            <a:spLocks noChangeArrowheads="1"/>
          </p:cNvSpPr>
          <p:nvPr/>
        </p:nvSpPr>
        <p:spPr bwMode="auto">
          <a:xfrm>
            <a:off x="214282" y="500042"/>
            <a:ext cx="8643998"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14325" algn="l"/>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Рыночная культура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14325"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Непритязателен к условиям работы, своему статусу, кругу общения, социальному климату.</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14325"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Нацелен на достижение цели, победу, движение только вперед, на освоение новых рынков, выпуск новых товаров, заключение новых контрактов.</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14325"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Способен поставить все в зависимость от достижения результата. Идет на риск, жесткое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целеполагание</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14325"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Расценивает потребителей как разборчивых, заинтересованных в приобретении ценностей, считает, что они должны быть в центре всей деятельности, акцентирует работу на операциях с внешними клиентами.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14325"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Вынослив, настроен на жесткую конкурентную борьбу, требователен.</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14325"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Считает, что единственный признаваемый регулятор и контролер - рынок и его механизмы монетарного обмена. Выгодно то, что нужно рынку.</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tab pos="314325"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Преимущественная ориентация на дело, достижение поставленной цели, пусть даже в ущерб собственному «Я» или хорошим взаимоотношениям с людьми, друзьями, коллегами.</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0110"/>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1. Определение типа сотрудника, идеального для культуры компании</a:t>
            </a:r>
            <a:endParaRPr lang="ru-RU" sz="2000" dirty="0">
              <a:latin typeface="Times New Roman" pitchFamily="18" charset="0"/>
              <a:cs typeface="Times New Roman" pitchFamily="18" charset="0"/>
            </a:endParaRPr>
          </a:p>
        </p:txBody>
      </p:sp>
      <p:sp>
        <p:nvSpPr>
          <p:cNvPr id="14337" name="Rectangle 1"/>
          <p:cNvSpPr>
            <a:spLocks noChangeArrowheads="1"/>
          </p:cNvSpPr>
          <p:nvPr/>
        </p:nvSpPr>
        <p:spPr bwMode="auto">
          <a:xfrm>
            <a:off x="214282" y="571480"/>
            <a:ext cx="8501122"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38138" algn="l"/>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Клановая культура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38138"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Преимущественно социальная ориентация. Считает, что крайне важны общение, соучастие, сопричастность, сплоченность, взаимовыручка.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38138"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Желание работать в бригаде с бригадным подрядом, полуавтономной работой бригад, самостоятельным наймом и увольнением членов бригад на основе добровольного отбора.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38138"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Доброе отношение к потребителям как к партнерам, забота о людях, социальная ориентация на дружеское общение.</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38138"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Готовность к делегированию полномочий, проявлению преданности делу и приверженности организации, полная лояльность.</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38138"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Готовность полностью разделять ценности, заповеди и цели своей «семьи».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38138"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Доверяет людям, не приемлет агрессивности и несправедливости.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38138"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Лидеры мыслят как воспитатели или родители, заботящиеся о совершенствовании подопечных, расширении сферы их компетентности и обретении больших возможностей для личного развития.</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338138"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Наилучший психологический тип работника - экстраверт с высокой социальной ориентированностью и мотивами социального взаимодействия.</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0110"/>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1. Определение типа сотрудника, идеального для культуры компании</a:t>
            </a:r>
            <a:endParaRPr lang="ru-RU" sz="2000" dirty="0">
              <a:latin typeface="Times New Roman" pitchFamily="18" charset="0"/>
              <a:cs typeface="Times New Roman" pitchFamily="18" charset="0"/>
            </a:endParaRPr>
          </a:p>
        </p:txBody>
      </p:sp>
      <p:sp>
        <p:nvSpPr>
          <p:cNvPr id="19457" name="Rectangle 1"/>
          <p:cNvSpPr>
            <a:spLocks noChangeArrowheads="1"/>
          </p:cNvSpPr>
          <p:nvPr/>
        </p:nvSpPr>
        <p:spPr bwMode="auto">
          <a:xfrm>
            <a:off x="214282" y="428604"/>
            <a:ext cx="8643998" cy="5909310"/>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17500" algn="l"/>
              </a:tabLst>
            </a:pPr>
            <a:r>
              <a:rPr kumimoji="0" lang="ru-RU"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Адхократия</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Безразличен к власти, так как она переходит от одного к другому в зависимости от проблемы.</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Новатор, творческая личность, одержимая поиском новых знаний, новых решений, уникальных открытий.</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Характерна организационная анархия, но с внутренним под­чинением одной идее, базирующейся на предвидении будущего.</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Нравится работа в составе временной целевой бригады или комитета, которые перестают функционировать после выполнения задачи.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Качества — адаптивность, гибкость, творчество, выносливость по отношению к неопределенности, перегруженности информацией, временному дефициту.</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Акцент на индивидуальность, предвидение будущего, поощрение риска.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3175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Безразличен к карьерному росту, но чувствителен к творческому статусу.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3175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Отсутствует организационная схема, должнос­ти и отделы меняются так быстро, что их невозможно зафик­сировать, поэтому невозможно говорить о карьере как иерархи­ческом продвижении по служебной лестнице. Статус базируется на наличии экспертных знаний и таланта.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Непритязателен к условиям труда, поскольку часто в таких организациях отсутствуют офис, фиксированное рабочее место, нее роли — временные, зависят от решения проблем.</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3175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Важнейшие качества — готовность к изменениям и новшествам.</a:t>
            </a:r>
            <a:r>
              <a:rPr kumimoji="0" lang="ru-RU"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0110"/>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1. Определение типа сотрудника, идеального для культуры компании</a:t>
            </a:r>
            <a:endParaRPr lang="ru-RU" sz="2000" dirty="0">
              <a:latin typeface="Times New Roman" pitchFamily="18" charset="0"/>
              <a:cs typeface="Times New Roman" pitchFamily="18" charset="0"/>
            </a:endParaRPr>
          </a:p>
        </p:txBody>
      </p:sp>
      <p:sp>
        <p:nvSpPr>
          <p:cNvPr id="21505" name="Rectangle 1"/>
          <p:cNvSpPr>
            <a:spLocks noChangeArrowheads="1"/>
          </p:cNvSpPr>
          <p:nvPr/>
        </p:nvSpPr>
        <p:spPr bwMode="auto">
          <a:xfrm>
            <a:off x="214282" y="357166"/>
            <a:ext cx="8643998" cy="624786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Наиболее общим является деление персонала на </a:t>
            </a: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«наемников»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 </a:t>
            </a: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«сотрудников»</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«Наемник»</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это часто работник, которого руководитель не смог сделать игроком своей команды. Раньше под словом «наемник» подразумевались люди профессиональные и компетентные, с которыми заключался договор на выполнение той или иной работы, например служба в армии. Трудно предугадать, как «наемник» поведет себя в критической ситуации: если человек работает только за деньги, то может найтись тот, кто предложит ему больше. Увлеченность общей идеей, как правило, побуждает человека к большей отдаче. «Наемник» — это позиция работника, которая во многом формируется на основе опыта и под влиянием потребностей. Отношение работника к компании во многом определяется и отношением компании к персоналу в целом, и к нему в частности.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Коэффициент полезного действия «сотрудника» всегда выше, чем «наемника», поэтому предпочтение всегда на стороне «сотрудников». Но не следует забывать, что любой работник приходит в компанию в качестве «наемника», а вот станет ли он «сотрудником» и как быстро, зависит, в том числе и от того, насколько ценности и нормы культуры компании соответствуют его собственным представлениям о жизненных ценностях.  Отличия «сотрудника» от «наемника» приведены в таблице 5.1.</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00110"/>
          </a:xfrm>
          <a:prstGeom prst="rect">
            <a:avLst/>
          </a:prstGeom>
          <a:solidFill>
            <a:srgbClr val="92D050"/>
          </a:solidFill>
        </p:spPr>
        <p:txBody>
          <a:bodyPr wrap="square">
            <a:spAutoFit/>
          </a:bodyPr>
          <a:lstStyle/>
          <a:p>
            <a:pPr algn="ctr"/>
            <a:r>
              <a:rPr lang="ru-RU" sz="2000" b="1" dirty="0" smtClean="0">
                <a:latin typeface="Times New Roman" pitchFamily="18" charset="0"/>
                <a:cs typeface="Times New Roman" pitchFamily="18" charset="0"/>
              </a:rPr>
              <a:t>1. Определение типа сотрудника, идеального для культуры компании</a:t>
            </a:r>
            <a:endParaRPr lang="ru-RU" sz="2000" dirty="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285720" y="1142984"/>
          <a:ext cx="8429684" cy="4935280"/>
        </p:xfrm>
        <a:graphic>
          <a:graphicData uri="http://schemas.openxmlformats.org/drawingml/2006/table">
            <a:tbl>
              <a:tblPr/>
              <a:tblGrid>
                <a:gridCol w="4214842">
                  <a:extLst>
                    <a:ext uri="{9D8B030D-6E8A-4147-A177-3AD203B41FA5}">
                      <a16:colId xmlns:a16="http://schemas.microsoft.com/office/drawing/2014/main" val="20000"/>
                    </a:ext>
                  </a:extLst>
                </a:gridCol>
                <a:gridCol w="4214842">
                  <a:extLst>
                    <a:ext uri="{9D8B030D-6E8A-4147-A177-3AD203B41FA5}">
                      <a16:colId xmlns:a16="http://schemas.microsoft.com/office/drawing/2014/main" val="20001"/>
                    </a:ext>
                  </a:extLst>
                </a:gridCol>
              </a:tblGrid>
              <a:tr h="294756">
                <a:tc>
                  <a:txBody>
                    <a:bodyPr/>
                    <a:lstStyle/>
                    <a:p>
                      <a:pPr algn="ctr">
                        <a:lnSpc>
                          <a:spcPct val="115000"/>
                        </a:lnSpc>
                        <a:spcAft>
                          <a:spcPts val="0"/>
                        </a:spcAft>
                      </a:pPr>
                      <a:r>
                        <a:rPr lang="ru-RU" sz="1800" dirty="0">
                          <a:latin typeface="Times New Roman"/>
                          <a:ea typeface="Times New Roman"/>
                          <a:cs typeface="Times New Roman"/>
                        </a:rPr>
                        <a:t>«Сотрудник»</a:t>
                      </a:r>
                      <a:endParaRPr lang="ru-RU" sz="1400" dirty="0">
                        <a:latin typeface="Calibri"/>
                        <a:ea typeface="Times New Roman"/>
                        <a:cs typeface="Times New Roman"/>
                      </a:endParaRPr>
                    </a:p>
                  </a:txBody>
                  <a:tcPr marL="24551" marR="245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800">
                          <a:latin typeface="Times New Roman"/>
                          <a:ea typeface="Times New Roman"/>
                          <a:cs typeface="Times New Roman"/>
                        </a:rPr>
                        <a:t>«Наемник»</a:t>
                      </a:r>
                      <a:endParaRPr lang="ru-RU" sz="1400">
                        <a:latin typeface="Calibri"/>
                        <a:ea typeface="Times New Roman"/>
                        <a:cs typeface="Times New Roman"/>
                      </a:endParaRPr>
                    </a:p>
                  </a:txBody>
                  <a:tcPr marL="24551" marR="245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536827">
                <a:tc>
                  <a:txBody>
                    <a:bodyPr/>
                    <a:lstStyle/>
                    <a:p>
                      <a:pPr algn="ctr">
                        <a:lnSpc>
                          <a:spcPct val="100000"/>
                        </a:lnSpc>
                        <a:spcAft>
                          <a:spcPts val="0"/>
                        </a:spcAft>
                      </a:pPr>
                      <a:r>
                        <a:rPr lang="ru-RU" sz="1800" dirty="0">
                          <a:latin typeface="Times New Roman"/>
                          <a:ea typeface="Times New Roman"/>
                          <a:cs typeface="Times New Roman"/>
                        </a:rPr>
                        <a:t>Испытывает живой интерес к общему делу</a:t>
                      </a:r>
                      <a:endParaRPr lang="ru-RU" sz="1400" dirty="0">
                        <a:latin typeface="Calibri"/>
                        <a:ea typeface="Times New Roman"/>
                        <a:cs typeface="Times New Roman"/>
                      </a:endParaRPr>
                    </a:p>
                  </a:txBody>
                  <a:tcPr marL="24551" marR="245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800" dirty="0">
                          <a:latin typeface="Times New Roman"/>
                          <a:ea typeface="Times New Roman"/>
                          <a:cs typeface="Times New Roman"/>
                        </a:rPr>
                        <a:t>Не интересуется ничем, кроме </a:t>
                      </a:r>
                      <a:r>
                        <a:rPr lang="ru-RU" sz="1800" dirty="0" smtClean="0">
                          <a:latin typeface="Times New Roman"/>
                          <a:ea typeface="Times New Roman"/>
                          <a:cs typeface="Times New Roman"/>
                        </a:rPr>
                        <a:t>порученного </a:t>
                      </a:r>
                      <a:r>
                        <a:rPr lang="ru-RU" sz="1800" dirty="0">
                          <a:latin typeface="Times New Roman"/>
                          <a:ea typeface="Times New Roman"/>
                          <a:cs typeface="Times New Roman"/>
                        </a:rPr>
                        <a:t>участка работы</a:t>
                      </a:r>
                      <a:endParaRPr lang="ru-RU" sz="1400" dirty="0">
                        <a:latin typeface="Calibri"/>
                        <a:ea typeface="Times New Roman"/>
                        <a:cs typeface="Times New Roman"/>
                      </a:endParaRPr>
                    </a:p>
                  </a:txBody>
                  <a:tcPr marL="24551" marR="245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073654">
                <a:tc>
                  <a:txBody>
                    <a:bodyPr/>
                    <a:lstStyle/>
                    <a:p>
                      <a:pPr algn="ctr">
                        <a:lnSpc>
                          <a:spcPct val="100000"/>
                        </a:lnSpc>
                        <a:spcAft>
                          <a:spcPts val="0"/>
                        </a:spcAft>
                      </a:pPr>
                      <a:r>
                        <a:rPr lang="ru-RU" sz="1800" dirty="0">
                          <a:latin typeface="Times New Roman"/>
                          <a:ea typeface="Times New Roman"/>
                          <a:cs typeface="Times New Roman"/>
                        </a:rPr>
                        <a:t>Делает все от него зависящее, чтобы добиться хороших </a:t>
                      </a:r>
                      <a:r>
                        <a:rPr lang="ru-RU" sz="1800" dirty="0" smtClean="0">
                          <a:latin typeface="Times New Roman"/>
                          <a:ea typeface="Times New Roman"/>
                          <a:cs typeface="Times New Roman"/>
                        </a:rPr>
                        <a:t>результатов </a:t>
                      </a:r>
                      <a:r>
                        <a:rPr lang="ru-RU" sz="1800" dirty="0">
                          <a:latin typeface="Times New Roman"/>
                          <a:ea typeface="Times New Roman"/>
                          <a:cs typeface="Times New Roman"/>
                        </a:rPr>
                        <a:t>и поставленных целей</a:t>
                      </a:r>
                      <a:endParaRPr lang="ru-RU" sz="1400" dirty="0">
                        <a:latin typeface="Calibri"/>
                        <a:ea typeface="Times New Roman"/>
                        <a:cs typeface="Times New Roman"/>
                      </a:endParaRPr>
                    </a:p>
                  </a:txBody>
                  <a:tcPr marL="24551" marR="245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800">
                          <a:latin typeface="Times New Roman"/>
                          <a:ea typeface="Times New Roman"/>
                          <a:cs typeface="Times New Roman"/>
                        </a:rPr>
                        <a:t>Выполняет свои функции формально: если рабочий день закончился, может бросить работу на середине</a:t>
                      </a:r>
                      <a:endParaRPr lang="ru-RU" sz="1400">
                        <a:latin typeface="Calibri"/>
                        <a:ea typeface="Times New Roman"/>
                        <a:cs typeface="Times New Roman"/>
                      </a:endParaRPr>
                    </a:p>
                  </a:txBody>
                  <a:tcPr marL="24551" marR="245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073654">
                <a:tc>
                  <a:txBody>
                    <a:bodyPr/>
                    <a:lstStyle/>
                    <a:p>
                      <a:pPr algn="ctr">
                        <a:lnSpc>
                          <a:spcPct val="100000"/>
                        </a:lnSpc>
                        <a:spcAft>
                          <a:spcPts val="0"/>
                        </a:spcAft>
                      </a:pPr>
                      <a:r>
                        <a:rPr lang="ru-RU" sz="1800" dirty="0">
                          <a:latin typeface="Times New Roman"/>
                          <a:ea typeface="Times New Roman"/>
                          <a:cs typeface="Times New Roman"/>
                        </a:rPr>
                        <a:t>Действует в интересах компании</a:t>
                      </a:r>
                      <a:endParaRPr lang="ru-RU" sz="1400" dirty="0">
                        <a:latin typeface="Calibri"/>
                        <a:ea typeface="Times New Roman"/>
                        <a:cs typeface="Times New Roman"/>
                      </a:endParaRPr>
                    </a:p>
                  </a:txBody>
                  <a:tcPr marL="24551" marR="245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800" dirty="0">
                          <a:latin typeface="Times New Roman"/>
                          <a:ea typeface="Times New Roman"/>
                          <a:cs typeface="Times New Roman"/>
                        </a:rPr>
                        <a:t>Основные выражения: «я осе делал по инструкции», «а вы мне этого не </a:t>
                      </a:r>
                      <a:r>
                        <a:rPr lang="ru-RU" sz="1800" dirty="0" smtClean="0">
                          <a:latin typeface="Times New Roman"/>
                          <a:ea typeface="Times New Roman"/>
                          <a:cs typeface="Times New Roman"/>
                        </a:rPr>
                        <a:t>говорили</a:t>
                      </a:r>
                      <a:r>
                        <a:rPr lang="ru-RU" sz="1800" dirty="0">
                          <a:latin typeface="Times New Roman"/>
                          <a:ea typeface="Times New Roman"/>
                          <a:cs typeface="Times New Roman"/>
                        </a:rPr>
                        <a:t>», «это не моя забота», </a:t>
                      </a:r>
                      <a:endParaRPr lang="ru-RU" sz="1800" dirty="0" smtClean="0">
                        <a:latin typeface="Times New Roman"/>
                        <a:ea typeface="Times New Roman"/>
                        <a:cs typeface="Times New Roman"/>
                      </a:endParaRPr>
                    </a:p>
                    <a:p>
                      <a:pPr algn="ctr">
                        <a:lnSpc>
                          <a:spcPct val="100000"/>
                        </a:lnSpc>
                        <a:spcAft>
                          <a:spcPts val="0"/>
                        </a:spcAft>
                      </a:pPr>
                      <a:r>
                        <a:rPr lang="ru-RU" sz="1800" dirty="0" smtClean="0">
                          <a:latin typeface="Times New Roman"/>
                          <a:ea typeface="Times New Roman"/>
                          <a:cs typeface="Times New Roman"/>
                        </a:rPr>
                        <a:t>«</a:t>
                      </a:r>
                      <a:r>
                        <a:rPr lang="ru-RU" sz="1800" dirty="0">
                          <a:latin typeface="Times New Roman"/>
                          <a:ea typeface="Times New Roman"/>
                          <a:cs typeface="Times New Roman"/>
                        </a:rPr>
                        <a:t>мне за это не платят»</a:t>
                      </a:r>
                      <a:endParaRPr lang="ru-RU" sz="1400" dirty="0">
                        <a:latin typeface="Calibri"/>
                        <a:ea typeface="Times New Roman"/>
                        <a:cs typeface="Times New Roman"/>
                      </a:endParaRPr>
                    </a:p>
                  </a:txBody>
                  <a:tcPr marL="24551" marR="245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536827">
                <a:tc>
                  <a:txBody>
                    <a:bodyPr/>
                    <a:lstStyle/>
                    <a:p>
                      <a:pPr algn="ctr">
                        <a:lnSpc>
                          <a:spcPct val="100000"/>
                        </a:lnSpc>
                        <a:spcAft>
                          <a:spcPts val="0"/>
                        </a:spcAft>
                      </a:pPr>
                      <a:r>
                        <a:rPr lang="ru-RU" sz="1800" dirty="0">
                          <a:latin typeface="Times New Roman"/>
                          <a:ea typeface="Times New Roman"/>
                          <a:cs typeface="Times New Roman"/>
                        </a:rPr>
                        <a:t>Чувствует личную </a:t>
                      </a:r>
                      <a:r>
                        <a:rPr lang="ru-RU" sz="1800" dirty="0" smtClean="0">
                          <a:latin typeface="Times New Roman"/>
                          <a:ea typeface="Times New Roman"/>
                          <a:cs typeface="Times New Roman"/>
                        </a:rPr>
                        <a:t>ответственность </a:t>
                      </a:r>
                      <a:r>
                        <a:rPr lang="ru-RU" sz="1800" dirty="0">
                          <a:latin typeface="Times New Roman"/>
                          <a:ea typeface="Times New Roman"/>
                          <a:cs typeface="Times New Roman"/>
                        </a:rPr>
                        <a:t>за репутацию компании</a:t>
                      </a:r>
                      <a:endParaRPr lang="ru-RU" sz="1400" dirty="0">
                        <a:latin typeface="Calibri"/>
                        <a:ea typeface="Times New Roman"/>
                        <a:cs typeface="Times New Roman"/>
                      </a:endParaRPr>
                    </a:p>
                  </a:txBody>
                  <a:tcPr marL="24551" marR="245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800" dirty="0">
                          <a:latin typeface="Times New Roman"/>
                          <a:ea typeface="Times New Roman"/>
                          <a:cs typeface="Times New Roman"/>
                        </a:rPr>
                        <a:t>Преследует исключительно личные </a:t>
                      </a:r>
                      <a:r>
                        <a:rPr lang="ru-RU" sz="1800" dirty="0" smtClean="0">
                          <a:latin typeface="Times New Roman"/>
                          <a:ea typeface="Times New Roman"/>
                          <a:cs typeface="Times New Roman"/>
                        </a:rPr>
                        <a:t>интересы</a:t>
                      </a:r>
                      <a:endParaRPr lang="ru-RU" sz="1400" dirty="0">
                        <a:latin typeface="Calibri"/>
                        <a:ea typeface="Times New Roman"/>
                        <a:cs typeface="Times New Roman"/>
                      </a:endParaRPr>
                    </a:p>
                  </a:txBody>
                  <a:tcPr marL="24551" marR="245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805240">
                <a:tc>
                  <a:txBody>
                    <a:bodyPr/>
                    <a:lstStyle/>
                    <a:p>
                      <a:pPr algn="ctr">
                        <a:lnSpc>
                          <a:spcPct val="100000"/>
                        </a:lnSpc>
                        <a:spcAft>
                          <a:spcPts val="0"/>
                        </a:spcAft>
                      </a:pPr>
                      <a:r>
                        <a:rPr lang="ru-RU" sz="1800" dirty="0">
                          <a:latin typeface="Times New Roman"/>
                          <a:ea typeface="Times New Roman"/>
                          <a:cs typeface="Times New Roman"/>
                        </a:rPr>
                        <a:t>Выполняя свою работу, вносит посильный вклад в успех </a:t>
                      </a:r>
                      <a:r>
                        <a:rPr lang="ru-RU" sz="1800" dirty="0" smtClean="0">
                          <a:latin typeface="Times New Roman"/>
                          <a:ea typeface="Times New Roman"/>
                          <a:cs typeface="Times New Roman"/>
                        </a:rPr>
                        <a:t>компании </a:t>
                      </a:r>
                      <a:r>
                        <a:rPr lang="ru-RU" sz="1800" dirty="0">
                          <a:latin typeface="Times New Roman"/>
                          <a:ea typeface="Times New Roman"/>
                          <a:cs typeface="Times New Roman"/>
                        </a:rPr>
                        <a:t>(инициативен)</a:t>
                      </a:r>
                      <a:endParaRPr lang="ru-RU" sz="1400" dirty="0">
                        <a:latin typeface="Calibri"/>
                        <a:ea typeface="Times New Roman"/>
                        <a:cs typeface="Times New Roman"/>
                      </a:endParaRPr>
                    </a:p>
                  </a:txBody>
                  <a:tcPr marL="24551" marR="245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800" dirty="0">
                          <a:latin typeface="Times New Roman"/>
                          <a:ea typeface="Times New Roman"/>
                          <a:cs typeface="Times New Roman"/>
                        </a:rPr>
                        <a:t>Перекладывает ответственность за </a:t>
                      </a:r>
                      <a:r>
                        <a:rPr lang="ru-RU" sz="1800" dirty="0" smtClean="0">
                          <a:latin typeface="Times New Roman"/>
                          <a:ea typeface="Times New Roman"/>
                          <a:cs typeface="Times New Roman"/>
                        </a:rPr>
                        <a:t>неудачи </a:t>
                      </a:r>
                      <a:r>
                        <a:rPr lang="ru-RU" sz="1800" dirty="0">
                          <a:latin typeface="Times New Roman"/>
                          <a:ea typeface="Times New Roman"/>
                          <a:cs typeface="Times New Roman"/>
                        </a:rPr>
                        <a:t>на внешние факторы </a:t>
                      </a:r>
                      <a:endParaRPr lang="ru-RU" sz="1800" dirty="0" smtClean="0">
                        <a:latin typeface="Times New Roman"/>
                        <a:ea typeface="Times New Roman"/>
                        <a:cs typeface="Times New Roman"/>
                      </a:endParaRPr>
                    </a:p>
                    <a:p>
                      <a:pPr algn="ctr">
                        <a:lnSpc>
                          <a:spcPct val="100000"/>
                        </a:lnSpc>
                        <a:spcAft>
                          <a:spcPts val="0"/>
                        </a:spcAft>
                      </a:pPr>
                      <a:r>
                        <a:rPr lang="ru-RU" sz="1800" dirty="0" smtClean="0">
                          <a:latin typeface="Times New Roman"/>
                          <a:ea typeface="Times New Roman"/>
                          <a:cs typeface="Times New Roman"/>
                        </a:rPr>
                        <a:t>(</a:t>
                      </a:r>
                      <a:r>
                        <a:rPr lang="ru-RU" sz="1800" dirty="0">
                          <a:latin typeface="Times New Roman"/>
                          <a:ea typeface="Times New Roman"/>
                          <a:cs typeface="Times New Roman"/>
                        </a:rPr>
                        <a:t>клиенты, рынок, государство)</a:t>
                      </a:r>
                      <a:endParaRPr lang="ru-RU" sz="1400" dirty="0">
                        <a:latin typeface="Calibri"/>
                        <a:ea typeface="Times New Roman"/>
                        <a:cs typeface="Times New Roman"/>
                      </a:endParaRPr>
                    </a:p>
                  </a:txBody>
                  <a:tcPr marL="24551" marR="245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536827">
                <a:tc>
                  <a:txBody>
                    <a:bodyPr/>
                    <a:lstStyle/>
                    <a:p>
                      <a:pPr algn="ctr">
                        <a:lnSpc>
                          <a:spcPct val="100000"/>
                        </a:lnSpc>
                        <a:spcAft>
                          <a:spcPts val="0"/>
                        </a:spcAft>
                      </a:pPr>
                      <a:r>
                        <a:rPr lang="ru-RU" sz="1800" dirty="0">
                          <a:latin typeface="Times New Roman"/>
                          <a:ea typeface="Times New Roman"/>
                          <a:cs typeface="Times New Roman"/>
                        </a:rPr>
                        <a:t>Эффективно сотрудничает с </a:t>
                      </a:r>
                      <a:r>
                        <a:rPr lang="ru-RU" sz="1800" dirty="0" smtClean="0">
                          <a:latin typeface="Times New Roman"/>
                          <a:ea typeface="Times New Roman"/>
                          <a:cs typeface="Times New Roman"/>
                        </a:rPr>
                        <a:t>подразделениями </a:t>
                      </a:r>
                      <a:r>
                        <a:rPr lang="ru-RU" sz="1800" dirty="0">
                          <a:latin typeface="Times New Roman"/>
                          <a:ea typeface="Times New Roman"/>
                          <a:cs typeface="Times New Roman"/>
                        </a:rPr>
                        <a:t>компании</a:t>
                      </a:r>
                      <a:endParaRPr lang="ru-RU" sz="1400" dirty="0">
                        <a:latin typeface="Calibri"/>
                        <a:ea typeface="Times New Roman"/>
                        <a:cs typeface="Times New Roman"/>
                      </a:endParaRPr>
                    </a:p>
                  </a:txBody>
                  <a:tcPr marL="24551" marR="245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800" dirty="0">
                          <a:latin typeface="Times New Roman"/>
                          <a:ea typeface="Times New Roman"/>
                          <a:cs typeface="Times New Roman"/>
                        </a:rPr>
                        <a:t>Плохо контактирует с другими </a:t>
                      </a:r>
                      <a:r>
                        <a:rPr lang="ru-RU" sz="1800" dirty="0" smtClean="0">
                          <a:latin typeface="Times New Roman"/>
                          <a:ea typeface="Times New Roman"/>
                          <a:cs typeface="Times New Roman"/>
                        </a:rPr>
                        <a:t>подразделениями </a:t>
                      </a:r>
                      <a:r>
                        <a:rPr lang="ru-RU" sz="1800" dirty="0">
                          <a:latin typeface="Times New Roman"/>
                          <a:ea typeface="Times New Roman"/>
                          <a:cs typeface="Times New Roman"/>
                        </a:rPr>
                        <a:t>компании</a:t>
                      </a:r>
                      <a:endParaRPr lang="ru-RU" sz="1400" dirty="0">
                        <a:latin typeface="Calibri"/>
                        <a:ea typeface="Times New Roman"/>
                        <a:cs typeface="Times New Roman"/>
                      </a:endParaRPr>
                    </a:p>
                  </a:txBody>
                  <a:tcPr marL="24551" marR="245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sp>
        <p:nvSpPr>
          <p:cNvPr id="20481" name="Rectangle 1"/>
          <p:cNvSpPr>
            <a:spLocks noChangeArrowheads="1"/>
          </p:cNvSpPr>
          <p:nvPr/>
        </p:nvSpPr>
        <p:spPr bwMode="auto">
          <a:xfrm>
            <a:off x="0" y="357166"/>
            <a:ext cx="8715404" cy="9848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Таблица 5.1</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Отличия сотрудника от наемника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82</TotalTime>
  <Words>5371</Words>
  <Application>Microsoft Office PowerPoint</Application>
  <PresentationFormat>Экран (4:3)</PresentationFormat>
  <Paragraphs>211</Paragraphs>
  <Slides>37</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37</vt:i4>
      </vt:variant>
    </vt:vector>
  </HeadingPairs>
  <TitlesOfParts>
    <vt:vector size="45" baseType="lpstr">
      <vt:lpstr>Arial</vt:lpstr>
      <vt:lpstr>Calibri</vt:lpstr>
      <vt:lpstr>Lucida Sans Unicode</vt:lpstr>
      <vt:lpstr>Times New Roman</vt:lpstr>
      <vt:lpstr>Verdana</vt:lpstr>
      <vt:lpstr>Wingdings 2</vt:lpstr>
      <vt:lpstr>Wingdings 3</vt:lpstr>
      <vt:lpstr>Открытая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Елена</dc:creator>
  <cp:lastModifiedBy>Fomka</cp:lastModifiedBy>
  <cp:revision>17</cp:revision>
  <dcterms:created xsi:type="dcterms:W3CDTF">2021-04-16T07:37:22Z</dcterms:created>
  <dcterms:modified xsi:type="dcterms:W3CDTF">2021-07-01T12:14:47Z</dcterms:modified>
</cp:coreProperties>
</file>