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2" r:id="rId6"/>
    <p:sldId id="260" r:id="rId7"/>
    <p:sldId id="266" r:id="rId8"/>
    <p:sldId id="265" r:id="rId9"/>
    <p:sldId id="264" r:id="rId10"/>
    <p:sldId id="263" r:id="rId11"/>
    <p:sldId id="269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142984"/>
            <a:ext cx="8786874" cy="25853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И ЦЕННОСТИ ОРГАНИЗАЦИОННОЙ КУЛЬТУРЫ.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КОРПОРАТИВНЫЙ КОДЕКС КОМПАНИИ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Цели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целеполагание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различных  типов организационных культур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Ценности и нормы культуры как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основа поведения персонала.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Корпоративный кодекс компании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Организационная культура и удовлетворенность трудом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9792" y="39330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., доц.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Елена Васильевна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  Корпоративный кодекс компании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5720" y="1285860"/>
            <a:ext cx="8643998" cy="47705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своему содержанию корпоративные кодексы являются локальными нормативными правовыми актами, содержащими важнейшие информационно-нормативные положения, принятые в компании.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Такая регламентирующая книга для персонала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структурно  состоит из двух частей: в информационной части рассказывается об истории компании, ее культуре и основных направлениях кадровой политики; нормативная часть состоит из правил и регламентов, наиболее важных для фирмы и учитывающих ее специфику: порядок приема на работу, увольнения, аттестации, рассмотрения трудовых споров, виды и размер компенсаций работникам, предотвращение дискриминации, рабочее время, дисциплина труда, охрана здоровья, охрана собственности фирмы, охрана коммерческой тайны, этические нормы поведения, виды условия социального страхования и т.п.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наиболее обобщенном виде стандарты рабочего поведения выглядят так: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Профессиональные знания и навыки: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владеть полным набором профессиональных навыков и знаний;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дополнительно для менеджера - оценивать и повышать профессионализм своих работников.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клиента: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учитывать клиента, знать бизнес клиента, слушать клиента, строить свою работу, отталкиваясь от потребностей клиента;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менеджера - помогать своим подчиненным увидеть работу глазами клиента.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  Корпоративный кодекс компании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14282" y="642918"/>
            <a:ext cx="850112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-450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Мотивация на успех: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ставить амбициозные цели, намечать измеримые показатели успеха, не успокаиваться, пока цель не достигнута, поднимать планку, как только взята предыдущая, идти на разумный риск;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менеджера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нацеливать своих подчиненных на серьезные цели, мотивировать их на достижение результата.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Надежность: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предлагать и обещать только то, что можешь сделать; 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лать то, что обещал;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достигать результат, прогнозируемый по качеству и срокам;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менеджера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внедрять стандарт надежности в работу подчиненного.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Творчество: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видеть новые возможности, предлагать новые подходы, 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ходить нестандартные решения;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менеджера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культивировать в коллективе творческий подход к работе.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Организованность: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ставить четкие цели, точно планировать,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формализовывать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стандартизировать процессы, четко взаимодействовать с коллегами и клиентами;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для менеджера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осуществлять грамотную работу по управлению исполнением, включая постановку задач и контроль.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Лидерство: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брать на себя ответственность за конечный результат, 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мостоятельно принимать решения, предлагать и осуществ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лять инициативы, вести за собой коллег и клиента;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-45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менеджера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выступать в роли идейного лидера для подчиненных, передавать ответственность.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Организационная культура и удовлетворенность трудом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857232"/>
            <a:ext cx="8786874" cy="46801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Удовлетворенность трудом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расположение человека к своей работе, приятное, позитивное эмоциональное состояние, проистекающее из оценки или опыта своей работы; это результат восприятия самими работниками того, насколько хорошо их работа обеспечивает удовлетворение важных, с их точки зрения, потребностей.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высокой удовлетворенности трудом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снижаются текучесть кадров и число прогулов, работники обладают лучшим физическим и нравственным здоровьем, быстрее овладевают необходимыми навыками, реже страдают от производственного травматизма, больше склонны к сотрудничеству, чаще оказывают помощь сослуживцам и клиентам. Удовлетворенный трудом сотрудник меньше испытывает потребность в дополнительной мотивации своей трудовой деятельности.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Исследования показывают, что высокая удовлетворенность присутствует у сотрудников, занимающихся интересной работой, предоставляющей возможность проявить инициативу, заслужить уважение, работать в дружном коллективе. Это, как правило, молодые сотрудники с высшим образованием, высокой зарплатой, большой потребностью в повышении квалификации, пользующиеся поддержкой директора.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Организационная культура и удовлетворенность трудом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428604"/>
            <a:ext cx="8501122" cy="60016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Низкая удовлетворенность трудом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ведет к росту текучести персонала.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как норма текучести зависит от множества факторов (специфики бизнеса, территориального расположения фирмы и т. д.), каждой компании необходимо рассчитывать свой идеальный уровень смены персонала. Увольнение работников может быть активным - когда они покидают компанию по собственному желанию, и пассивным - связанным с желанием работодателем. В идеале текучесть должна быть только пассивной.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Основное средство борьбы с высокой текучестью и прогулами - идеальная работа, приносящая радость.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Идеальная работа для подчиненных должна: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иметь цель, т.е. приводить к определенному результату;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оценивается сослуживцами как важная и заслуживающая быть выполненной;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давать возможность служащему принимать решения, необходимые для ее выполнения, т.е. должна быть автономия (в установленных пределах);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обеспечивать обратную связь с работником, оцениваться в зависимости от эффективности труда;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приносить справедливое с точки зрения работника вознаграждение.</a:t>
            </a: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8963" algn="l"/>
              </a:tabLs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8963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Спроектированная в соответствии с этими принципами работа обеспечивает внутреннее удовлетворение. Это очень мощный мотивационный фактор, который стимулирует качественное выполнение работы, а также, в соответствие с законом возвышения потребностей стимулирует сотрудников к выполнению более сложной работы. </a:t>
            </a: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8963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основе этих принципах была разработана модель характеристик работы с точки зрения мотивации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Хекмана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Олдхэма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(рис. 1)</a:t>
            </a: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Организационная культура и удовлетворенность трудом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8673" name="Group 1"/>
          <p:cNvGrpSpPr>
            <a:grpSpLocks noChangeAspect="1"/>
          </p:cNvGrpSpPr>
          <p:nvPr/>
        </p:nvGrpSpPr>
        <p:grpSpPr bwMode="auto">
          <a:xfrm>
            <a:off x="142915" y="571626"/>
            <a:ext cx="8451063" cy="5443423"/>
            <a:chOff x="1543" y="982"/>
            <a:chExt cx="9000" cy="5797"/>
          </a:xfrm>
        </p:grpSpPr>
        <p:sp>
          <p:nvSpPr>
            <p:cNvPr id="28691" name="AutoShape 19"/>
            <p:cNvSpPr>
              <a:spLocks noChangeAspect="1" noChangeArrowheads="1" noTextEdit="1"/>
            </p:cNvSpPr>
            <p:nvPr/>
          </p:nvSpPr>
          <p:spPr bwMode="auto">
            <a:xfrm>
              <a:off x="1543" y="982"/>
              <a:ext cx="9000" cy="5775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90" name="Text Box 18"/>
            <p:cNvSpPr txBox="1">
              <a:spLocks noChangeArrowheads="1"/>
            </p:cNvSpPr>
            <p:nvPr/>
          </p:nvSpPr>
          <p:spPr bwMode="auto">
            <a:xfrm>
              <a:off x="8207" y="1674"/>
              <a:ext cx="1801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Мотивация работника и результаты работы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5148" y="1697"/>
              <a:ext cx="18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Основные психологические состояния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8" name="Text Box 16"/>
            <p:cNvSpPr txBox="1">
              <a:spLocks noChangeArrowheads="1"/>
            </p:cNvSpPr>
            <p:nvPr/>
          </p:nvSpPr>
          <p:spPr bwMode="auto">
            <a:xfrm>
              <a:off x="2088" y="1697"/>
              <a:ext cx="18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Основные параметры работы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7" name="Text Box 15"/>
            <p:cNvSpPr txBox="1">
              <a:spLocks noChangeArrowheads="1"/>
            </p:cNvSpPr>
            <p:nvPr/>
          </p:nvSpPr>
          <p:spPr bwMode="auto">
            <a:xfrm>
              <a:off x="2088" y="3114"/>
              <a:ext cx="1800" cy="32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Разнообразие умений и навыков.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Целенаправленность, целостность работы.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Важность работы.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Автономия.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Обратная связь.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5148" y="3114"/>
              <a:ext cx="1800" cy="36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Ощущение важности работы.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Ощущение ответственности за результаты.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Гордость за успешное завершение работы.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Усилившаяся потребность персонала в профессиональном росте.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5" name="Text Box 13"/>
            <p:cNvSpPr txBox="1">
              <a:spLocks noChangeArrowheads="1"/>
            </p:cNvSpPr>
            <p:nvPr/>
          </p:nvSpPr>
          <p:spPr bwMode="auto">
            <a:xfrm>
              <a:off x="8208" y="3114"/>
              <a:ext cx="1800" cy="34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Высокая внутренняя рабочая мотивация.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Высокое качество.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Высокое удовлетворение от работы.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Малое количество прогулов, низкая текучесть кадров.</a:t>
              </a: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2988" y="257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6048" y="257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9108" y="257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3888" y="2034"/>
              <a:ext cx="1260" cy="360"/>
            </a:xfrm>
            <a:prstGeom prst="notchedRightArrow">
              <a:avLst>
                <a:gd name="adj1" fmla="val 50000"/>
                <a:gd name="adj2" fmla="val 8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80" name="AutoShape 8"/>
            <p:cNvSpPr>
              <a:spLocks noChangeArrowheads="1"/>
            </p:cNvSpPr>
            <p:nvPr/>
          </p:nvSpPr>
          <p:spPr bwMode="auto">
            <a:xfrm>
              <a:off x="6948" y="2034"/>
              <a:ext cx="1260" cy="360"/>
            </a:xfrm>
            <a:prstGeom prst="notchedRightArrow">
              <a:avLst>
                <a:gd name="adj1" fmla="val 50000"/>
                <a:gd name="adj2" fmla="val 87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>
              <a:off x="3888" y="347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6948" y="347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6948" y="419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6948" y="491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5" name="Line 3"/>
            <p:cNvSpPr>
              <a:spLocks noChangeShapeType="1"/>
            </p:cNvSpPr>
            <p:nvPr/>
          </p:nvSpPr>
          <p:spPr bwMode="auto">
            <a:xfrm>
              <a:off x="3888" y="419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674" name="Line 2"/>
            <p:cNvSpPr>
              <a:spLocks noChangeShapeType="1"/>
            </p:cNvSpPr>
            <p:nvPr/>
          </p:nvSpPr>
          <p:spPr bwMode="auto">
            <a:xfrm>
              <a:off x="3888" y="4913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28596" y="6072206"/>
            <a:ext cx="821537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Рис. 1. Модель мотивационных характеристик работы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Вопросы для самоконтроля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857232"/>
            <a:ext cx="8429684" cy="41857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Какую цель преследуют руководители организации, формируя определенный тип организационных ценностей?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определение организационных ценностей и укажите основные пути их формирования.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принципы лежат в основе формирования единой системы ценностей организации?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или что, по Вашему мнению, может выступать источником формирования ценностей организации?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определение Кодексу фирмы, покажите его структуру.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Каково предназначение кодекса корпоративной культуры в системе управления персоналом? Почему многие успешные фирмы стремятся к его созданию?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общие требования предъявляются 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формулированию целей?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представляет собой система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Управления по целям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Назовите основные элементы системы УПЦ.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Перечислите в обобщенном виде стандарты рабочего поведения.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основе каких принципов была разработана модель характеристик работы с точки зрения мотивации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Хекмана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Олдхэма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такое удовлетворенность трудом?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чему, по вашему мнению, ведет высокая удовлетворенность трудом? Что происходит при низкой удовлетворенности трудом?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  <a:tab pos="571500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Каким требованиям должна отвечать идеальная работа для подчиненных.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 Цели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различных  типов организационных культур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428604"/>
            <a:ext cx="87154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являются субъективным отражением в психике человека объективно существующих возможностей результата деятельности или поступка.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Иерархия целей обусловлена иерархией потребностей человека, составляющих основу его жизнедеятельности. Цели главные и промежуточные, более и менее насущные в совокупности образуют систему соподчиненных целей, называемую «деревом целей».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Существует ряд общих требований, предъявляемых к формулированию целей: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цели должны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соответствовать развитию миссии,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тогда они приобретают общественно значимый и мобилизующий характер; цели не должны противоречить миссии или ставить ее под сомнение.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цели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должны быть взаимоисключающими, противоречивыми,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вызывающими состояния стрессов у работников.</a:t>
            </a: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должны быть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понятными и достижимыми,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поскольку неясная или нереальная цель вызывает у работника сомнение в своих способностях, разочарование в своей деятельности, неудовлетворенность;</a:t>
            </a: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325" algn="l"/>
              </a:tabLs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строго продуманной, должна быть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иерархическая соподчиненность целей;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построено так называемое «дерево целей», в котором перспективные долгосрочные цели конкретизируются и раскрываются в среднесрочных и разрешаются путем выполнения конкретных краткосрочных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 Цели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различных  типов организационных культур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714356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65125" algn="l"/>
              </a:tabLs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одним из установленных эффектов целенаправленного поведения является </a:t>
            </a:r>
            <a:r>
              <a:rPr lang="ru-RU" sz="16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влияние трудности цели на ее исполнение.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 трудности состоит в том, что существует прямо пропорциональная зависимость уровня исполнения, т.е. результативности, продуктивности действия, от уровня трудности цели: чем выше уровень трудности цели, тем лучше исполнение (естественно, до определенного уровня: когда цели становятся чрезмерно трудными, эффект исчезает), а в некоторых  случаях можно получить и отрицательное влияние увеличения трудности  цели на исполнение. Для обеспечения максимальной эффективности деятельности рекомендуется ставить перед подчиненными цели, вероятность достижения которых для   данной группы исполнителей равна примерно 20%.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цели должны быть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специфичными,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отражающими степень четкости, определенности поставленной задачи.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необходима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соподчиненность целей компании и целей работника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наиболее полного удовлетворения потребностей обоих;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51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цели должны быть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поддерживаемыми и контролируемыми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 Цели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различных  типов организационных культур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14282" y="857232"/>
            <a:ext cx="8429684" cy="49879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Типы целей личности: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	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производственные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связанные с выполнением своих должностных обязанностей, ростом производительности, отношением к качеству, к требованиям заказчика, а также связанные с обеспечением безопасности труда и высокого уровня всех параметров трудовой жизнедеятельности;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	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личностные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связанные с индивидуальными требованиями человека к самосовершенствованию, развитию, способности к самовыражению, ощущением своей личной важности и своего предназначения в этом мире, своей личной миссии;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	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статусные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объединяющие власть, престиж, самоутверждение, доказательство своей ценности и незаменимости, своей особой значимости для коллектива;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	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социальные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вызываемые общественным характером жизнедеятельности людей, связанные с потребностями в соучастии, сопереживании, общении, эмоциональной привязанности, заботе, любви, социальной поддержке;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оптимизационные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корректирующие каждый из жизненных этапов человека в соответствии с изменяющимися условиями: возрастом, состоянием здоровья, ситуацией в организации и в стране, появившимися новыми обстоятельствами и возможностями.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 Цели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различных  типов организационных культур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357166"/>
            <a:ext cx="8786874" cy="62190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«Управления по целям» как инструмент мотивации персонала различных культур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«Управления по целям» - является одним из мотивационных методов управления эффективностью работы компании, поскольку постановка целей и оценка их достижения рассматриваются как основание для вознаграждения персонала.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элементы системы УПЦ: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	постановка руководителем индивидуальных целей для своих подчиненных, осуществляемая при личной встрече, предполагающей детальное обсуждение данного вопроса (рекомендуется ставить не более 4-6 целей);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	текущая обратная связь, являющаяся результатом информирования «снизу вверх» о конкретных действиях сотрудника по реализации поставленных целей для последующей их корректировки и повышения эффективности работы;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	промежуточная оценка, в ходе которой обсуждаются достижения индивидуальных целей сотрудника, основания выставления ему рейтинговой оценки, выявляются действующие и недействующие критерии достижения целей, обсуждается индивидуальный план на следующий плановый период. Непосредственный руководитель выставляет промежуточную рейтинговую оценку работнику и доводит до сведения руководства компании;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29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итоговая оценка. Выставляется непосредственным руководителем на основе анализа конкретных результатов сотрудника. По результатам оценки выносятся рекомендации о повышении зарплаты, выдвижении в кадровый резерв, ротации, профессиональном развитии, соответствии занимаемой должности.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Ценности и нормы культуры как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основа поведения персонала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571480"/>
            <a:ext cx="8786874" cy="560345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человеком своего поведения в организации определяется рядом устойчивых характеристик личности, являющихся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основой поведения. К ним относятся расположения, установки, ценности и принципы (нормы) поведения.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Расположение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априорное отношение к предметам, процессам, явлениям и людям, определяющее положительную или негативную реакцию на них. Основой такой реакции является отношение по принципу «нравится - не нравится», «вызывает удовлетворение - не вызывает», «люблю - не люблю», что отражает чувства и эмоции по отношению к чему-либо.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Установка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выражает психологическую готовность человека реагировать определенным образом в определенных условиях, это преобладание вероятности одного набора действий (поступков, решений, мнений) при данных обстоятельствах над другими.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относительно устойчивое и социально обусловленное избирательное восприятие личностью материальных, социальных и духовных благ, это набор стандартов и критериев, которым она следует.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материальным ценностям относят товары, продукты, услуги, произведения искусства и другие предметы, которым мы придаем значение, которыми дорожим. Они имеют денежную оценку, которая не обязательно совпадает с их полезностью и ценностью для конкретного человека. Социальные и духовные ценности - это общественные идеалы, моральные, эстетические и этические нормы, понятия о предназначении человека, смысле жизни и т.п.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Ценности и нормы культуры как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основа поведения персонала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928670"/>
            <a:ext cx="8429684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Ценности-цели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носят установочный характер: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общечеловеческие (добро — зло);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экономические (полезно — вредно), материальная обеспеченность, нищета;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эстетические (гармония — хаос); прекрасное и уродливое (здоровье и болезнь);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социальные (любовь — ненависть), семья, дружба;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политические (власть и безвластие) свобода и зависимость;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714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религиозные (заповеди).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Ценности-средства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определяют пути достижения целей: общение, независимость, индивидуальность, признание, честность, новаторство, готовность идти на риск, качество работы.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Ценности и нормы культуры как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основа поведения персонала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59758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любого объекта, объединяющая людей, имеет пять следующих категорий ценностей: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вопросы, связанные с распределением основного дохода и размера прибыли. Заполнение декларации о доходах всеми занятыми в организации сверху донизу - не что иное, как выбор ценностей;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технологическая: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вопросы, касающиеся способов производства, выбора методов, совершенствования производства, качества и количества;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общественная: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какую общность хотела бы представлять данная организация? что должны чувствовать по отношению к своей организации ее члены? что они хотели бы получить от организации;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социально-политическая: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комплекс отношений организации с клиентурой. Каких клиентов хотела бы она иметь и как выглядеть в их глазах? Какое «качество организационной жизни» для нее предпочтительнее и какие действия она готова для этого предпринять? Эти ключевые вопросы постоянно возникают перед любым менеджером;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трансцендентальная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(лежащая за пределами опыта, недоступная познанию): если абстрагироваться от таких конкретных форм, как производство, политика предприятия, методы производства, то возникает главный вопрос: чем является данная организация для людей, которые в ней работают? Если организация ждет от своих сотрудников преданности, верности, жертвенности (а в мире хаотических перемен без этого ей не выжить), то ей необходимо выработать свою систему ценностей и приоритетов.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Ценности и нормы культуры как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основа поведения персонала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428604"/>
            <a:ext cx="8643998" cy="529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системе организационных ценностей отмечают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четыре типа идеологий,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рассматриваемых как определенные ориентации, связанные с характерными чертами процессов: принятие решений, формулировка задач и ответственность за их реализацию, проведение контроля, наказаний и поощрений и т.п. Каждой ориентации соответствует определенная система ценностей и процедур управления: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005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прибыль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(идеология рынка) связана с ориентацией на потребителей, нацеленной на успех, конкуренцию, готовность идти на риск, достижение результатов;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005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пароли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(идеология бюрократизма) связана с бюрократическим характером. Здесь предпочтение отдается формальным отношениям, большое значение имеют формальные процедуры в организационных ролях;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005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задачи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(идеология инновационная) связана с инновационными ценностями, предпочитающими знание, способности, инициативу и творческое увлечение людей реализацией целей и задач, одобряемых ими;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0005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ориентация на людей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(идеология общественная) заключается в концентрировании внимания на сотрудниках организации, особенно на реализации их потребностей и интересов, со­здании психологического комфорта индивидуумов и групп.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нетрудно заметить, каждая идеология является осново­полагающей в своей культуре.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2136</Words>
  <Application>Microsoft Office PowerPoint</Application>
  <PresentationFormat>Экран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Fomka</cp:lastModifiedBy>
  <cp:revision>11</cp:revision>
  <dcterms:created xsi:type="dcterms:W3CDTF">2021-04-01T15:45:34Z</dcterms:created>
  <dcterms:modified xsi:type="dcterms:W3CDTF">2021-07-01T12:15:42Z</dcterms:modified>
</cp:coreProperties>
</file>