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7/4/2021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7/4/2021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9369" y="1662830"/>
            <a:ext cx="8001000" cy="2971801"/>
          </a:xfrm>
        </p:spPr>
        <p:txBody>
          <a:bodyPr>
            <a:noAutofit/>
          </a:bodyPr>
          <a:lstStyle/>
          <a:p>
            <a:r>
              <a:rPr lang="ru-RU" sz="4000" dirty="0"/>
              <a:t>ОРГАНИЗАЦИОННАЯ СТРУКТУРА СЛУЖБ ГОСТИНИЧНОГО ПРЕДПРИЯТИЯ И ИХ </a:t>
            </a:r>
            <a:r>
              <a:rPr lang="ru-RU" sz="4000" dirty="0" smtClean="0"/>
              <a:t>ВЗАИМОСВЯЗЬ</a:t>
            </a:r>
            <a:br>
              <a:rPr lang="ru-RU" sz="4000" dirty="0" smtClean="0"/>
            </a:br>
            <a:r>
              <a:rPr lang="ru-RU" sz="2800" dirty="0" smtClean="0"/>
              <a:t>к.э.н., доц. </a:t>
            </a:r>
            <a:r>
              <a:rPr lang="ru-RU" sz="2800" dirty="0" err="1" smtClean="0"/>
              <a:t>Ясенок</a:t>
            </a:r>
            <a:r>
              <a:rPr lang="ru-RU" sz="2800" dirty="0" smtClean="0"/>
              <a:t> С.Н.</a:t>
            </a:r>
            <a:br>
              <a:rPr lang="ru-RU" sz="2800" dirty="0" smtClean="0"/>
            </a:br>
            <a:r>
              <a:rPr lang="ru-RU" sz="2800" dirty="0" smtClean="0"/>
              <a:t>к.э.н., доц. </a:t>
            </a:r>
            <a:r>
              <a:rPr lang="ru-RU" sz="2800" dirty="0" err="1" smtClean="0"/>
              <a:t>Нежельченко</a:t>
            </a:r>
            <a:r>
              <a:rPr lang="ru-RU" sz="2800" dirty="0" smtClean="0"/>
              <a:t> Е.В.</a:t>
            </a:r>
            <a:r>
              <a:rPr lang="ru-RU" sz="4000" dirty="0"/>
              <a:t/>
            </a:r>
            <a:br>
              <a:rPr lang="ru-RU" sz="4000" dirty="0"/>
            </a:br>
            <a:endParaRPr lang="ru-RU" sz="4000" dirty="0"/>
          </a:p>
        </p:txBody>
      </p:sp>
    </p:spTree>
    <p:extLst>
      <p:ext uri="{BB962C8B-B14F-4D97-AF65-F5344CB8AC3E}">
        <p14:creationId xmlns:p14="http://schemas.microsoft.com/office/powerpoint/2010/main" val="4229445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4211" y="501041"/>
            <a:ext cx="8910725" cy="5699343"/>
          </a:xfrm>
        </p:spPr>
        <p:txBody>
          <a:bodyPr>
            <a:normAutofit/>
          </a:bodyPr>
          <a:lstStyle/>
          <a:p>
            <a:r>
              <a:rPr lang="ru-RU" dirty="0"/>
              <a:t>Рестораны различают:</a:t>
            </a:r>
          </a:p>
          <a:p>
            <a:r>
              <a:rPr lang="ru-RU" dirty="0"/>
              <a:t>1) по ассортименту реализуемой продукции: неспециализированные и специализированные (рыбный, пивной, сырный и т.п.; рестораны национальной кухни или кухонь зарубежных стран);</a:t>
            </a:r>
          </a:p>
          <a:p>
            <a:r>
              <a:rPr lang="ru-RU" dirty="0"/>
              <a:t>2) местонахождению: в жилых и общественных зданиях, в том числе в отдельно стоящих зданиях, зданиях гостиниц, вокзалов, в </a:t>
            </a:r>
            <a:r>
              <a:rPr lang="ru-RU" dirty="0" smtClean="0"/>
              <a:t>культурно-развлекательных </a:t>
            </a:r>
            <a:r>
              <a:rPr lang="ru-RU" dirty="0"/>
              <a:t>и спортивных объектах, в зонах отдыха (ландшафтные), на транспорте (вагон-ресторан и пр.);</a:t>
            </a:r>
          </a:p>
          <a:p>
            <a:r>
              <a:rPr lang="ru-RU" dirty="0"/>
              <a:t>3) интересам потребителей: клубный ресторан, спорт-ресторан, ресторан — ночной клуб, ресторан-салон;</a:t>
            </a:r>
          </a:p>
          <a:p>
            <a:r>
              <a:rPr lang="ru-RU" dirty="0"/>
              <a:t>4) методам и формам обслуживания: ресторан с обслуживанием официантами, ресторан с обслуживанием по системе «шведский стол», ресторан выездного обслуживания;</a:t>
            </a:r>
          </a:p>
          <a:p>
            <a:r>
              <a:rPr lang="ru-RU" dirty="0"/>
              <a:t>5) составу и назначению помещений: стационарные и передвижные (рестораны на морских и речных судах, в поездах</a:t>
            </a:r>
            <a:r>
              <a:rPr lang="ru-RU" dirty="0" smtClean="0"/>
              <a:t>).</a:t>
            </a:r>
            <a:endParaRPr lang="ru-RU" dirty="0"/>
          </a:p>
        </p:txBody>
      </p:sp>
    </p:spTree>
    <p:extLst>
      <p:ext uri="{BB962C8B-B14F-4D97-AF65-F5344CB8AC3E}">
        <p14:creationId xmlns:p14="http://schemas.microsoft.com/office/powerpoint/2010/main" val="3706184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4211" y="400833"/>
            <a:ext cx="8973355" cy="6025019"/>
          </a:xfrm>
        </p:spPr>
        <p:txBody>
          <a:bodyPr>
            <a:normAutofit lnSpcReduction="10000"/>
          </a:bodyPr>
          <a:lstStyle/>
          <a:p>
            <a:r>
              <a:rPr lang="ru-RU" i="1" dirty="0"/>
              <a:t>Бар</a:t>
            </a:r>
            <a:r>
              <a:rPr lang="ru-RU" dirty="0"/>
              <a:t> — предприятие общественного питания, оборудованное барной стойкой и реализующее в зависимости от специализации алкогольные и (или) безалкогольные напитки, горячие и прохладительные напитки, коктейли, холодные и горячие закуски и блюда в ограниченном ассортименте, покупные товары</a:t>
            </a:r>
            <a:r>
              <a:rPr lang="ru-RU" dirty="0" smtClean="0"/>
              <a:t>.</a:t>
            </a:r>
          </a:p>
          <a:p>
            <a:r>
              <a:rPr lang="ru-RU" dirty="0"/>
              <a:t>Бары различают:</a:t>
            </a:r>
          </a:p>
          <a:p>
            <a:r>
              <a:rPr lang="ru-RU" dirty="0"/>
              <a:t>1) по ассортименту реализуемой продукции и способу приготовления продукции общественного питания: бар винный, пивной (паб-бар), кофейный, десертный, молочный, коктейль-бар, гриль-бар, суши-бар </a:t>
            </a:r>
            <a:r>
              <a:rPr lang="ru-RU" dirty="0" smtClean="0"/>
              <a:t>и пр</a:t>
            </a:r>
            <a:r>
              <a:rPr lang="ru-RU" dirty="0"/>
              <a:t>.;</a:t>
            </a:r>
          </a:p>
          <a:p>
            <a:r>
              <a:rPr lang="ru-RU" dirty="0"/>
              <a:t>2) специфике обслуживания потребителей и (или) организации досуга (развлечений): видео-бар, варьете-бар, диско-бар, кино-бар, танцевальный бар (Дане Холл), лобби-бар, бар «Ночной клуб» и др.;</a:t>
            </a:r>
          </a:p>
          <a:p>
            <a:r>
              <a:rPr lang="ru-RU" dirty="0"/>
              <a:t>3) местонахождению: в жилых и общественных зданиях, в том числе в отдельно стоящих зданиях, зданиях гостиниц, вокзалов; в </a:t>
            </a:r>
            <a:r>
              <a:rPr lang="ru-RU" dirty="0" smtClean="0"/>
              <a:t>культурно-развлекательных </a:t>
            </a:r>
            <a:r>
              <a:rPr lang="ru-RU" dirty="0"/>
              <a:t>и спортивных объектах; в зонах отдыха;</a:t>
            </a:r>
          </a:p>
          <a:p>
            <a:r>
              <a:rPr lang="ru-RU" dirty="0"/>
              <a:t>4) интересам потребителей: клубный бар, спорт-бар</a:t>
            </a:r>
            <a:r>
              <a:rPr lang="ru-RU" dirty="0" smtClean="0"/>
              <a:t>.</a:t>
            </a:r>
            <a:endParaRPr lang="ru-RU" dirty="0"/>
          </a:p>
        </p:txBody>
      </p:sp>
    </p:spTree>
    <p:extLst>
      <p:ext uri="{BB962C8B-B14F-4D97-AF65-F5344CB8AC3E}">
        <p14:creationId xmlns:p14="http://schemas.microsoft.com/office/powerpoint/2010/main" val="3041287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71685" y="651353"/>
            <a:ext cx="9637235" cy="5198301"/>
          </a:xfrm>
        </p:spPr>
        <p:txBody>
          <a:bodyPr/>
          <a:lstStyle/>
          <a:p>
            <a:r>
              <a:rPr lang="ru-RU" dirty="0"/>
              <a:t>Рестораны и бары по качеству обслуживания имеют три класса:</a:t>
            </a:r>
          </a:p>
          <a:p>
            <a:r>
              <a:rPr lang="ru-RU" i="1" dirty="0"/>
              <a:t>люкс, высший</a:t>
            </a:r>
            <a:r>
              <a:rPr lang="ru-RU" dirty="0"/>
              <a:t> и </a:t>
            </a:r>
            <a:r>
              <a:rPr lang="ru-RU" i="1" dirty="0"/>
              <a:t>первый,</a:t>
            </a:r>
            <a:r>
              <a:rPr lang="ru-RU" dirty="0"/>
              <a:t> которые должны соответствовать определенным требованиям.</a:t>
            </a:r>
          </a:p>
          <a:p>
            <a:r>
              <a:rPr lang="ru-RU" dirty="0"/>
              <a:t>Бар класса люкс имеет широкий выбор услуг, предоставляемых потребителям, высокий уровень комфортности и удобства размещения потребителей в зале, большой ассортимент оригинальных, изысканных заказных и фирменных блюд, изделий, характерных для ресторанов, разнообразный выбор заказных и фирменных напитков, коктейлей для баров, его также характеризуют изысканная сервировка столов, фирменный стиль, специфика подачи блюд, эксклюзивность и роскошь интерьера</a:t>
            </a:r>
            <a:r>
              <a:rPr lang="ru-RU" dirty="0" smtClean="0"/>
              <a:t>.</a:t>
            </a:r>
            <a:endParaRPr lang="ru-RU" dirty="0"/>
          </a:p>
        </p:txBody>
      </p:sp>
    </p:spTree>
    <p:extLst>
      <p:ext uri="{BB962C8B-B14F-4D97-AF65-F5344CB8AC3E}">
        <p14:creationId xmlns:p14="http://schemas.microsoft.com/office/powerpoint/2010/main" val="3407050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86092" y="3594970"/>
            <a:ext cx="8535988" cy="2236592"/>
          </a:xfrm>
        </p:spPr>
        <p:txBody>
          <a:bodyPr>
            <a:normAutofit/>
          </a:bodyPr>
          <a:lstStyle/>
          <a:p>
            <a:r>
              <a:rPr lang="ru-RU" dirty="0"/>
              <a:t>Бар первого класса имеет определенный набор услуг, предоставляемых потребителям, разнообразный ассортимент фирменных блюд и изделий и напитков сложного изготовления, характерный для ресторанов, широкий или специализированный ассортимент напитков и коктейлей, в том числе заказных и фирменных для баров, гармоничность и комфортность интерьера.</a:t>
            </a:r>
          </a:p>
        </p:txBody>
      </p:sp>
      <p:sp>
        <p:nvSpPr>
          <p:cNvPr id="4" name="Текст 2"/>
          <p:cNvSpPr txBox="1">
            <a:spLocks/>
          </p:cNvSpPr>
          <p:nvPr/>
        </p:nvSpPr>
        <p:spPr>
          <a:xfrm>
            <a:off x="586092" y="722333"/>
            <a:ext cx="8535988" cy="2559485"/>
          </a:xfrm>
          <a:prstGeom prst="rect">
            <a:avLst/>
          </a:prstGeom>
        </p:spPr>
        <p:txBody>
          <a:bodyPr vert="horz" lIns="91440" tIns="45720" rIns="91440" bIns="45720" rtlCol="0" anchor="ctr">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0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r>
              <a:rPr lang="ru-RU" dirty="0" smtClean="0"/>
              <a:t>Бар высшего класса предоставляет большой выбор услуг для потребителей, комфортность и удобство размещения потребителей в зале, разнообразный ассортимент оригинальных, изысканных заказных и фирменных блюд и изделий для ресторанов, широкий выбор фирменных и заказных напитков и коктейлей для баров, фирменный стиль, изысканность и оригинальность интерьера.</a:t>
            </a:r>
            <a:endParaRPr lang="ru-RU" dirty="0"/>
          </a:p>
        </p:txBody>
      </p:sp>
    </p:spTree>
    <p:extLst>
      <p:ext uri="{BB962C8B-B14F-4D97-AF65-F5344CB8AC3E}">
        <p14:creationId xmlns:p14="http://schemas.microsoft.com/office/powerpoint/2010/main" val="2462659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Примерная структура службы питан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 y="215661"/>
            <a:ext cx="12016597" cy="624979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lstStyle/>
          <a:p>
            <a:endParaRPr lang="ru-RU"/>
          </a:p>
        </p:txBody>
      </p:sp>
    </p:spTree>
    <p:extLst>
      <p:ext uri="{BB962C8B-B14F-4D97-AF65-F5344CB8AC3E}">
        <p14:creationId xmlns:p14="http://schemas.microsoft.com/office/powerpoint/2010/main" val="2427016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дзаголовок 3"/>
          <p:cNvSpPr>
            <a:spLocks noGrp="1"/>
          </p:cNvSpPr>
          <p:nvPr>
            <p:ph type="body" idx="1"/>
          </p:nvPr>
        </p:nvSpPr>
        <p:spPr>
          <a:xfrm>
            <a:off x="684213" y="889348"/>
            <a:ext cx="8534400" cy="5105052"/>
          </a:xfrm>
        </p:spPr>
        <p:txBody>
          <a:bodyPr>
            <a:normAutofit/>
          </a:bodyPr>
          <a:lstStyle/>
          <a:p>
            <a:r>
              <a:rPr lang="ru-RU" dirty="0"/>
              <a:t>В зависимости от типа и класса предприятия питания уровень обслуживания характеризуется основными, дополнительными и сопутствующими услугами. В перечень дополнительных и сопутствующих услуг предприятий питания входят развлекательная программа, музыка и танцы, вызов такси, предоставление места на автостоянке, возможности приобретения цветов, сувениров.</a:t>
            </a:r>
          </a:p>
          <a:p>
            <a:r>
              <a:rPr lang="ru-RU" dirty="0"/>
              <a:t>Включенные в меню блюда должны быть в реализации на протяжении всего рабочего дня. Фирменные и порционные блюда в общем меню выделяются в особый раздел.</a:t>
            </a:r>
          </a:p>
          <a:p>
            <a:r>
              <a:rPr lang="ru-RU" dirty="0"/>
              <a:t>Существует определенный порядок расположения закусок и блюд в меню с учетом последовательности их подачи, определяемой технологией приготовления, оформления и сочетания основных блюд с гарнирами и соусами</a:t>
            </a:r>
            <a:r>
              <a:rPr lang="ru-RU" dirty="0" smtClean="0"/>
              <a:t>.</a:t>
            </a:r>
            <a:endParaRPr lang="ru-RU" dirty="0"/>
          </a:p>
        </p:txBody>
      </p:sp>
    </p:spTree>
    <p:extLst>
      <p:ext uri="{BB962C8B-B14F-4D97-AF65-F5344CB8AC3E}">
        <p14:creationId xmlns:p14="http://schemas.microsoft.com/office/powerpoint/2010/main" val="3785772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4213" y="425885"/>
            <a:ext cx="8534400" cy="5568515"/>
          </a:xfrm>
        </p:spPr>
        <p:txBody>
          <a:bodyPr>
            <a:normAutofit fontScale="92500"/>
          </a:bodyPr>
          <a:lstStyle/>
          <a:p>
            <a:r>
              <a:rPr lang="ru-RU" dirty="0"/>
              <a:t>Обеспечение питанием туристских групп зависит от вида поездки, категории туристов и должно быть указано в договоре, путевке, ваучере.</a:t>
            </a:r>
          </a:p>
          <a:p>
            <a:r>
              <a:rPr lang="ru-RU" dirty="0"/>
              <a:t>1. «Шведский стол». Как правило, туристам предоставляется завтрак с самообслуживанием и выбором блюд по их усмотрению из предлагаемого ассортимента.</a:t>
            </a:r>
          </a:p>
          <a:p>
            <a:r>
              <a:rPr lang="ru-RU" dirty="0"/>
              <a:t>2. «Полупансион» предлагает двухразовое питание.</a:t>
            </a:r>
          </a:p>
          <a:p>
            <a:r>
              <a:rPr lang="ru-RU" dirty="0"/>
              <a:t>3. «Полный пансион» предоставляет трех-, четырехразовое питание.</a:t>
            </a:r>
          </a:p>
          <a:p>
            <a:r>
              <a:rPr lang="ru-RU" dirty="0"/>
              <a:t>4. «Американский план» — предполагает включение в тариф стоимости размещения и трехразового питания, схема «модифицированный американский план» — размещение и двухразовое питание.</a:t>
            </a:r>
          </a:p>
          <a:p>
            <a:r>
              <a:rPr lang="ru-RU" dirty="0"/>
              <a:t>5. «Европейский план» не предусматривает питания вообще.</a:t>
            </a:r>
          </a:p>
          <a:p>
            <a:r>
              <a:rPr lang="ru-RU" dirty="0"/>
              <a:t>6. «Континентальный план». Предоставляется завтрак (кофе или чай, булка, масло, джем), по аналогичной схеме «бермудский план»: английский завтрак (сок, овсянка, яйца, гренки, масло, джем, кофе или чай).</a:t>
            </a:r>
          </a:p>
          <a:p>
            <a:r>
              <a:rPr lang="ru-RU" dirty="0"/>
              <a:t>7. «Все включено». Предлагаются (в зависимости от вариантов данной схемы) не только блюда, но и алкогольные и безалкогольные напитки</a:t>
            </a:r>
            <a:r>
              <a:rPr lang="ru-RU" dirty="0" smtClean="0"/>
              <a:t>.</a:t>
            </a:r>
            <a:endParaRPr lang="ru-RU" dirty="0"/>
          </a:p>
        </p:txBody>
      </p:sp>
    </p:spTree>
    <p:extLst>
      <p:ext uri="{BB962C8B-B14F-4D97-AF65-F5344CB8AC3E}">
        <p14:creationId xmlns:p14="http://schemas.microsoft.com/office/powerpoint/2010/main" val="4114229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3" y="237996"/>
            <a:ext cx="6618463" cy="851769"/>
          </a:xfrm>
        </p:spPr>
        <p:txBody>
          <a:bodyPr>
            <a:normAutofit/>
          </a:bodyPr>
          <a:lstStyle/>
          <a:p>
            <a:r>
              <a:rPr lang="ru-RU" dirty="0"/>
              <a:t>СЛУЖБА </a:t>
            </a:r>
            <a:r>
              <a:rPr lang="ru-RU" dirty="0" smtClean="0"/>
              <a:t>БЕЗОПАСНОСТИ</a:t>
            </a:r>
            <a:endParaRPr lang="ru-RU" dirty="0"/>
          </a:p>
        </p:txBody>
      </p:sp>
      <p:sp>
        <p:nvSpPr>
          <p:cNvPr id="3" name="Текст 2"/>
          <p:cNvSpPr>
            <a:spLocks noGrp="1"/>
          </p:cNvSpPr>
          <p:nvPr>
            <p:ph type="body" idx="1"/>
          </p:nvPr>
        </p:nvSpPr>
        <p:spPr>
          <a:xfrm>
            <a:off x="684213" y="1240078"/>
            <a:ext cx="9411766" cy="5173248"/>
          </a:xfrm>
        </p:spPr>
        <p:txBody>
          <a:bodyPr>
            <a:normAutofit lnSpcReduction="10000"/>
          </a:bodyPr>
          <a:lstStyle/>
          <a:p>
            <a:r>
              <a:rPr lang="ru-RU" dirty="0"/>
              <a:t>Служба безопасности создается для защиты гостей, их имущества и имущества отеля от возможного вреда со стороны разного рода криминальных элементов. Причем в понятие «имущество отеля» включается и такой элемент, как его репутация</a:t>
            </a:r>
            <a:r>
              <a:rPr lang="ru-RU" dirty="0" smtClean="0"/>
              <a:t>.</a:t>
            </a:r>
            <a:endParaRPr lang="ru-RU" dirty="0"/>
          </a:p>
          <a:p>
            <a:r>
              <a:rPr lang="ru-RU" dirty="0"/>
              <a:t>Большая часть преступлений в отеле — это разного рода хищения. Следует отметить, что в основном крадут не у гостей, а в подразделениях гостиницы (</a:t>
            </a:r>
            <a:r>
              <a:rPr lang="ru-RU" dirty="0" err="1"/>
              <a:t>back</a:t>
            </a:r>
            <a:r>
              <a:rPr lang="ru-RU" dirty="0"/>
              <a:t> </a:t>
            </a:r>
            <a:r>
              <a:rPr lang="ru-RU" dirty="0" err="1"/>
              <a:t>of</a:t>
            </a:r>
            <a:r>
              <a:rPr lang="ru-RU" dirty="0"/>
              <a:t> </a:t>
            </a:r>
            <a:r>
              <a:rPr lang="ru-RU" dirty="0" err="1"/>
              <a:t>the</a:t>
            </a:r>
            <a:r>
              <a:rPr lang="ru-RU" dirty="0"/>
              <a:t> </a:t>
            </a:r>
            <a:r>
              <a:rPr lang="ru-RU" dirty="0" err="1"/>
              <a:t>house</a:t>
            </a:r>
            <a:r>
              <a:rPr lang="ru-RU" dirty="0"/>
              <a:t>), которые непосредственно не контактируют с гостями. Разумеется, существуют и такие клиенты, которые при отъезде упаковывают в свои чемоданы гостиничные полотенца и простыни, но их не так много. Обычно гости довольствуются сувенирами в виде пепельниц. В случае краж полотенец или халатов стандартной практикой отелей является занесение таких гостей в черный список нежелательных клиентов. В эти списки заносят также профессиональных жалобщиков, которые провоцируют конфликт с персоналом и впоследствии предъявляют гостинице крупные иски о возмещении ущерба. Поэтому главная задача службы безопасности — не расследовать совершенное преступление, а его предотвратить. Это особенно важно иметь в виду, учитывая то обстоятельство, что сотрудники службы безопасности в отличие от полиции сильно ограничены в правах при проведении расследования: они не имеют права допрашивать, обыскивать и проводить другие подобные действия.</a:t>
            </a:r>
          </a:p>
        </p:txBody>
      </p:sp>
    </p:spTree>
    <p:extLst>
      <p:ext uri="{BB962C8B-B14F-4D97-AF65-F5344CB8AC3E}">
        <p14:creationId xmlns:p14="http://schemas.microsoft.com/office/powerpoint/2010/main" val="3380708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734317" y="939451"/>
            <a:ext cx="8535988" cy="4083485"/>
          </a:xfrm>
        </p:spPr>
        <p:txBody>
          <a:bodyPr/>
          <a:lstStyle/>
          <a:p>
            <a:r>
              <a:rPr lang="ru-RU" dirty="0"/>
              <a:t>Если отель входит в крупную гостиничную цепь, то организация системы безопасности может быть частью </a:t>
            </a:r>
            <a:r>
              <a:rPr lang="ru-RU" dirty="0" err="1"/>
              <a:t>франшизного</a:t>
            </a:r>
            <a:r>
              <a:rPr lang="ru-RU" dirty="0"/>
              <a:t> соглашения: </a:t>
            </a:r>
            <a:r>
              <a:rPr lang="ru-RU" dirty="0" err="1" smtClean="0"/>
              <a:t>франшизо-датель</a:t>
            </a:r>
            <a:r>
              <a:rPr lang="ru-RU" dirty="0" smtClean="0"/>
              <a:t> </a:t>
            </a:r>
            <a:r>
              <a:rPr lang="ru-RU" dirty="0"/>
              <a:t>снабжает </a:t>
            </a:r>
            <a:r>
              <a:rPr lang="ru-RU" dirty="0" err="1" smtClean="0"/>
              <a:t>франшизо</a:t>
            </a:r>
            <a:r>
              <a:rPr lang="ru-RU" dirty="0"/>
              <a:t>-</a:t>
            </a:r>
            <a:r>
              <a:rPr lang="ru-RU" dirty="0" smtClean="0"/>
              <a:t>получателя </a:t>
            </a:r>
            <a:r>
              <a:rPr lang="ru-RU" dirty="0"/>
              <a:t>инструкциями, обучает персонал и т.д. Численность службы безопасности относительно невелика: на гостиницу в 500 номеров приходится не более десяти человек. Желательно в штате службы безопасности иметь и </a:t>
            </a:r>
            <a:r>
              <a:rPr lang="ru-RU" dirty="0" smtClean="0"/>
              <a:t>сотрудников-женщин</a:t>
            </a:r>
            <a:r>
              <a:rPr lang="ru-RU" dirty="0"/>
              <a:t>, поскольку если пострадавший клиент — женщина, ей зачастую легче доверится именно женщине.</a:t>
            </a:r>
          </a:p>
        </p:txBody>
      </p:sp>
    </p:spTree>
    <p:extLst>
      <p:ext uri="{BB962C8B-B14F-4D97-AF65-F5344CB8AC3E}">
        <p14:creationId xmlns:p14="http://schemas.microsoft.com/office/powerpoint/2010/main" val="979013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4211" y="501041"/>
            <a:ext cx="8873147" cy="5649238"/>
          </a:xfrm>
        </p:spPr>
        <p:txBody>
          <a:bodyPr>
            <a:normAutofit fontScale="85000" lnSpcReduction="20000"/>
          </a:bodyPr>
          <a:lstStyle/>
          <a:p>
            <a:r>
              <a:rPr lang="ru-RU" dirty="0"/>
              <a:t>Основные задачи, решаемые установкой систем видеонаблюдения в отелях, следующие:</a:t>
            </a:r>
          </a:p>
          <a:p>
            <a:r>
              <a:rPr lang="ru-RU" dirty="0"/>
              <a:t>? круглосуточный контроль над оперативной обстановкой в гостинице по мониторам системы видеонаблюдения с записью информации и ее хранение;</a:t>
            </a:r>
          </a:p>
          <a:p>
            <a:r>
              <a:rPr lang="ru-RU" dirty="0"/>
              <a:t>? пресечение правонарушений общественного порядка, попыток незаконного проникновения в гостиницу, в ее помещения, обнаружение возгораний и других чрезвычайных ситуаций;</a:t>
            </a:r>
          </a:p>
          <a:p>
            <a:r>
              <a:rPr lang="ru-RU" dirty="0"/>
              <a:t>? соблюдение коммерческой тайны, строгой конфиденциальности получаемой информации, предоставление информации заинтересованным лицам;</a:t>
            </a:r>
          </a:p>
          <a:p>
            <a:r>
              <a:rPr lang="ru-RU" dirty="0"/>
              <a:t>? максимальное содействие сотрудникам силовых структур в проведении оперативной работы, пресечение правонарушений в гостинице и на прилегающей территории;</a:t>
            </a:r>
          </a:p>
          <a:p>
            <a:r>
              <a:rPr lang="ru-RU" dirty="0"/>
              <a:t>? проверка обоснованности претензий гостей отеля;</a:t>
            </a:r>
          </a:p>
          <a:p>
            <a:r>
              <a:rPr lang="ru-RU" dirty="0"/>
              <a:t>? осуществление контроля пропускного режима в гостиницу, а также въезда и выезда автотранспорта на территорию гостиницы;</a:t>
            </a:r>
          </a:p>
          <a:p>
            <a:r>
              <a:rPr lang="ru-RU" dirty="0"/>
              <a:t>? уменьшение числа сотрудников службы безопасности, занятых в охранных мероприятиях;</a:t>
            </a:r>
          </a:p>
          <a:p>
            <a:r>
              <a:rPr lang="ru-RU" dirty="0"/>
              <a:t>? контроль финансового оборота заведений на территории отеля;</a:t>
            </a:r>
          </a:p>
          <a:p>
            <a:r>
              <a:rPr lang="ru-RU" dirty="0"/>
              <a:t>? уменьшение количества персонала, обслуживающего номера</a:t>
            </a:r>
            <a:r>
              <a:rPr lang="ru-RU" dirty="0" smtClean="0"/>
              <a:t>.</a:t>
            </a:r>
            <a:endParaRPr lang="ru-RU" dirty="0"/>
          </a:p>
        </p:txBody>
      </p:sp>
    </p:spTree>
    <p:extLst>
      <p:ext uri="{BB962C8B-B14F-4D97-AF65-F5344CB8AC3E}">
        <p14:creationId xmlns:p14="http://schemas.microsoft.com/office/powerpoint/2010/main" val="1868739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4211" y="685800"/>
            <a:ext cx="8848095" cy="5063647"/>
          </a:xfrm>
        </p:spPr>
        <p:txBody>
          <a:bodyPr/>
          <a:lstStyle/>
          <a:p>
            <a:pPr>
              <a:lnSpc>
                <a:spcPct val="150000"/>
              </a:lnSpc>
            </a:pPr>
            <a:r>
              <a:rPr lang="ru-RU" dirty="0"/>
              <a:t>Организационная структура гостиничного предприятия представляет собой совокупность рабочих мест и производственных подразделений, формы их взаимосвязей, обеспечивающих достижение стратегических целей. Своевременное предоставление гостиничных продуктов высокого качества предполагает не только эффективное функционирование каждого подразделения гостиничного предприятия, но и тесное взаимодействие и координацию деятельности различных служб.</a:t>
            </a:r>
          </a:p>
        </p:txBody>
      </p:sp>
    </p:spTree>
    <p:extLst>
      <p:ext uri="{BB962C8B-B14F-4D97-AF65-F5344CB8AC3E}">
        <p14:creationId xmlns:p14="http://schemas.microsoft.com/office/powerpoint/2010/main" val="1684069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909681" y="2141950"/>
            <a:ext cx="8535988" cy="2286696"/>
          </a:xfrm>
        </p:spPr>
        <p:txBody>
          <a:bodyPr>
            <a:normAutofit/>
          </a:bodyPr>
          <a:lstStyle/>
          <a:p>
            <a:r>
              <a:rPr lang="ru-RU" dirty="0"/>
              <a:t>Высшему руководству отеля служба безопасности периодически предоставляет отчет с анализом происшествий (наиболее частые инциденты, где чаще всего они имеют место, в какое время, какие лица связаны с этими инцидентами). В отчете предлагаются меры по недопущению повторения таких инцидентов.</a:t>
            </a:r>
          </a:p>
        </p:txBody>
      </p:sp>
    </p:spTree>
    <p:extLst>
      <p:ext uri="{BB962C8B-B14F-4D97-AF65-F5344CB8AC3E}">
        <p14:creationId xmlns:p14="http://schemas.microsoft.com/office/powerpoint/2010/main" val="3932216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472858"/>
            <a:ext cx="7157081" cy="1468677"/>
          </a:xfrm>
        </p:spPr>
        <p:txBody>
          <a:bodyPr/>
          <a:lstStyle/>
          <a:p>
            <a:r>
              <a:rPr lang="ru-RU" dirty="0"/>
              <a:t>ОТДЕЛ МАРКЕТИНГА И СВЯЗЕЙ С </a:t>
            </a:r>
            <a:r>
              <a:rPr lang="ru-RU" dirty="0" smtClean="0"/>
              <a:t>ОБЩЕСТВЕННОСТЬЮ</a:t>
            </a:r>
            <a:endParaRPr lang="ru-RU" dirty="0"/>
          </a:p>
        </p:txBody>
      </p:sp>
      <p:sp>
        <p:nvSpPr>
          <p:cNvPr id="3" name="Текст 2"/>
          <p:cNvSpPr>
            <a:spLocks noGrp="1"/>
          </p:cNvSpPr>
          <p:nvPr>
            <p:ph type="body" idx="1"/>
          </p:nvPr>
        </p:nvSpPr>
        <p:spPr>
          <a:xfrm>
            <a:off x="684212" y="1941535"/>
            <a:ext cx="8535988" cy="3883068"/>
          </a:xfrm>
        </p:spPr>
        <p:txBody>
          <a:bodyPr/>
          <a:lstStyle/>
          <a:p>
            <a:r>
              <a:rPr lang="ru-RU" dirty="0"/>
              <a:t>Для многих постояльцев знакомство с отелем начинается именно с этого подразделения. Обязанности работников, занятых в этом отделе, можно подразделить на четыре группы:</a:t>
            </a:r>
          </a:p>
          <a:p>
            <a:r>
              <a:rPr lang="ru-RU" dirty="0"/>
              <a:t>1) продажи;</a:t>
            </a:r>
          </a:p>
          <a:p>
            <a:r>
              <a:rPr lang="ru-RU" dirty="0"/>
              <a:t>2) услуги по организации конференций и бизнес-семинаров;</a:t>
            </a:r>
          </a:p>
          <a:p>
            <a:r>
              <a:rPr lang="ru-RU" dirty="0"/>
              <a:t>3) реклама;</a:t>
            </a:r>
          </a:p>
          <a:p>
            <a:r>
              <a:rPr lang="ru-RU" dirty="0"/>
              <a:t>4) связи с общественностью</a:t>
            </a:r>
            <a:r>
              <a:rPr lang="ru-RU" dirty="0" smtClean="0"/>
              <a:t>.</a:t>
            </a:r>
            <a:endParaRPr lang="ru-RU" dirty="0"/>
          </a:p>
        </p:txBody>
      </p:sp>
    </p:spTree>
    <p:extLst>
      <p:ext uri="{BB962C8B-B14F-4D97-AF65-F5344CB8AC3E}">
        <p14:creationId xmlns:p14="http://schemas.microsoft.com/office/powerpoint/2010/main" val="2993719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422754"/>
            <a:ext cx="10058400" cy="1481203"/>
          </a:xfrm>
        </p:spPr>
        <p:txBody>
          <a:bodyPr/>
          <a:lstStyle/>
          <a:p>
            <a:r>
              <a:rPr lang="ru-RU" dirty="0"/>
              <a:t>Отдел маркетинга. Структура, цели и </a:t>
            </a:r>
            <a:r>
              <a:rPr lang="ru-RU" dirty="0" smtClean="0"/>
              <a:t>задачи</a:t>
            </a:r>
            <a:endParaRPr lang="ru-RU" dirty="0"/>
          </a:p>
        </p:txBody>
      </p:sp>
      <p:sp>
        <p:nvSpPr>
          <p:cNvPr id="3" name="Текст 2"/>
          <p:cNvSpPr>
            <a:spLocks noGrp="1"/>
          </p:cNvSpPr>
          <p:nvPr>
            <p:ph type="body" idx="1"/>
          </p:nvPr>
        </p:nvSpPr>
        <p:spPr>
          <a:xfrm>
            <a:off x="684212" y="1903957"/>
            <a:ext cx="8535988" cy="3582443"/>
          </a:xfrm>
        </p:spPr>
        <p:txBody>
          <a:bodyPr/>
          <a:lstStyle/>
          <a:p>
            <a:r>
              <a:rPr lang="ru-RU" dirty="0"/>
              <a:t>Основная цель отдела маркетинга заключается в увеличении числа продаж продукции (услуг гостиницы), поэтому маркетологи работают в тесном сотрудничестве с административной службой и конференц-менеджерами.</a:t>
            </a:r>
            <a:endParaRPr lang="ru-RU" dirty="0" smtClean="0"/>
          </a:p>
          <a:p>
            <a:r>
              <a:rPr lang="ru-RU" dirty="0"/>
              <a:t> российской практике используют следующий подход к организации маркетинговой </a:t>
            </a:r>
            <a:r>
              <a:rPr lang="ru-RU" dirty="0" smtClean="0"/>
              <a:t>службы.</a:t>
            </a:r>
            <a:endParaRPr lang="ru-RU" dirty="0"/>
          </a:p>
        </p:txBody>
      </p:sp>
    </p:spTree>
    <p:extLst>
      <p:ext uri="{BB962C8B-B14F-4D97-AF65-F5344CB8AC3E}">
        <p14:creationId xmlns:p14="http://schemas.microsoft.com/office/powerpoint/2010/main" val="3999807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4212" y="851770"/>
            <a:ext cx="8535988" cy="5142630"/>
          </a:xfrm>
        </p:spPr>
        <p:txBody>
          <a:bodyPr/>
          <a:lstStyle/>
          <a:p>
            <a:r>
              <a:rPr lang="ru-RU" dirty="0"/>
              <a:t>На первой стадии в управлении сбытом, производством и финансами вводят подразделения: коммерческий отдел, отдел конъюнктуры и цен, отдел по рекламе.</a:t>
            </a:r>
          </a:p>
          <a:p>
            <a:r>
              <a:rPr lang="ru-RU" dirty="0"/>
              <a:t>На второй стадии в систему управленческих служб, непосредственно подчиненных высшему руководству, включается отдельное звено по маркетингу, в ведение которого входят вопросы рекламы, комплексные рыночные исследования, прогнозирование конъюнктуры рынков и цен, разработка интегрированной маркетинговой политики и т.д</a:t>
            </a:r>
            <a:r>
              <a:rPr lang="ru-RU" dirty="0" smtClean="0"/>
              <a:t>.</a:t>
            </a:r>
            <a:endParaRPr lang="ru-RU" dirty="0"/>
          </a:p>
        </p:txBody>
      </p:sp>
    </p:spTree>
    <p:extLst>
      <p:ext uri="{BB962C8B-B14F-4D97-AF65-F5344CB8AC3E}">
        <p14:creationId xmlns:p14="http://schemas.microsoft.com/office/powerpoint/2010/main" val="1809265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4212" y="864296"/>
            <a:ext cx="8535988" cy="4829479"/>
          </a:xfrm>
        </p:spPr>
        <p:txBody>
          <a:bodyPr/>
          <a:lstStyle/>
          <a:p>
            <a:r>
              <a:rPr lang="ru-RU" dirty="0"/>
              <a:t>Маркетинговые службы могут представлять собой два уровня управления:</a:t>
            </a:r>
          </a:p>
          <a:p>
            <a:r>
              <a:rPr lang="ru-RU" dirty="0"/>
              <a:t>1) центральные маркетинговые службы (отделы);</a:t>
            </a:r>
          </a:p>
          <a:p>
            <a:r>
              <a:rPr lang="ru-RU" dirty="0"/>
              <a:t>2) оперативные отделы (или секторы).</a:t>
            </a:r>
          </a:p>
          <a:p>
            <a:r>
              <a:rPr lang="ru-RU" dirty="0"/>
              <a:t>Существует три основных типа построения маркетинговых структур:</a:t>
            </a:r>
          </a:p>
          <a:p>
            <a:r>
              <a:rPr lang="ru-RU" dirty="0"/>
              <a:t>1) функциональные (по видам маркетинговой деятельности);</a:t>
            </a:r>
          </a:p>
          <a:p>
            <a:r>
              <a:rPr lang="ru-RU" dirty="0"/>
              <a:t>2) товарные (ориентированные на товары и услуги фирмы);</a:t>
            </a:r>
          </a:p>
          <a:p>
            <a:r>
              <a:rPr lang="ru-RU" dirty="0"/>
              <a:t>3) региональные (ориентированные на рынки регионов деятельности фирмы</a:t>
            </a:r>
            <a:r>
              <a:rPr lang="ru-RU" dirty="0" smtClean="0"/>
              <a:t>).</a:t>
            </a:r>
            <a:endParaRPr lang="ru-RU" dirty="0"/>
          </a:p>
        </p:txBody>
      </p:sp>
    </p:spTree>
    <p:extLst>
      <p:ext uri="{BB962C8B-B14F-4D97-AF65-F5344CB8AC3E}">
        <p14:creationId xmlns:p14="http://schemas.microsoft.com/office/powerpoint/2010/main" val="1316847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96738" y="776614"/>
            <a:ext cx="8535988" cy="4854532"/>
          </a:xfrm>
        </p:spPr>
        <p:txBody>
          <a:bodyPr/>
          <a:lstStyle/>
          <a:p>
            <a:r>
              <a:rPr lang="ru-RU" dirty="0"/>
              <a:t>В целом работу отдела оценивает региональный офис </a:t>
            </a:r>
            <a:r>
              <a:rPr lang="ru-RU" i="1" dirty="0" err="1"/>
              <a:t>Marriott</a:t>
            </a:r>
            <a:r>
              <a:rPr lang="ru-RU" i="1" dirty="0"/>
              <a:t> </a:t>
            </a:r>
            <a:r>
              <a:rPr lang="ru-RU" i="1" dirty="0" err="1"/>
              <a:t>International</a:t>
            </a:r>
            <a:r>
              <a:rPr lang="ru-RU" dirty="0"/>
              <a:t>, который руководствуется объективными количественными показателями: ростом бизнеса, загрузкой, уровнем цен. В качестве ключевого применяется показатель </a:t>
            </a:r>
            <a:r>
              <a:rPr lang="ru-RU" i="1" dirty="0" err="1"/>
              <a:t>revenue</a:t>
            </a:r>
            <a:r>
              <a:rPr lang="ru-RU" i="1" dirty="0"/>
              <a:t> </a:t>
            </a:r>
            <a:r>
              <a:rPr lang="ru-RU" i="1" dirty="0" err="1"/>
              <a:t>per</a:t>
            </a:r>
            <a:r>
              <a:rPr lang="ru-RU" i="1" dirty="0"/>
              <a:t> </a:t>
            </a:r>
            <a:r>
              <a:rPr lang="ru-RU" i="1" dirty="0" err="1"/>
              <a:t>avaible</a:t>
            </a:r>
            <a:r>
              <a:rPr lang="ru-RU" i="1" dirty="0"/>
              <a:t> </a:t>
            </a:r>
            <a:r>
              <a:rPr lang="ru-RU" i="1" dirty="0" err="1"/>
              <a:t>room</a:t>
            </a:r>
            <a:r>
              <a:rPr lang="ru-RU" i="1" dirty="0"/>
              <a:t>,</a:t>
            </a:r>
            <a:r>
              <a:rPr lang="ru-RU" dirty="0"/>
              <a:t> или </a:t>
            </a:r>
            <a:r>
              <a:rPr lang="ru-RU" i="1" dirty="0" err="1"/>
              <a:t>Revpar</a:t>
            </a:r>
            <a:r>
              <a:rPr lang="ru-RU" i="1" dirty="0"/>
              <a:t> </a:t>
            </a:r>
            <a:r>
              <a:rPr lang="ru-RU" dirty="0"/>
              <a:t>(доход на имеющийся в наличии номер), его определяют отношением дохода гостиницы к общему количеству номеров. </a:t>
            </a:r>
            <a:r>
              <a:rPr lang="ru-RU" i="1" dirty="0" err="1"/>
              <a:t>Revpar</a:t>
            </a:r>
            <a:r>
              <a:rPr lang="ru-RU" dirty="0"/>
              <a:t> — это показатель развития, который в сочетании с динамикой показателя загрузки свидетельствует о результативности тарифной политики, применяемой гостиницей</a:t>
            </a:r>
            <a:r>
              <a:rPr lang="ru-RU" dirty="0" smtClean="0"/>
              <a:t>.</a:t>
            </a:r>
          </a:p>
          <a:p>
            <a:r>
              <a:rPr lang="ru-RU" dirty="0"/>
              <a:t>Крупные российские гостиницы с номерным фондом более 1000 номеров формируют коммерческую службу, построенную по функциональному признаку. Служба может включать отдел продаж, группу маркетинга и рекламы, группу бронирования, группу дополнительных услуг.</a:t>
            </a:r>
          </a:p>
        </p:txBody>
      </p:sp>
    </p:spTree>
    <p:extLst>
      <p:ext uri="{BB962C8B-B14F-4D97-AF65-F5344CB8AC3E}">
        <p14:creationId xmlns:p14="http://schemas.microsoft.com/office/powerpoint/2010/main" val="4031464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709264" y="801666"/>
            <a:ext cx="8535988" cy="4704219"/>
          </a:xfrm>
        </p:spPr>
        <p:txBody>
          <a:bodyPr/>
          <a:lstStyle/>
          <a:p>
            <a:r>
              <a:rPr lang="ru-RU" dirty="0"/>
              <a:t>Для того чтобы минимизировать риск потерь от нарушения системы взаимосвязи между ключевыми службами гостиницы, необходимо внедрение принципов логистики. Такой подход характерен для ряда гостиничных предприятий Москвы, в штате которых есть должность менеджера по доходам (</a:t>
            </a:r>
            <a:r>
              <a:rPr lang="ru-RU" dirty="0" err="1"/>
              <a:t>Revenue</a:t>
            </a:r>
            <a:r>
              <a:rPr lang="ru-RU" dirty="0"/>
              <a:t> </a:t>
            </a:r>
            <a:r>
              <a:rPr lang="ru-RU" dirty="0" err="1"/>
              <a:t>manager</a:t>
            </a:r>
            <a:r>
              <a:rPr lang="ru-RU" dirty="0"/>
              <a:t>). В его обязанности входит прогнозирование объемов и структуры будущих сервисных потоков и соответствующих им финансовых поступлений, формирование предложений по ценам с учетом прогнозов, параметров конкуренции, а также других факторов для максимизации интегрального финансового потока.</a:t>
            </a:r>
          </a:p>
        </p:txBody>
      </p:sp>
    </p:spTree>
    <p:extLst>
      <p:ext uri="{BB962C8B-B14F-4D97-AF65-F5344CB8AC3E}">
        <p14:creationId xmlns:p14="http://schemas.microsoft.com/office/powerpoint/2010/main" val="3307895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a:t>Организационная структура гостиницы представлена административной, сервисной, функциональными и вспомогательными службами. Дополнительные службы — службы питания, организации отдыха, спортивно-оздоровительные и др. Вспомогательные службы обеспечивают функционирование гостиницы, к ним относятся инженерная служба, службы снабжения и складирования, химчистка и прачечная и др. Состав и структура перечисленных служб зависит от категории гостиницы.</a:t>
            </a:r>
          </a:p>
        </p:txBody>
      </p:sp>
    </p:spTree>
    <p:extLst>
      <p:ext uri="{BB962C8B-B14F-4D97-AF65-F5344CB8AC3E}">
        <p14:creationId xmlns:p14="http://schemas.microsoft.com/office/powerpoint/2010/main" val="2185306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8743" y="165852"/>
            <a:ext cx="8534400" cy="1287167"/>
          </a:xfrm>
        </p:spPr>
        <p:txBody>
          <a:bodyPr>
            <a:normAutofit/>
          </a:bodyPr>
          <a:lstStyle/>
          <a:p>
            <a:r>
              <a:rPr lang="ru-RU" dirty="0"/>
              <a:t>СЛУЖБА УПРАВЛЕНИЯ НОМЕРНЫМ </a:t>
            </a:r>
            <a:r>
              <a:rPr lang="ru-RU" dirty="0" smtClean="0"/>
              <a:t>ФОНДОМ</a:t>
            </a:r>
            <a:endParaRPr lang="ru-RU" dirty="0"/>
          </a:p>
        </p:txBody>
      </p:sp>
      <p:sp>
        <p:nvSpPr>
          <p:cNvPr id="3" name="Объект 2"/>
          <p:cNvSpPr>
            <a:spLocks noGrp="1"/>
          </p:cNvSpPr>
          <p:nvPr>
            <p:ph idx="1"/>
          </p:nvPr>
        </p:nvSpPr>
        <p:spPr>
          <a:xfrm>
            <a:off x="458743" y="1453019"/>
            <a:ext cx="8534400" cy="5090207"/>
          </a:xfrm>
        </p:spPr>
        <p:txBody>
          <a:bodyPr/>
          <a:lstStyle/>
          <a:p>
            <a:r>
              <a:rPr lang="ru-RU" dirty="0"/>
              <a:t>Важным условием удовлетворения спроса потребителей услуг гостиниц является поддержание тесного взаимодействия различных служб, координация их действий в пространстве и во времени. Прежде всего это относится к службе приема и размещения гостей, поскольку работникам именно этой службы клиенты, как правило, высказывают свои претензии даже в тех случаях, когда проблемы клиентов вызваны деятельностью других подразделений. Например, недовольство качеством уборки номера, за которое отвечает служба номерного фонда, гости высказывают тем служащим, которые постоянно открыты для контакта, т.е. службе приема. Мало того, книги отзывов и предложений с жалобами гостей находятся именно в службах, занятых обслуживанием гостей. Через службу приема осуществляется связь с любым другим подразделением гостиницы.</a:t>
            </a:r>
          </a:p>
        </p:txBody>
      </p:sp>
    </p:spTree>
    <p:extLst>
      <p:ext uri="{BB962C8B-B14F-4D97-AF65-F5344CB8AC3E}">
        <p14:creationId xmlns:p14="http://schemas.microsoft.com/office/powerpoint/2010/main" val="1769059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58535" y="5038477"/>
            <a:ext cx="8534400" cy="1507067"/>
          </a:xfrm>
        </p:spPr>
        <p:txBody>
          <a:bodyPr>
            <a:noAutofit/>
          </a:bodyPr>
          <a:lstStyle/>
          <a:p>
            <a:r>
              <a:rPr lang="ru-RU" sz="2400" dirty="0"/>
              <a:t>Службы приема и размещения, службы персонала в униформе и службы эксплуатации номерного фонда образуют службу управления номерным фондом</a:t>
            </a:r>
          </a:p>
        </p:txBody>
      </p:sp>
      <p:pic>
        <p:nvPicPr>
          <p:cNvPr id="1026" name="Picture 2" descr="Структура службы управления номерным фондом"/>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5025" y="338203"/>
            <a:ext cx="8617907" cy="421603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8827529" y="4669145"/>
            <a:ext cx="1005403" cy="369332"/>
          </a:xfrm>
          <a:prstGeom prst="rect">
            <a:avLst/>
          </a:prstGeom>
        </p:spPr>
        <p:txBody>
          <a:bodyPr wrap="none">
            <a:spAutoFit/>
          </a:bodyPr>
          <a:lstStyle/>
          <a:p>
            <a:r>
              <a:rPr lang="ru-RU" dirty="0">
                <a:solidFill>
                  <a:schemeClr val="bg1"/>
                </a:solidFill>
                <a:latin typeface="Roboto"/>
              </a:rPr>
              <a:t>рис. </a:t>
            </a:r>
            <a:r>
              <a:rPr lang="ru-RU" dirty="0" smtClean="0">
                <a:solidFill>
                  <a:schemeClr val="bg1"/>
                </a:solidFill>
                <a:latin typeface="Roboto"/>
              </a:rPr>
              <a:t>1.0</a:t>
            </a:r>
            <a:endParaRPr lang="ru-RU" dirty="0">
              <a:solidFill>
                <a:schemeClr val="bg1"/>
              </a:solidFill>
            </a:endParaRPr>
          </a:p>
        </p:txBody>
      </p:sp>
    </p:spTree>
    <p:extLst>
      <p:ext uri="{BB962C8B-B14F-4D97-AF65-F5344CB8AC3E}">
        <p14:creationId xmlns:p14="http://schemas.microsoft.com/office/powerpoint/2010/main" val="3631856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84213" y="685801"/>
            <a:ext cx="10058400" cy="992687"/>
          </a:xfrm>
        </p:spPr>
        <p:txBody>
          <a:bodyPr/>
          <a:lstStyle/>
          <a:p>
            <a:r>
              <a:rPr lang="ru-RU" dirty="0"/>
              <a:t>СЛУЖБА ЭКСПЛУАТАЦИИ НОМЕРНОГО </a:t>
            </a:r>
            <a:r>
              <a:rPr lang="ru-RU" dirty="0" smtClean="0"/>
              <a:t>ФОНДА</a:t>
            </a:r>
            <a:endParaRPr lang="ru-RU" dirty="0"/>
          </a:p>
        </p:txBody>
      </p:sp>
      <p:sp>
        <p:nvSpPr>
          <p:cNvPr id="5" name="Текст 4"/>
          <p:cNvSpPr>
            <a:spLocks noGrp="1"/>
          </p:cNvSpPr>
          <p:nvPr>
            <p:ph type="body" idx="1"/>
          </p:nvPr>
        </p:nvSpPr>
        <p:spPr>
          <a:xfrm>
            <a:off x="684212" y="1678488"/>
            <a:ext cx="8535988" cy="4315912"/>
          </a:xfrm>
        </p:spPr>
        <p:txBody>
          <a:bodyPr/>
          <a:lstStyle/>
          <a:p>
            <a:r>
              <a:rPr lang="ru-RU" dirty="0"/>
              <a:t>Служба номерного фонда предоставляет основные, дополнительные и сопутствующие услуги. В ее состав входят руководитель, заведующие этажами, дежурные по этажу (администраторы), старшие горничные, горничные, специалисты по комплексной уборке служебных и общественных </a:t>
            </a:r>
            <a:r>
              <a:rPr lang="ru-RU" dirty="0" smtClean="0"/>
              <a:t>помещений. </a:t>
            </a:r>
            <a:r>
              <a:rPr lang="ru-RU" dirty="0"/>
              <a:t>Напомним, на рис. </a:t>
            </a:r>
            <a:r>
              <a:rPr lang="ru-RU" dirty="0" smtClean="0"/>
              <a:t>1.0 </a:t>
            </a:r>
            <a:r>
              <a:rPr lang="ru-RU" dirty="0"/>
              <a:t>представлена структура службы управления номерным фондом. Служба номерного фонда тесно взаимодействует со службами главного инженера, приема и размещения.</a:t>
            </a:r>
          </a:p>
        </p:txBody>
      </p:sp>
    </p:spTree>
    <p:extLst>
      <p:ext uri="{BB962C8B-B14F-4D97-AF65-F5344CB8AC3E}">
        <p14:creationId xmlns:p14="http://schemas.microsoft.com/office/powerpoint/2010/main" val="577057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4212" y="313151"/>
            <a:ext cx="9336610" cy="5681249"/>
          </a:xfrm>
        </p:spPr>
        <p:txBody>
          <a:bodyPr/>
          <a:lstStyle/>
          <a:p>
            <a:r>
              <a:rPr lang="ru-RU" dirty="0"/>
              <a:t>К жилым помещениям относят номера; к общественным — вестибюль, холлы, коридоры, переходы, места предоставления дополнительных услуг, санитарные объекты общего пользования; к служебным — зоны обслуживания и переходы между ними, кабинеты; к подсобным — различные мастерские, кладовые; к складским — склады; к бытовым — гардеробы, душевые, санузлы, комнаты обслуживающего персонала; к техническим — котельную, бойлерную, вентиляционную шахту и др</a:t>
            </a:r>
            <a:r>
              <a:rPr lang="ru-RU" dirty="0" smtClean="0"/>
              <a:t>.</a:t>
            </a:r>
          </a:p>
          <a:p>
            <a:r>
              <a:rPr lang="ru-RU" dirty="0"/>
              <a:t>Кроме того служба эксплуатации номерного фонда информирует работников приема и размещения об освобождении номеров и готовности их к заселению и службу главного инженера о необходимости устранения неисправностей в оборудовании номеров, авариях, необходимости текущего ремонта.</a:t>
            </a:r>
          </a:p>
        </p:txBody>
      </p:sp>
    </p:spTree>
    <p:extLst>
      <p:ext uri="{BB962C8B-B14F-4D97-AF65-F5344CB8AC3E}">
        <p14:creationId xmlns:p14="http://schemas.microsoft.com/office/powerpoint/2010/main" val="1002074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4212" y="288099"/>
            <a:ext cx="9148720" cy="6363222"/>
          </a:xfrm>
        </p:spPr>
        <p:txBody>
          <a:bodyPr>
            <a:normAutofit fontScale="85000" lnSpcReduction="10000"/>
          </a:bodyPr>
          <a:lstStyle/>
          <a:p>
            <a:r>
              <a:rPr lang="ru-RU" dirty="0"/>
              <a:t>Руководитель службы эксплуатации номерного фонда является материально ответственным лицом, ведет инвентаризационные ведомости, карточки складского учета, отвечает за использование, хранение, учет белья на этажах, при нанесении ущерба имуществу гостиницы составляет </a:t>
            </a:r>
            <a:r>
              <a:rPr lang="ru-RU" dirty="0" smtClean="0"/>
              <a:t>акты. </a:t>
            </a:r>
            <a:r>
              <a:rPr lang="ru-RU" dirty="0"/>
              <a:t>В его обязанности также входит:</a:t>
            </a:r>
          </a:p>
          <a:p>
            <a:r>
              <a:rPr lang="ru-RU" dirty="0"/>
              <a:t>1) следить за техническим состоянием номеров, своевременно в случае возникновения каких-либо неполадок сообщать о них в службы главного инженера, приема и размещения;</a:t>
            </a:r>
          </a:p>
          <a:p>
            <a:r>
              <a:rPr lang="ru-RU" dirty="0"/>
              <a:t>2) планировать и распределять объем работ, уборочные площади;</a:t>
            </a:r>
          </a:p>
          <a:p>
            <a:r>
              <a:rPr lang="ru-RU" dirty="0"/>
              <a:t>3) участвовать в урегулировании претензий (жалоб) клиентов, вести учет потерянных и забытых гостями вещей;</a:t>
            </a:r>
          </a:p>
          <a:p>
            <a:r>
              <a:rPr lang="ru-RU" dirty="0"/>
              <a:t>4) участвовать в составлении организационных документов, инструкций по технике безопасности и пожарной безопасности и следить за их выполнением;</a:t>
            </a:r>
          </a:p>
          <a:p>
            <a:r>
              <a:rPr lang="ru-RU" dirty="0"/>
              <a:t>5) совместно с экономистом рассчитывать численность и профессионально-квалификационный состав персонала;</a:t>
            </a:r>
          </a:p>
          <a:p>
            <a:r>
              <a:rPr lang="ru-RU" dirty="0"/>
              <a:t>6) составлять графики выхода на работу персонала службы, следить за своевременным приходом и уходом с работы, присутствием на рабочих местах всех сотрудников;</a:t>
            </a:r>
          </a:p>
          <a:p>
            <a:r>
              <a:rPr lang="ru-RU" dirty="0"/>
              <a:t>7) вести табель учета рабочего времени, по которому начисляется заработная плата;</a:t>
            </a:r>
          </a:p>
          <a:p>
            <a:r>
              <a:rPr lang="ru-RU" dirty="0"/>
              <a:t>8) совместно с руководителем службы управления персоналом составлять графики отпусков</a:t>
            </a:r>
            <a:r>
              <a:rPr lang="ru-RU" dirty="0" smtClean="0"/>
              <a:t>.</a:t>
            </a:r>
            <a:endParaRPr lang="ru-RU" dirty="0"/>
          </a:p>
        </p:txBody>
      </p:sp>
    </p:spTree>
    <p:extLst>
      <p:ext uri="{BB962C8B-B14F-4D97-AF65-F5344CB8AC3E}">
        <p14:creationId xmlns:p14="http://schemas.microsoft.com/office/powerpoint/2010/main" val="588690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460331"/>
            <a:ext cx="10058400" cy="704589"/>
          </a:xfrm>
        </p:spPr>
        <p:txBody>
          <a:bodyPr>
            <a:normAutofit/>
          </a:bodyPr>
          <a:lstStyle/>
          <a:p>
            <a:r>
              <a:rPr lang="ru-RU" dirty="0"/>
              <a:t>СЛУЖБА </a:t>
            </a:r>
            <a:r>
              <a:rPr lang="ru-RU" dirty="0" smtClean="0"/>
              <a:t>ПИТАНИЯ</a:t>
            </a:r>
            <a:endParaRPr lang="ru-RU" dirty="0"/>
          </a:p>
        </p:txBody>
      </p:sp>
      <p:sp>
        <p:nvSpPr>
          <p:cNvPr id="3" name="Текст 2"/>
          <p:cNvSpPr>
            <a:spLocks noGrp="1"/>
          </p:cNvSpPr>
          <p:nvPr>
            <p:ph type="body" idx="1"/>
          </p:nvPr>
        </p:nvSpPr>
        <p:spPr>
          <a:xfrm>
            <a:off x="684212" y="1252603"/>
            <a:ext cx="8535988" cy="4741797"/>
          </a:xfrm>
        </p:spPr>
        <p:txBody>
          <a:bodyPr/>
          <a:lstStyle/>
          <a:p>
            <a:r>
              <a:rPr lang="ru-RU" dirty="0"/>
              <a:t>Согласно действующему ГОСТу Р 50762—2007, существует пять типов предприятий питания: ресторан, бар, кафе, столовая, закусочная, предприятие быстрого обслуживания. Как правило, в гостиницах служба питания представлена рестораном и (или) баром.</a:t>
            </a:r>
          </a:p>
          <a:p>
            <a:r>
              <a:rPr lang="ru-RU" i="1" dirty="0"/>
              <a:t>Ресторан</a:t>
            </a:r>
            <a:r>
              <a:rPr lang="ru-RU" dirty="0"/>
              <a:t> — предприятие общественного питания с широким ассортиментом блюд сложного изготовления, включая заказные и фирменные блюда и изделия; алкогольные, прохладительные, горячие и другие виды напитков, мучные кондитерские и булочные изделия, табачные изделия, покупные товары; с высоким уровнем обслуживания и, как правило, в сочетании с организацией отдыха и развлечений</a:t>
            </a:r>
            <a:r>
              <a:rPr lang="ru-RU" dirty="0" smtClean="0"/>
              <a:t>.</a:t>
            </a:r>
            <a:endParaRPr lang="ru-RU" dirty="0"/>
          </a:p>
        </p:txBody>
      </p:sp>
    </p:spTree>
    <p:extLst>
      <p:ext uri="{BB962C8B-B14F-4D97-AF65-F5344CB8AC3E}">
        <p14:creationId xmlns:p14="http://schemas.microsoft.com/office/powerpoint/2010/main" val="1609157829"/>
      </p:ext>
    </p:extLst>
  </p:cSld>
  <p:clrMapOvr>
    <a:masterClrMapping/>
  </p:clrMapOvr>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1299</TotalTime>
  <Words>1974</Words>
  <Application>Microsoft Office PowerPoint</Application>
  <PresentationFormat>Произвольный</PresentationFormat>
  <Paragraphs>87</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Сектор</vt:lpstr>
      <vt:lpstr>ОРГАНИЗАЦИОННАЯ СТРУКТУРА СЛУЖБ ГОСТИНИЧНОГО ПРЕДПРИЯТИЯ И ИХ ВЗАИМОСВЯЗЬ к.э.н., доц. Ясенок С.Н. к.э.н., доц. Нежельченко Е.В. </vt:lpstr>
      <vt:lpstr>Презентация PowerPoint</vt:lpstr>
      <vt:lpstr>Презентация PowerPoint</vt:lpstr>
      <vt:lpstr>СЛУЖБА УПРАВЛЕНИЯ НОМЕРНЫМ ФОНДОМ</vt:lpstr>
      <vt:lpstr>Службы приема и размещения, службы персонала в униформе и службы эксплуатации номерного фонда образуют службу управления номерным фондом</vt:lpstr>
      <vt:lpstr>СЛУЖБА ЭКСПЛУАТАЦИИ НОМЕРНОГО ФОНДА</vt:lpstr>
      <vt:lpstr>Презентация PowerPoint</vt:lpstr>
      <vt:lpstr>Презентация PowerPoint</vt:lpstr>
      <vt:lpstr>СЛУЖБА ПИТАНИЯ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СЛУЖБА БЕЗОПАСНОСТИ</vt:lpstr>
      <vt:lpstr>Презентация PowerPoint</vt:lpstr>
      <vt:lpstr>Презентация PowerPoint</vt:lpstr>
      <vt:lpstr>Презентация PowerPoint</vt:lpstr>
      <vt:lpstr>ОТДЕЛ МАРКЕТИНГА И СВЯЗЕЙ С ОБЩЕСТВЕННОСТЬЮ</vt:lpstr>
      <vt:lpstr>Отдел маркетинга. Структура, цели и задачи</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ОРГАНИЗАЦИОННАЯ СТРУКТУРА СЛУЖБ ГОСТИНИЧНОГО ПРЕДПРИЯТИЯ И ИХ ВЗАИМОСВЯЗЬ</dc:title>
  <dc:creator>Пользователь</dc:creator>
  <cp:lastModifiedBy>Yasen</cp:lastModifiedBy>
  <cp:revision>13</cp:revision>
  <dcterms:created xsi:type="dcterms:W3CDTF">2021-02-19T13:28:23Z</dcterms:created>
  <dcterms:modified xsi:type="dcterms:W3CDTF">2021-07-04T17:19:48Z</dcterms:modified>
</cp:coreProperties>
</file>