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Оценка эффективности организационных структур в гостинице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Управление </a:t>
            </a:r>
            <a:r>
              <a:rPr lang="ru-RU" i="1" dirty="0"/>
              <a:t>персоналом, или персонал-менеджмент — область знаний и практической деятельности, направленная на обеспечение организации персоналом, способным выполнять возложенные на него трудовые функции, и оптимальное его </a:t>
            </a:r>
            <a:r>
              <a:rPr lang="ru-RU" i="1" dirty="0" smtClean="0"/>
              <a:t>использование</a:t>
            </a:r>
          </a:p>
          <a:p>
            <a:pPr marL="0" indent="0" algn="r">
              <a:buNone/>
            </a:pPr>
            <a:r>
              <a:rPr lang="ru-RU" sz="1800" i="1" dirty="0"/>
              <a:t>к</a:t>
            </a:r>
            <a:r>
              <a:rPr lang="ru-RU" sz="1800" i="1" dirty="0" smtClean="0"/>
              <a:t>.э.н., доцент </a:t>
            </a:r>
            <a:r>
              <a:rPr lang="ru-RU" sz="1800" i="1" dirty="0" err="1" smtClean="0"/>
              <a:t>Ясенок</a:t>
            </a:r>
            <a:r>
              <a:rPr lang="ru-RU" sz="1800" i="1" dirty="0" smtClean="0"/>
              <a:t> С.Н.</a:t>
            </a:r>
          </a:p>
          <a:p>
            <a:pPr marL="0" indent="0" algn="r">
              <a:buNone/>
            </a:pPr>
            <a:r>
              <a:rPr lang="ru-RU" sz="1800" i="1" dirty="0"/>
              <a:t>к</a:t>
            </a:r>
            <a:r>
              <a:rPr lang="ru-RU" sz="1800" i="1" dirty="0" smtClean="0"/>
              <a:t>.э.н., доцент </a:t>
            </a:r>
            <a:r>
              <a:rPr lang="ru-RU" sz="1800" i="1" dirty="0" err="1" smtClean="0"/>
              <a:t>Нежельченко</a:t>
            </a:r>
            <a:r>
              <a:rPr lang="ru-RU" sz="1800" i="1" dirty="0" smtClean="0"/>
              <a:t> Е.В.</a:t>
            </a: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3769136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Рабочий стол\img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842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Рабочий стол\img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1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26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img2.goodfon.com/original/1920x1200/e/11/tekstura-bumaga-og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img2.goodfon.com/original/1280x1024/e/11/tekstura-bumaga-ogon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2775" y="2413338"/>
            <a:ext cx="799167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/>
              <a:t>Деятельность по управлению персоналом — целенаправленное воздействие на человеческую составляющую организации, ориентированное на приведение возможностей персонала в соответствие с целями, стратегией, условиями развития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257254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08111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Параметры эффективности организационно-управленческой структуры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звенности</a:t>
            </a:r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 /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, </a:t>
            </a:r>
          </a:p>
          <a:p>
            <a:pPr algn="l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 – количество звеньев существующей организационной структуры</a:t>
            </a:r>
          </a:p>
          <a:p>
            <a:pPr algn="l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– оптимальное количество звеньев организационной структуры</a:t>
            </a:r>
          </a:p>
          <a:p>
            <a:pPr algn="l"/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i="1" dirty="0" smtClean="0"/>
              <a:t>Коэффициент </a:t>
            </a:r>
            <a:r>
              <a:rPr lang="ru-RU" sz="3600" b="1" i="1" dirty="0" err="1" smtClean="0"/>
              <a:t>звенности</a:t>
            </a:r>
            <a:endParaRPr lang="ru-RU" sz="3600" b="1" i="1" dirty="0" smtClean="0"/>
          </a:p>
          <a:p>
            <a:pPr marL="0" indent="0" algn="ctr">
              <a:buNone/>
            </a:pPr>
            <a:endParaRPr lang="ru-RU" sz="900" b="1" i="1" dirty="0" smtClean="0"/>
          </a:p>
          <a:p>
            <a:pPr marL="0" indent="0" algn="ctr">
              <a:buNone/>
            </a:pPr>
            <a:r>
              <a:rPr lang="ru-RU" sz="2800" i="1" dirty="0" smtClean="0"/>
              <a:t>Если </a:t>
            </a:r>
            <a:r>
              <a:rPr lang="ru-RU" sz="2800" i="1" dirty="0"/>
              <a:t>данный коэффициент больше 1, следовательно, в данной организационной структуре существует избыточное число звеньев. Если значение коэффициента меньше 1, то в существующей организационной структуре существует недостаток звеньев, а если значение коэффициента </a:t>
            </a:r>
            <a:r>
              <a:rPr lang="ru-RU" sz="2800" i="1" dirty="0" err="1"/>
              <a:t>звенности</a:t>
            </a:r>
            <a:r>
              <a:rPr lang="ru-RU" sz="2800" i="1" dirty="0"/>
              <a:t> равно 1, то это говорит о том, что количество звеньев в существующей структуре </a:t>
            </a:r>
            <a:r>
              <a:rPr lang="ru-RU" sz="2800" i="1" dirty="0" smtClean="0"/>
              <a:t>оптимально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22713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Коэффициент надежности</a:t>
            </a:r>
          </a:p>
          <a:p>
            <a:pPr marL="0" indent="0"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(характеризуется безотказным функционированием аппарата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управления)</a:t>
            </a:r>
          </a:p>
          <a:p>
            <a:pPr marL="0" indent="0" algn="ctr">
              <a:buNone/>
            </a:pP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Кнад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= 1 –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Кобщ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количество нереализованных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решений</a:t>
            </a:r>
          </a:p>
          <a:p>
            <a:pPr marL="0" indent="0" algn="ctr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Кобщ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общее количество решений, принятых в подразделении или организации 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целом</a:t>
            </a:r>
          </a:p>
          <a:p>
            <a:pPr marL="0" indent="0" algn="ctr"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ближе этот коэффициент к 1, тем существующая система управления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надёжнее)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0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Коэффициент дублирования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функций</a:t>
            </a:r>
          </a:p>
          <a:p>
            <a:pPr marL="0" indent="0" algn="ctr"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Кд =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Коз/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Кн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Коз –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количество работ, закреплённых за несколькими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подразделениями</a:t>
            </a:r>
          </a:p>
          <a:p>
            <a:pPr marL="0" indent="0" algn="ctr"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нормативное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работ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9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Коэффициент гибкости структуры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</a:p>
          <a:p>
            <a:pPr marL="0" indent="0" algn="ctr">
              <a:buNone/>
            </a:pP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(свойство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органов аппарата управления изменять свои роли в процессе принятия решений и их исполнения в соответствии с возникающими задачами. Гибкость оценивается в баллах при помощи метода экспертных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оценок)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01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300" b="1" i="1" dirty="0">
                <a:latin typeface="Times New Roman" pitchFamily="18" charset="0"/>
                <a:cs typeface="Times New Roman" pitchFamily="18" charset="0"/>
              </a:rPr>
              <a:t>Коэффициент уровня </a:t>
            </a:r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управляемости</a:t>
            </a:r>
          </a:p>
          <a:p>
            <a:pPr marL="0" indent="0" algn="ctr">
              <a:buNone/>
            </a:pPr>
            <a:endParaRPr lang="ru-RU" sz="33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300" b="1" i="1" dirty="0">
                <a:latin typeface="Times New Roman" pitchFamily="18" charset="0"/>
                <a:cs typeface="Times New Roman" pitchFamily="18" charset="0"/>
              </a:rPr>
              <a:t>(количество подчинённых на 1 управленца</a:t>
            </a:r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endParaRPr lang="ru-RU" sz="33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3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img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239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274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Оценка эффективности организационных структур в гостинице</vt:lpstr>
      <vt:lpstr>Презентация PowerPoint</vt:lpstr>
      <vt:lpstr>Параметры эффективности организационно-управленческой структуры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Yasen</cp:lastModifiedBy>
  <cp:revision>24</cp:revision>
  <dcterms:modified xsi:type="dcterms:W3CDTF">2021-07-04T17:41:48Z</dcterms:modified>
</cp:coreProperties>
</file>