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1"/>
  </p:notesMasterIdLst>
  <p:sldIdLst>
    <p:sldId id="257" r:id="rId2"/>
    <p:sldId id="420" r:id="rId3"/>
    <p:sldId id="260" r:id="rId4"/>
    <p:sldId id="261" r:id="rId5"/>
    <p:sldId id="259" r:id="rId6"/>
    <p:sldId id="425" r:id="rId7"/>
    <p:sldId id="428" r:id="rId8"/>
    <p:sldId id="363" r:id="rId9"/>
    <p:sldId id="370" r:id="rId10"/>
    <p:sldId id="372" r:id="rId11"/>
    <p:sldId id="424" r:id="rId12"/>
    <p:sldId id="373" r:id="rId13"/>
    <p:sldId id="374" r:id="rId14"/>
    <p:sldId id="402" r:id="rId15"/>
    <p:sldId id="379" r:id="rId16"/>
    <p:sldId id="405" r:id="rId17"/>
    <p:sldId id="407" r:id="rId18"/>
    <p:sldId id="416" r:id="rId19"/>
    <p:sldId id="421" r:id="rId20"/>
    <p:sldId id="408" r:id="rId21"/>
    <p:sldId id="409" r:id="rId22"/>
    <p:sldId id="410" r:id="rId23"/>
    <p:sldId id="411" r:id="rId24"/>
    <p:sldId id="412" r:id="rId25"/>
    <p:sldId id="413" r:id="rId26"/>
    <p:sldId id="415" r:id="rId27"/>
    <p:sldId id="418" r:id="rId28"/>
    <p:sldId id="403" r:id="rId29"/>
    <p:sldId id="451" r:id="rId30"/>
    <p:sldId id="388" r:id="rId31"/>
    <p:sldId id="460" r:id="rId32"/>
    <p:sldId id="461" r:id="rId33"/>
    <p:sldId id="462" r:id="rId34"/>
    <p:sldId id="455" r:id="rId35"/>
    <p:sldId id="456" r:id="rId36"/>
    <p:sldId id="457" r:id="rId37"/>
    <p:sldId id="458" r:id="rId38"/>
    <p:sldId id="422" r:id="rId39"/>
    <p:sldId id="429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F6EECEC-F1DA-4FA5-B7EC-4E3D1DC58312}" type="datetimeFigureOut">
              <a:rPr lang="ru-RU"/>
              <a:pPr>
                <a:defRPr/>
              </a:pPr>
              <a:t>04.07.2021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006B90-B385-415B-9F31-27EC50FDF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391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7E1F18-1746-4F34-A618-C3AD886E125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4799838-CE00-4B46-82EF-6ED72BF10B1D}" type="slidenum">
              <a:rPr lang="ru-RU" sz="1200">
                <a:latin typeface="+mn-lt"/>
              </a:rPr>
              <a:pPr algn="r">
                <a:defRPr/>
              </a:pPr>
              <a:t>24</a:t>
            </a:fld>
            <a:endParaRPr lang="ru-RU" sz="1200">
              <a:latin typeface="+mn-lt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9695B52-A0DF-4615-AA52-536501ACE9D7}" type="slidenum">
              <a:rPr lang="ru-RU" sz="1200">
                <a:latin typeface="+mn-lt"/>
              </a:rPr>
              <a:pPr algn="r">
                <a:defRPr/>
              </a:pPr>
              <a:t>25</a:t>
            </a:fld>
            <a:endParaRPr lang="ru-RU" sz="1200">
              <a:latin typeface="+mn-lt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16D300F-EA60-436D-86B8-3D2D97F69C4A}" type="slidenum">
              <a:rPr lang="ru-RU" sz="1200">
                <a:latin typeface="+mn-lt"/>
              </a:rPr>
              <a:pPr algn="r">
                <a:defRPr/>
              </a:pPr>
              <a:t>27</a:t>
            </a:fld>
            <a:endParaRPr lang="ru-RU" sz="1200">
              <a:latin typeface="+mn-lt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03372CF-6199-435F-BC2F-EFD9154F64D4}" type="slidenum">
              <a:rPr lang="ru-RU" sz="1200">
                <a:latin typeface="+mn-lt"/>
              </a:rPr>
              <a:pPr algn="r">
                <a:defRPr/>
              </a:pPr>
              <a:t>38</a:t>
            </a:fld>
            <a:endParaRPr lang="ru-RU" sz="1200">
              <a:latin typeface="+mn-lt"/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5386C1D-C902-49EC-9591-64219A2B2FEF}" type="slidenum">
              <a:rPr lang="ru-RU" sz="1200">
                <a:latin typeface="+mn-lt"/>
              </a:rPr>
              <a:pPr algn="r">
                <a:defRPr/>
              </a:pPr>
              <a:t>39</a:t>
            </a:fld>
            <a:endParaRPr lang="ru-RU" sz="1200">
              <a:latin typeface="+mn-lt"/>
            </a:endParaRPr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43DE751-BFCC-49AB-AB70-02CEB5C34ECC}" type="slidenum">
              <a:rPr lang="ru-RU" sz="1200">
                <a:latin typeface="+mn-lt"/>
              </a:rPr>
              <a:pPr algn="r">
                <a:defRPr/>
              </a:pPr>
              <a:t>2</a:t>
            </a:fld>
            <a:endParaRPr lang="ru-RU" sz="1200">
              <a:latin typeface="+mn-lt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82266E-23B7-4CDC-8F67-3A72C1C607E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006B90-B385-415B-9F31-27EC50FDFAC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45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83280E5-EF25-42C4-A618-6A9A0D4907BD}" type="slidenum">
              <a:rPr lang="ru-RU" sz="1200">
                <a:latin typeface="+mn-lt"/>
              </a:rPr>
              <a:pPr algn="r">
                <a:defRPr/>
              </a:pPr>
              <a:t>14</a:t>
            </a:fld>
            <a:endParaRPr lang="ru-RU" sz="1200">
              <a:latin typeface="+mn-lt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C1AA3D0-D883-4A7D-9A9F-04B42AECD096}" type="slidenum">
              <a:rPr lang="ru-RU" sz="1200">
                <a:latin typeface="+mn-lt"/>
              </a:rPr>
              <a:pPr algn="r">
                <a:defRPr/>
              </a:pPr>
              <a:t>20</a:t>
            </a:fld>
            <a:endParaRPr lang="ru-RU" sz="1200">
              <a:latin typeface="+mn-lt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451DA11-429F-4661-A75C-1D5E6F57113A}" type="slidenum">
              <a:rPr lang="ru-RU" sz="1200">
                <a:latin typeface="+mn-lt"/>
              </a:rPr>
              <a:pPr algn="r">
                <a:defRPr/>
              </a:pPr>
              <a:t>21</a:t>
            </a:fld>
            <a:endParaRPr lang="ru-RU" sz="1200">
              <a:latin typeface="+mn-lt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544ECA6-EF81-45B6-8B07-E69A5B0B4F50}" type="slidenum">
              <a:rPr lang="ru-RU" sz="1200">
                <a:latin typeface="+mn-lt"/>
              </a:rPr>
              <a:pPr algn="r">
                <a:defRPr/>
              </a:pPr>
              <a:t>22</a:t>
            </a:fld>
            <a:endParaRPr lang="ru-RU" sz="1200">
              <a:latin typeface="+mn-lt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254EC92-5516-431F-828B-43A52958FD1C}" type="slidenum">
              <a:rPr lang="ru-RU" sz="1200">
                <a:latin typeface="+mn-lt"/>
              </a:rPr>
              <a:pPr algn="r">
                <a:defRPr/>
              </a:pPr>
              <a:t>23</a:t>
            </a:fld>
            <a:endParaRPr lang="ru-RU" sz="1200">
              <a:latin typeface="+mn-lt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30EF62-5F11-44F1-BD4D-8481533F0EBF}" type="datetime1">
              <a:rPr lang="ru-RU" smtClean="0"/>
              <a:pPr>
                <a:defRPr/>
              </a:pPr>
              <a:t>04.07.2021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18 октября 2013 года29 марта  2013 года г. Пермь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C2D0C-BC5D-4AA2-8B53-4EB024EB18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77FD9B-6895-44B5-ABF9-87FBB294DB6B}" type="datetime1">
              <a:rPr lang="ru-RU" smtClean="0"/>
              <a:pPr>
                <a:defRPr/>
              </a:pPr>
              <a:t>04.07.2021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18 октября 2013 года29 марта  2013 года г. Пермь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3AA48-8AA6-4E6E-A598-3A01BF2E7C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5A74B4-A5BE-4402-A51C-F25072A64125}" type="datetime1">
              <a:rPr lang="ru-RU" smtClean="0"/>
              <a:pPr>
                <a:defRPr/>
              </a:pPr>
              <a:t>04.07.2021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18 октября 2013 года29 марта  2013 года г. Пермь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DA81C-0696-4401-9AFB-A94EBCB6A3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5A3A1-2F3C-4440-9AF7-8C45A741A087}" type="datetime1">
              <a:rPr lang="ru-RU" smtClean="0"/>
              <a:pPr>
                <a:defRPr/>
              </a:pPr>
              <a:t>04.07.2021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18 октября 2013 года29 марта  2013 года г. Пермь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0BD63-4895-4E09-B10F-7EF08F72A9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5D2526-E062-41FD-A18D-D0AAEA88F25A}" type="datetime1">
              <a:rPr lang="ru-RU" smtClean="0"/>
              <a:pPr>
                <a:defRPr/>
              </a:pPr>
              <a:t>04.07.2021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18 октября 2013 года29 марта  2013 года г. Пермь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00C1C-C076-4B5C-9881-9E95CD33F1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C2CA58-4FD3-41FD-BA0E-9BFFF3026863}" type="datetime1">
              <a:rPr lang="ru-RU" smtClean="0"/>
              <a:pPr>
                <a:defRPr/>
              </a:pPr>
              <a:t>04.07.2021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18 октября 2013 года29 марта  2013 года г. Пермь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F3171-9D03-4E40-BF52-25DAC1DB47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0E3FCD-796E-46A5-B00B-9AEB83201EA0}" type="datetime1">
              <a:rPr lang="ru-RU" smtClean="0"/>
              <a:pPr>
                <a:defRPr/>
              </a:pPr>
              <a:t>04.07.2021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18 октября 2013 года29 марта  2013 года г. Пермь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35593-A5DC-4A9A-AC13-5BB770669D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6431F5-BB78-484E-89C2-B697AFF9F6DD}" type="datetime1">
              <a:rPr lang="ru-RU" smtClean="0"/>
              <a:pPr>
                <a:defRPr/>
              </a:pPr>
              <a:t>04.07.2021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18 октября 2013 года29 марта  2013 года г. Пермь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0DE042-36AD-43CE-A75A-63D9A2CB46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61CE2D-B9EE-4EEC-9C1C-3537228EA146}" type="datetime1">
              <a:rPr lang="ru-RU" smtClean="0"/>
              <a:pPr>
                <a:defRPr/>
              </a:pPr>
              <a:t>04.07.2021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18 октября 2013 года29 марта  2013 года г. Пермь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02C12-73E8-4C02-88CA-2C2CF23580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205107-0E4A-42B6-B676-0210C6A74206}" type="datetime1">
              <a:rPr lang="ru-RU" smtClean="0"/>
              <a:pPr>
                <a:defRPr/>
              </a:pPr>
              <a:t>04.07.2021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18 октября 2013 года29 марта  2013 года г. Пермь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ED759E-627A-45B5-9E6F-489D99E70C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854A74-71AF-4E97-A31E-E0932EF1BBBB}" type="datetime1">
              <a:rPr lang="ru-RU" smtClean="0"/>
              <a:pPr>
                <a:defRPr/>
              </a:pPr>
              <a:t>04.07.2021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18 октября 2013 года29 марта  2013 года г. Пермь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8209E-69E6-4210-B564-761F85D285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742F1DE-48D0-4FA4-A2BC-19BDFF5C71DD}" type="datetime1">
              <a:rPr lang="ru-RU" smtClean="0"/>
              <a:pPr>
                <a:defRPr/>
              </a:pPr>
              <a:t>04.07.2021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 smtClean="0"/>
              <a:t>18 октября 2013 года29 марта  2013 года г. Пермь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BFEEC58-AFB3-496B-9963-8F7912ABC5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007488"/>
              </p:ext>
            </p:extLst>
          </p:nvPr>
        </p:nvGraphicFramePr>
        <p:xfrm>
          <a:off x="428625" y="785813"/>
          <a:ext cx="8564563" cy="2715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CorelDRAW" r:id="rId4" imgW="2668680" imgH="302760" progId="">
                  <p:embed/>
                </p:oleObj>
              </mc:Choice>
              <mc:Fallback>
                <p:oleObj name="CorelDRAW" r:id="rId4" imgW="2668680" imgH="30276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785813"/>
                        <a:ext cx="8564563" cy="27151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500063" y="3501008"/>
            <a:ext cx="8104187" cy="28083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dirty="0">
                <a:solidFill>
                  <a:srgbClr val="FF0066"/>
                </a:solidFill>
                <a:latin typeface="Arial Black" pitchFamily="34" charset="0"/>
              </a:rPr>
              <a:t>НЕДООЦЕНЕННЫЕ ВОЗМОЖНОСТИ, </a:t>
            </a:r>
          </a:p>
          <a:p>
            <a:pPr algn="ctr"/>
            <a:r>
              <a:rPr lang="ru-RU" sz="2800" dirty="0">
                <a:solidFill>
                  <a:srgbClr val="FF0066"/>
                </a:solidFill>
                <a:latin typeface="Arial Black" pitchFamily="34" charset="0"/>
              </a:rPr>
              <a:t>ЗАПАСНОЙ ВАРИАНТ ИЛИ</a:t>
            </a:r>
            <a:r>
              <a:rPr lang="en-US" sz="2800" dirty="0">
                <a:solidFill>
                  <a:srgbClr val="FF0066"/>
                </a:solidFill>
                <a:latin typeface="Arial Black" pitchFamily="34" charset="0"/>
              </a:rPr>
              <a:t> </a:t>
            </a:r>
            <a:r>
              <a:rPr lang="ru-RU" sz="2800" dirty="0">
                <a:solidFill>
                  <a:srgbClr val="FF0066"/>
                </a:solidFill>
                <a:latin typeface="Arial Black" pitchFamily="34" charset="0"/>
              </a:rPr>
              <a:t>ЭФФЕКТИВНЫЕ ФИНАНСОВЫЕ ВЛОЖЕНИЯ</a:t>
            </a:r>
            <a:r>
              <a:rPr lang="ru-RU" sz="2800" dirty="0" smtClean="0">
                <a:solidFill>
                  <a:srgbClr val="FF0066"/>
                </a:solidFill>
                <a:latin typeface="Arial Black" pitchFamily="34" charset="0"/>
              </a:rPr>
              <a:t>?..</a:t>
            </a:r>
          </a:p>
          <a:p>
            <a:pPr algn="ctr"/>
            <a:endParaRPr lang="ru-RU" sz="800" smtClean="0">
              <a:solidFill>
                <a:srgbClr val="FF0066"/>
              </a:solidFill>
              <a:latin typeface="Arial Black" pitchFamily="34" charset="0"/>
            </a:endParaRPr>
          </a:p>
          <a:p>
            <a:pPr algn="ctr"/>
            <a:r>
              <a:rPr lang="ru-RU" sz="2000" dirty="0" smtClean="0">
                <a:solidFill>
                  <a:srgbClr val="FF0066"/>
                </a:solidFill>
                <a:latin typeface="Arial Black" pitchFamily="34" charset="0"/>
              </a:rPr>
              <a:t>к.э.н., доцент </a:t>
            </a:r>
            <a:r>
              <a:rPr lang="ru-RU" sz="2000" dirty="0" err="1" smtClean="0">
                <a:solidFill>
                  <a:srgbClr val="FF0066"/>
                </a:solidFill>
                <a:latin typeface="Arial Black" pitchFamily="34" charset="0"/>
              </a:rPr>
              <a:t>Ясенок</a:t>
            </a:r>
            <a:r>
              <a:rPr lang="ru-RU" sz="2000" dirty="0" smtClean="0">
                <a:solidFill>
                  <a:srgbClr val="FF0066"/>
                </a:solidFill>
                <a:latin typeface="Arial Black" pitchFamily="34" charset="0"/>
              </a:rPr>
              <a:t> С.Н.</a:t>
            </a:r>
          </a:p>
          <a:p>
            <a:pPr algn="ctr"/>
            <a:r>
              <a:rPr lang="ru-RU" sz="2000" dirty="0">
                <a:solidFill>
                  <a:srgbClr val="FF0066"/>
                </a:solidFill>
                <a:latin typeface="Arial Black" pitchFamily="34" charset="0"/>
              </a:rPr>
              <a:t>к</a:t>
            </a:r>
            <a:r>
              <a:rPr lang="ru-RU" sz="2000" dirty="0" smtClean="0">
                <a:solidFill>
                  <a:srgbClr val="FF0066"/>
                </a:solidFill>
                <a:latin typeface="Arial Black" pitchFamily="34" charset="0"/>
              </a:rPr>
              <a:t>.э.н., доцент </a:t>
            </a:r>
            <a:r>
              <a:rPr lang="ru-RU" sz="2000" dirty="0" err="1" smtClean="0">
                <a:solidFill>
                  <a:srgbClr val="FF0066"/>
                </a:solidFill>
                <a:latin typeface="Arial Black" pitchFamily="34" charset="0"/>
              </a:rPr>
              <a:t>Нежельченко</a:t>
            </a:r>
            <a:r>
              <a:rPr lang="ru-RU" sz="2000" dirty="0" smtClean="0">
                <a:solidFill>
                  <a:srgbClr val="FF0066"/>
                </a:solidFill>
                <a:latin typeface="Arial Black" pitchFamily="34" charset="0"/>
              </a:rPr>
              <a:t> Е.В.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spcBef>
                <a:spcPct val="50000"/>
              </a:spcBef>
            </a:pPr>
            <a:endParaRPr lang="ru-RU" sz="4000" b="1" dirty="0">
              <a:solidFill>
                <a:srgbClr val="FF0066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FF0000"/>
                </a:solidFill>
              </a:rPr>
              <a:t>Развитие франчайзинга в России </a:t>
            </a:r>
            <a:br>
              <a:rPr lang="ru-RU" sz="2400" b="1" smtClean="0">
                <a:solidFill>
                  <a:srgbClr val="FF0000"/>
                </a:solidFill>
              </a:rPr>
            </a:br>
            <a:endParaRPr lang="ru-RU" sz="2400" smtClean="0">
              <a:solidFill>
                <a:srgbClr val="FF0000"/>
              </a:solidFill>
            </a:endParaRPr>
          </a:p>
        </p:txBody>
      </p:sp>
      <p:sp>
        <p:nvSpPr>
          <p:cNvPr id="37890" name="Содержимое 2"/>
          <p:cNvSpPr>
            <a:spLocks noGrp="1"/>
          </p:cNvSpPr>
          <p:nvPr>
            <p:ph idx="4294967295"/>
          </p:nvPr>
        </p:nvSpPr>
        <p:spPr>
          <a:xfrm>
            <a:off x="0" y="981075"/>
            <a:ext cx="8258175" cy="55721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1600" smtClean="0">
                <a:latin typeface="Century Gothic" pitchFamily="34" charset="0"/>
              </a:rPr>
              <a:t>Наблюдаются две позитивные тенденции развития франчайзинга в России: </a:t>
            </a:r>
          </a:p>
          <a:p>
            <a:pPr eaLnBrk="1" hangingPunct="1">
              <a:buFont typeface="Wingdings" pitchFamily="2" charset="2"/>
              <a:buAutoNum type="arabicPeriod"/>
            </a:pPr>
            <a:r>
              <a:rPr lang="ru-RU" sz="1600" smtClean="0">
                <a:latin typeface="Century Gothic" pitchFamily="34" charset="0"/>
              </a:rPr>
              <a:t>высокий уровень активности франчайзеров по освоению новых территорий </a:t>
            </a:r>
            <a:r>
              <a:rPr lang="ru-RU" sz="1600" b="1" smtClean="0">
                <a:latin typeface="Century Gothic" pitchFamily="34" charset="0"/>
              </a:rPr>
              <a:t>(иностранцы идут в регионы),</a:t>
            </a:r>
            <a:r>
              <a:rPr lang="ru-RU" sz="1600" smtClean="0">
                <a:latin typeface="Century Gothic" pitchFamily="34" charset="0"/>
              </a:rPr>
              <a:t> </a:t>
            </a:r>
          </a:p>
          <a:p>
            <a:pPr eaLnBrk="1" hangingPunct="1">
              <a:buFont typeface="Wingdings" pitchFamily="2" charset="2"/>
              <a:buAutoNum type="arabicPeriod"/>
            </a:pPr>
            <a:r>
              <a:rPr lang="ru-RU" sz="1600" smtClean="0">
                <a:latin typeface="Century Gothic" pitchFamily="34" charset="0"/>
              </a:rPr>
              <a:t>в отличие от предыдущих лет стало увеличиваться количество франчайзеров, не относящихся к центральным  регионам (Москва, С_Петербург). Наибольшая предпринимательская активность развивается в регионах с наибольшим потенциалом и развитой инфраструктурой. Безусловно, с учетом масштаба территории России и серьезных различий в уровне развития регионов, и развитие франчайзинга будет происходить неоднородно, как по времени, так и по структуре.    </a:t>
            </a:r>
            <a:r>
              <a:rPr lang="ru-RU" sz="1600" b="1" smtClean="0">
                <a:latin typeface="Century Gothic" pitchFamily="34" charset="0"/>
              </a:rPr>
              <a:t>Регионы создают франшизы и захватывают территории.</a:t>
            </a:r>
          </a:p>
          <a:p>
            <a:pPr eaLnBrk="1" hangingPunct="1">
              <a:buFont typeface="Wingdings" pitchFamily="2" charset="2"/>
              <a:buNone/>
            </a:pPr>
            <a:endParaRPr lang="ru-RU" sz="1600" b="1" smtClean="0">
              <a:latin typeface="Century Gothic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1600" smtClean="0">
                <a:latin typeface="Century Gothic" pitchFamily="34" charset="0"/>
              </a:rPr>
              <a:t>В России, особенно в регионах отмечается активизация потенциальных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600" smtClean="0">
                <a:latin typeface="Century Gothic" pitchFamily="34" charset="0"/>
              </a:rPr>
              <a:t>франчайзи.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600" smtClean="0">
                <a:latin typeface="Century Gothic" pitchFamily="34" charset="0"/>
              </a:rPr>
              <a:t>Спрос на франшизу наблюдается со стороны торговых центров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600" smtClean="0">
                <a:latin typeface="Century Gothic" pitchFamily="34" charset="0"/>
              </a:rPr>
              <a:t>(инструмент, повышающий трафик)  и организаций, выступающих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600" smtClean="0">
                <a:latin typeface="Century Gothic" pitchFamily="34" charset="0"/>
              </a:rPr>
              <a:t>арендодателями помещений (больше вероятности получить помещение в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600" smtClean="0">
                <a:latin typeface="Century Gothic" pitchFamily="34" charset="0"/>
              </a:rPr>
              <a:t>аренду). </a:t>
            </a:r>
          </a:p>
          <a:p>
            <a:pPr eaLnBrk="1" hangingPunct="1">
              <a:buFont typeface="Wingdings" pitchFamily="2" charset="2"/>
              <a:buNone/>
            </a:pPr>
            <a:endParaRPr lang="ru-RU" sz="1600" smtClean="0">
              <a:latin typeface="Century Gothic" pitchFamily="34" charset="0"/>
            </a:endParaRPr>
          </a:p>
        </p:txBody>
      </p:sp>
      <p:sp>
        <p:nvSpPr>
          <p:cNvPr id="37891" name="Нижний колонтитул 3"/>
          <p:cNvSpPr txBox="1">
            <a:spLocks noGrp="1"/>
          </p:cNvSpPr>
          <p:nvPr/>
        </p:nvSpPr>
        <p:spPr bwMode="auto">
          <a:xfrm>
            <a:off x="468313" y="63817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40067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1600" dirty="0" smtClean="0"/>
              <a:t>33 пингвина (Томск)</a:t>
            </a:r>
          </a:p>
          <a:p>
            <a:pPr>
              <a:lnSpc>
                <a:spcPct val="80000"/>
              </a:lnSpc>
            </a:pPr>
            <a:r>
              <a:rPr lang="ru-RU" sz="1600" dirty="0" smtClean="0"/>
              <a:t>Эльдорадо (Самара)</a:t>
            </a:r>
          </a:p>
          <a:p>
            <a:pPr>
              <a:lnSpc>
                <a:spcPct val="80000"/>
              </a:lnSpc>
            </a:pPr>
            <a:r>
              <a:rPr lang="ru-RU" sz="1600" dirty="0" smtClean="0"/>
              <a:t>Хостел "</a:t>
            </a:r>
            <a:r>
              <a:rPr lang="ru-RU" sz="1600" dirty="0" err="1" smtClean="0"/>
              <a:t>Лайк</a:t>
            </a:r>
            <a:r>
              <a:rPr lang="ru-RU" sz="1600" dirty="0" smtClean="0"/>
              <a:t> Хостел" (Ижевск – владелец из Куеды)</a:t>
            </a:r>
          </a:p>
          <a:p>
            <a:pPr>
              <a:lnSpc>
                <a:spcPct val="80000"/>
              </a:lnSpc>
            </a:pPr>
            <a:r>
              <a:rPr lang="ru-RU" sz="1600" dirty="0" smtClean="0"/>
              <a:t>Тестирование личностного потенциала  «</a:t>
            </a:r>
            <a:r>
              <a:rPr lang="ru-RU" sz="1600" dirty="0" err="1" smtClean="0"/>
              <a:t>Инфолайф</a:t>
            </a:r>
            <a:r>
              <a:rPr lang="ru-RU" sz="1600" dirty="0" smtClean="0"/>
              <a:t>» (Киров)</a:t>
            </a:r>
          </a:p>
          <a:p>
            <a:pPr>
              <a:lnSpc>
                <a:spcPct val="80000"/>
              </a:lnSpc>
            </a:pPr>
            <a:r>
              <a:rPr lang="ru-RU" sz="1600" dirty="0" smtClean="0"/>
              <a:t>Изготовление штампов и печатей «</a:t>
            </a:r>
            <a:r>
              <a:rPr lang="ru-RU" sz="1600" dirty="0" err="1" smtClean="0"/>
              <a:t>ПолиграфычЪ</a:t>
            </a:r>
            <a:r>
              <a:rPr lang="ru-RU" sz="1600" dirty="0" smtClean="0"/>
              <a:t>» (Киров)</a:t>
            </a:r>
          </a:p>
          <a:p>
            <a:pPr>
              <a:lnSpc>
                <a:spcPct val="80000"/>
              </a:lnSpc>
            </a:pPr>
            <a:r>
              <a:rPr lang="ru-RU" sz="1600" dirty="0" smtClean="0"/>
              <a:t>Микрофинансирование «</a:t>
            </a:r>
            <a:r>
              <a:rPr lang="ru-RU" sz="1600" dirty="0" err="1" smtClean="0"/>
              <a:t>Миладенежка</a:t>
            </a:r>
            <a:r>
              <a:rPr lang="ru-RU" sz="1600" dirty="0" smtClean="0"/>
              <a:t>» (Казань)</a:t>
            </a:r>
          </a:p>
          <a:p>
            <a:pPr>
              <a:lnSpc>
                <a:spcPct val="80000"/>
              </a:lnSpc>
            </a:pPr>
            <a:r>
              <a:rPr lang="ru-RU" sz="1600" dirty="0" smtClean="0"/>
              <a:t>Магазин антистрессовых игрушек «Штучки, к которым тянутся ручки» (Иваново) </a:t>
            </a:r>
          </a:p>
          <a:p>
            <a:pPr>
              <a:lnSpc>
                <a:spcPct val="80000"/>
              </a:lnSpc>
            </a:pPr>
            <a:r>
              <a:rPr lang="ru-RU" sz="1600" dirty="0" smtClean="0"/>
              <a:t>Сеть ирландских пабов </a:t>
            </a:r>
            <a:r>
              <a:rPr lang="ru-RU" sz="1600" dirty="0" err="1" smtClean="0"/>
              <a:t>Harat’s</a:t>
            </a:r>
            <a:r>
              <a:rPr lang="ru-RU" sz="1600" dirty="0" smtClean="0"/>
              <a:t> (Иркутск)</a:t>
            </a:r>
            <a:endParaRPr lang="ru-RU" sz="1600" dirty="0" smtClean="0"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Arial" charset="0"/>
              </a:rPr>
              <a:t>ПЕРМСКИЙ КРАЙ </a:t>
            </a:r>
          </a:p>
          <a:p>
            <a:pPr>
              <a:lnSpc>
                <a:spcPct val="80000"/>
              </a:lnSpc>
            </a:pPr>
            <a:r>
              <a:rPr lang="ru-RU" sz="1600" dirty="0" smtClean="0"/>
              <a:t>2003 г. выход на рынок 1-ой Пермской франшизы «Пельмешки без спешки» (компания «</a:t>
            </a:r>
            <a:r>
              <a:rPr lang="ru-RU" sz="1600" dirty="0" err="1" smtClean="0"/>
              <a:t>Алендвик</a:t>
            </a:r>
            <a:r>
              <a:rPr lang="ru-RU" sz="1600" dirty="0" smtClean="0"/>
              <a:t>» – </a:t>
            </a:r>
            <a:r>
              <a:rPr lang="ru-RU" sz="1600" b="1" dirty="0" smtClean="0"/>
              <a:t>франчайзер №1 в Пермском крае</a:t>
            </a:r>
            <a:r>
              <a:rPr lang="ru-RU" sz="1600" dirty="0" smtClean="0"/>
              <a:t>) количество точек 13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dirty="0" smtClean="0"/>
              <a:t>2005 г  создан бренд «Суши Сан» –. количество точек 11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dirty="0" smtClean="0"/>
              <a:t>2005 г создан бренд «</a:t>
            </a:r>
            <a:r>
              <a:rPr lang="ru-RU" sz="1600" dirty="0" err="1" smtClean="0"/>
              <a:t>Вива</a:t>
            </a:r>
            <a:r>
              <a:rPr lang="ru-RU" sz="1600" dirty="0" smtClean="0"/>
              <a:t> ла Пицца»  – количество точек 12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dirty="0" smtClean="0"/>
              <a:t>2007 г создан бренд «Вкус Странствий» – количество точек 2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dirty="0" smtClean="0"/>
              <a:t>2010 г создан бренд «Оладушка Душка» – количество точек 1 </a:t>
            </a:r>
            <a:endParaRPr lang="ru-RU" sz="1600" dirty="0" smtClean="0"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1600" dirty="0" smtClean="0">
                <a:latin typeface="Arial" charset="0"/>
              </a:rPr>
              <a:t>С</a:t>
            </a:r>
            <a:r>
              <a:rPr lang="ru-RU" sz="1600" dirty="0" smtClean="0"/>
              <a:t>еть блинных «Сковородка»</a:t>
            </a:r>
            <a:r>
              <a:rPr lang="ru-RU" sz="1600" dirty="0" smtClean="0">
                <a:latin typeface="Arial" charset="0"/>
              </a:rPr>
              <a:t> (21 точка)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600" b="1" dirty="0" smtClean="0">
                <a:solidFill>
                  <a:srgbClr val="320000"/>
                </a:solidFill>
              </a:rPr>
              <a:t>La </a:t>
            </a:r>
            <a:r>
              <a:rPr lang="en-US" sz="1600" b="1" dirty="0" err="1" smtClean="0">
                <a:solidFill>
                  <a:srgbClr val="320000"/>
                </a:solidFill>
              </a:rPr>
              <a:t>Vache</a:t>
            </a:r>
            <a:r>
              <a:rPr lang="en-US" sz="1600" b="1" dirty="0" smtClean="0">
                <a:solidFill>
                  <a:srgbClr val="320000"/>
                </a:solidFill>
              </a:rPr>
              <a:t> café</a:t>
            </a:r>
            <a:r>
              <a:rPr lang="ru-RU" sz="1600" dirty="0" smtClean="0">
                <a:solidFill>
                  <a:srgbClr val="320000"/>
                </a:solidFill>
              </a:rPr>
              <a:t>»</a:t>
            </a:r>
            <a:r>
              <a:rPr lang="ru-RU" sz="1600" dirty="0" smtClean="0">
                <a:solidFill>
                  <a:srgbClr val="320000"/>
                </a:solidFill>
                <a:latin typeface="Arial" charset="0"/>
              </a:rPr>
              <a:t> - 8 точек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1600" dirty="0" smtClean="0">
                <a:solidFill>
                  <a:srgbClr val="320000"/>
                </a:solidFill>
              </a:rPr>
              <a:t>Компания «Братья Рим»</a:t>
            </a:r>
            <a:r>
              <a:rPr lang="ru-RU" sz="1600" dirty="0" smtClean="0">
                <a:solidFill>
                  <a:srgbClr val="320000"/>
                </a:solidFill>
                <a:latin typeface="Arial" charset="0"/>
              </a:rPr>
              <a:t> - 12 точек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1600" dirty="0" smtClean="0">
                <a:solidFill>
                  <a:srgbClr val="320000"/>
                </a:solidFill>
                <a:latin typeface="Arial" charset="0"/>
              </a:rPr>
              <a:t>Магазин-студия «Стало мало»</a:t>
            </a:r>
            <a:endParaRPr lang="en-US" sz="1600" dirty="0" smtClean="0">
              <a:solidFill>
                <a:srgbClr val="32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600" dirty="0" smtClean="0">
                <a:solidFill>
                  <a:srgbClr val="320000"/>
                </a:solidFill>
                <a:latin typeface="Arial" charset="0"/>
              </a:rPr>
              <a:t>Red cup</a:t>
            </a:r>
            <a:endParaRPr lang="ru-RU" sz="1600" dirty="0" smtClean="0">
              <a:solidFill>
                <a:srgbClr val="32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1600" dirty="0" smtClean="0">
                <a:solidFill>
                  <a:srgbClr val="320000"/>
                </a:solidFill>
                <a:latin typeface="Arial" charset="0"/>
              </a:rPr>
              <a:t>Сеть фитнес-клубов «</a:t>
            </a:r>
            <a:r>
              <a:rPr lang="en-US" sz="1600" dirty="0" err="1" smtClean="0">
                <a:solidFill>
                  <a:srgbClr val="320000"/>
                </a:solidFill>
                <a:latin typeface="Arial" charset="0"/>
              </a:rPr>
              <a:t>bodyboom</a:t>
            </a:r>
            <a:r>
              <a:rPr lang="ru-RU" sz="1600" dirty="0" smtClean="0">
                <a:solidFill>
                  <a:srgbClr val="320000"/>
                </a:solidFill>
                <a:latin typeface="Arial" charset="0"/>
              </a:rPr>
              <a:t>»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1600" dirty="0" smtClean="0">
                <a:solidFill>
                  <a:srgbClr val="320000"/>
                </a:solidFill>
                <a:latin typeface="Arial" charset="0"/>
              </a:rPr>
              <a:t>Городское молодежное кафе «</a:t>
            </a:r>
            <a:r>
              <a:rPr lang="en-US" sz="1600" dirty="0" smtClean="0">
                <a:solidFill>
                  <a:srgbClr val="320000"/>
                </a:solidFill>
                <a:latin typeface="Arial" charset="0"/>
              </a:rPr>
              <a:t>La </a:t>
            </a:r>
            <a:r>
              <a:rPr lang="en-US" sz="1600" dirty="0" err="1" smtClean="0">
                <a:solidFill>
                  <a:srgbClr val="320000"/>
                </a:solidFill>
                <a:latin typeface="Arial" charset="0"/>
              </a:rPr>
              <a:t>vache</a:t>
            </a:r>
            <a:r>
              <a:rPr lang="en-US" sz="1600" dirty="0" smtClean="0">
                <a:solidFill>
                  <a:srgbClr val="320000"/>
                </a:solidFill>
                <a:latin typeface="Arial" charset="0"/>
              </a:rPr>
              <a:t> cafe</a:t>
            </a:r>
            <a:r>
              <a:rPr lang="ru-RU" sz="1600" dirty="0" smtClean="0">
                <a:solidFill>
                  <a:srgbClr val="320000"/>
                </a:solidFill>
                <a:latin typeface="Arial" charset="0"/>
              </a:rPr>
              <a:t>»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1600" dirty="0" smtClean="0">
                <a:solidFill>
                  <a:srgbClr val="320000"/>
                </a:solidFill>
                <a:latin typeface="Arial" charset="0"/>
              </a:rPr>
              <a:t>ОЦ «КОРРАТ»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1600" dirty="0" smtClean="0">
                <a:solidFill>
                  <a:srgbClr val="320000"/>
                </a:solidFill>
                <a:latin typeface="Arial" charset="0"/>
              </a:rPr>
              <a:t>Студия вертикального озеленения «ЛАФАСАД»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1600" dirty="0" smtClean="0">
                <a:solidFill>
                  <a:srgbClr val="320000"/>
                </a:solidFill>
                <a:latin typeface="Arial" charset="0"/>
              </a:rPr>
              <a:t>Сеть детских образовательных центров «Аистенок»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ru-RU" sz="54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5400" dirty="0" smtClean="0"/>
          </a:p>
        </p:txBody>
      </p:sp>
      <p:sp>
        <p:nvSpPr>
          <p:cNvPr id="38913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>
            <a:normAutofit fontScale="90000"/>
          </a:bodyPr>
          <a:lstStyle/>
          <a:p>
            <a:r>
              <a:rPr lang="ru-RU" sz="3200" b="1" smtClean="0">
                <a:solidFill>
                  <a:srgbClr val="FF3300"/>
                </a:solidFill>
              </a:rPr>
              <a:t>Примеры региональных франшиз,</a:t>
            </a:r>
            <a:r>
              <a:rPr lang="ru-RU" sz="3200" b="1" smtClean="0">
                <a:solidFill>
                  <a:srgbClr val="FF3300"/>
                </a:solidFill>
                <a:latin typeface="Arial" charset="0"/>
              </a:rPr>
              <a:t> широко</a:t>
            </a:r>
            <a:r>
              <a:rPr lang="ru-RU" sz="3200" b="1" smtClean="0">
                <a:solidFill>
                  <a:srgbClr val="FF3300"/>
                </a:solidFill>
              </a:rPr>
              <a:t> представленных в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3113" y="2674938"/>
            <a:ext cx="4165711" cy="3451225"/>
          </a:xfrm>
        </p:spPr>
      </p:pic>
      <p:sp>
        <p:nvSpPr>
          <p:cNvPr id="399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</a:rPr>
              <a:t>Факторы, сдерживающие развитие франчайзинга в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latin typeface="Century Gothic" pitchFamily="34" charset="0"/>
              </a:rPr>
              <a:t>Экономические проблемы</a:t>
            </a:r>
            <a:r>
              <a:rPr lang="ru-RU" smtClean="0">
                <a:latin typeface="Century Gothic" pitchFamily="34" charset="0"/>
              </a:rPr>
              <a:t> </a:t>
            </a:r>
            <a:endParaRPr lang="en-US" smtClean="0">
              <a:latin typeface="Century Gothic" pitchFamily="34" charset="0"/>
            </a:endParaRPr>
          </a:p>
          <a:p>
            <a:pPr eaLnBrk="1" hangingPunct="1"/>
            <a:r>
              <a:rPr lang="ru-RU" b="1" smtClean="0">
                <a:latin typeface="Century Gothic" pitchFamily="34" charset="0"/>
              </a:rPr>
              <a:t>Социально-психологические проблемы</a:t>
            </a:r>
            <a:r>
              <a:rPr lang="ru-RU" smtClean="0">
                <a:latin typeface="Century Gothic" pitchFamily="34" charset="0"/>
              </a:rPr>
              <a:t> </a:t>
            </a:r>
            <a:endParaRPr lang="en-US" smtClean="0">
              <a:latin typeface="Century Gothic" pitchFamily="34" charset="0"/>
            </a:endParaRPr>
          </a:p>
          <a:p>
            <a:pPr eaLnBrk="1" hangingPunct="1"/>
            <a:r>
              <a:rPr lang="ru-RU" b="1" smtClean="0">
                <a:latin typeface="Century Gothic" pitchFamily="34" charset="0"/>
              </a:rPr>
              <a:t>Образовательные проблемы</a:t>
            </a:r>
          </a:p>
          <a:p>
            <a:pPr eaLnBrk="1" hangingPunct="1"/>
            <a:r>
              <a:rPr lang="ru-RU" b="1" smtClean="0">
                <a:latin typeface="Century Gothic" pitchFamily="34" charset="0"/>
              </a:rPr>
              <a:t>Организационно-правовые проблемы</a:t>
            </a:r>
          </a:p>
        </p:txBody>
      </p:sp>
      <p:sp>
        <p:nvSpPr>
          <p:cNvPr id="409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</a:rPr>
              <a:t>Проблемы российского франчайзинга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08050"/>
            <a:ext cx="8075613" cy="5054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dirty="0" smtClean="0">
                <a:latin typeface="Century Gothic" pitchFamily="34" charset="0"/>
              </a:rPr>
              <a:t>Выставка </a:t>
            </a:r>
            <a:r>
              <a:rPr lang="ru-RU" sz="1800" b="1" dirty="0" err="1" smtClean="0">
                <a:latin typeface="Century Gothic" pitchFamily="34" charset="0"/>
              </a:rPr>
              <a:t>BuyBrand</a:t>
            </a:r>
            <a:r>
              <a:rPr lang="ru-RU" sz="1800" b="1" dirty="0" smtClean="0">
                <a:latin typeface="Century Gothic" pitchFamily="34" charset="0"/>
              </a:rPr>
              <a:t> </a:t>
            </a:r>
            <a:r>
              <a:rPr lang="ru-RU" sz="1800" dirty="0" smtClean="0">
                <a:latin typeface="Century Gothic" pitchFamily="34" charset="0"/>
              </a:rPr>
              <a:t>— крупнейшая выставка в области франчайзинга в Восточной Европе и на всем постсоветском пространстве, одно из важнейших событий в сфере партнерского бизнеса в мире. Ежегодно </a:t>
            </a:r>
            <a:r>
              <a:rPr lang="ru-RU" sz="1800" dirty="0" err="1" smtClean="0">
                <a:latin typeface="Century Gothic" pitchFamily="34" charset="0"/>
              </a:rPr>
              <a:t>BuyBrand</a:t>
            </a:r>
            <a:r>
              <a:rPr lang="ru-RU" sz="1800" dirty="0" smtClean="0">
                <a:latin typeface="Century Gothic" pitchFamily="34" charset="0"/>
              </a:rPr>
              <a:t> знакомит посетителей с сотнями бизнес-концепций со всего мира. Так, выставка </a:t>
            </a:r>
            <a:r>
              <a:rPr lang="ru-RU" sz="1800" dirty="0" err="1" smtClean="0">
                <a:latin typeface="Century Gothic" pitchFamily="34" charset="0"/>
              </a:rPr>
              <a:t>BuyBrand</a:t>
            </a:r>
            <a:r>
              <a:rPr lang="ru-RU" sz="1800" dirty="0" smtClean="0">
                <a:latin typeface="Century Gothic" pitchFamily="34" charset="0"/>
              </a:rPr>
              <a:t> 2013 года собрала более 250  брендов из 33 стран, познакомиться с которыми пришло более 9,5 тысяч гостей.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dirty="0" smtClean="0"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>
                <a:latin typeface="Century Gothic" pitchFamily="34" charset="0"/>
              </a:rPr>
              <a:t> За свою историю (</a:t>
            </a:r>
            <a:r>
              <a:rPr lang="ru-RU" sz="1800" dirty="0" err="1" smtClean="0">
                <a:latin typeface="Century Gothic" pitchFamily="34" charset="0"/>
              </a:rPr>
              <a:t>BuyBrand</a:t>
            </a:r>
            <a:r>
              <a:rPr lang="ru-RU" sz="1800" dirty="0" smtClean="0">
                <a:latin typeface="Century Gothic" pitchFamily="34" charset="0"/>
              </a:rPr>
              <a:t> проходит 14 лет подряд) выставка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>
                <a:latin typeface="Century Gothic" pitchFamily="34" charset="0"/>
              </a:rPr>
              <a:t>стала стартовой площадкой для сотен успешных </a:t>
            </a:r>
            <a:r>
              <a:rPr lang="ru-RU" sz="1800" dirty="0" err="1" smtClean="0">
                <a:latin typeface="Century Gothic" pitchFamily="34" charset="0"/>
              </a:rPr>
              <a:t>франчайзинговых</a:t>
            </a:r>
            <a:endParaRPr lang="ru-RU" sz="1800" dirty="0" smtClean="0"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>
                <a:latin typeface="Century Gothic" pitchFamily="34" charset="0"/>
              </a:rPr>
              <a:t> проектов. Посетители </a:t>
            </a:r>
            <a:r>
              <a:rPr lang="ru-RU" sz="1800" dirty="0" err="1" smtClean="0">
                <a:latin typeface="Century Gothic" pitchFamily="34" charset="0"/>
              </a:rPr>
              <a:t>BuyBrand</a:t>
            </a:r>
            <a:r>
              <a:rPr lang="ru-RU" sz="1800" dirty="0" smtClean="0">
                <a:latin typeface="Century Gothic" pitchFamily="34" charset="0"/>
              </a:rPr>
              <a:t> –предприниматели,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>
                <a:latin typeface="Century Gothic" pitchFamily="34" charset="0"/>
              </a:rPr>
              <a:t>заинтересованные в  поиске делового партнера. Также как и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>
                <a:latin typeface="Century Gothic" pitchFamily="34" charset="0"/>
              </a:rPr>
              <a:t>экспоненты выставки, посетители съезжаются на </a:t>
            </a:r>
            <a:r>
              <a:rPr lang="ru-RU" sz="1800" dirty="0" err="1" smtClean="0">
                <a:latin typeface="Century Gothic" pitchFamily="34" charset="0"/>
              </a:rPr>
              <a:t>BuyBrand</a:t>
            </a:r>
            <a:r>
              <a:rPr lang="ru-RU" sz="1800" dirty="0" smtClean="0">
                <a:latin typeface="Century Gothic" pitchFamily="34" charset="0"/>
              </a:rPr>
              <a:t> из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>
                <a:latin typeface="Century Gothic" pitchFamily="34" charset="0"/>
              </a:rPr>
              <a:t>разных регионов России, ближнего и дальнего зарубежья. Россия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>
                <a:latin typeface="Century Gothic" pitchFamily="34" charset="0"/>
              </a:rPr>
              <a:t>на выставке представлена множеством регионов, причем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>
                <a:latin typeface="Century Gothic" pitchFamily="34" charset="0"/>
              </a:rPr>
              <a:t>количество и качество бизнес-концепций из провинции постоянно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>
                <a:latin typeface="Century Gothic" pitchFamily="34" charset="0"/>
              </a:rPr>
              <a:t>растет и  составляет все большую конкуренцию столичным и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>
                <a:latin typeface="Century Gothic" pitchFamily="34" charset="0"/>
              </a:rPr>
              <a:t>мировым брендам.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>
                <a:latin typeface="Century Gothic" pitchFamily="34" charset="0"/>
              </a:rPr>
              <a:t>Безукоризненно эффективная деловая программа форума!</a:t>
            </a:r>
          </a:p>
        </p:txBody>
      </p:sp>
      <p:sp>
        <p:nvSpPr>
          <p:cNvPr id="4198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FF0000"/>
                </a:solidFill>
              </a:rPr>
              <a:t>Главное событие по франчайзингу в России </a:t>
            </a:r>
            <a:br>
              <a:rPr lang="ru-RU" sz="2400" b="1" smtClean="0">
                <a:solidFill>
                  <a:srgbClr val="FF0000"/>
                </a:solidFill>
              </a:rPr>
            </a:br>
            <a:endParaRPr lang="ru-RU" sz="2400" smtClean="0"/>
          </a:p>
        </p:txBody>
      </p:sp>
      <p:sp>
        <p:nvSpPr>
          <p:cNvPr id="41987" name="Нижний колонтитул 3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4831" y="2674938"/>
            <a:ext cx="6362275" cy="3451225"/>
          </a:xfrm>
        </p:spPr>
      </p:pic>
      <p:sp>
        <p:nvSpPr>
          <p:cNvPr id="440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</a:rPr>
              <a:t>Структура рынка франчайзинговых предложений в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1" name="Rectangle 3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5688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smtClean="0">
                <a:latin typeface="Century Gothic" pitchFamily="34" charset="0"/>
              </a:rPr>
              <a:t>Пермь и Тюмень –лидеры российского франчайзинга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Century Gothic" pitchFamily="34" charset="0"/>
              </a:rPr>
              <a:t>Совместные проекты Минэкономразвития Российской федерации и РАФ (Российской ассоциации франчайзинга)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Century Gothic" pitchFamily="34" charset="0"/>
              </a:rPr>
              <a:t>Проект «Пермская франшиза»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Century Gothic" pitchFamily="34" charset="0"/>
              </a:rPr>
              <a:t>Проект «Бизнес-старт» ОАО «Сбербанка России» - кредиты до 3 млн рублей (не более 80% от общего объема инвестиций)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Century Gothic" pitchFamily="34" charset="0"/>
              </a:rPr>
              <a:t>Кредитный продукт ПЦРП «Пермская франшиза»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Century Gothic" pitchFamily="34" charset="0"/>
              </a:rPr>
              <a:t>Проект компании «</a:t>
            </a:r>
            <a:r>
              <a:rPr lang="ru-RU" sz="2400" dirty="0" err="1" smtClean="0">
                <a:latin typeface="Century Gothic" pitchFamily="34" charset="0"/>
              </a:rPr>
              <a:t>Лайф</a:t>
            </a:r>
            <a:r>
              <a:rPr lang="ru-RU" sz="2400" dirty="0" smtClean="0">
                <a:latin typeface="Century Gothic" pitchFamily="34" charset="0"/>
              </a:rPr>
              <a:t> Франчайзинг» - </a:t>
            </a:r>
            <a:r>
              <a:rPr lang="ru-RU" sz="2400" dirty="0" err="1" smtClean="0">
                <a:latin typeface="Century Gothic" pitchFamily="34" charset="0"/>
              </a:rPr>
              <a:t>соинвестирование</a:t>
            </a:r>
            <a:r>
              <a:rPr lang="ru-RU" sz="2400" dirty="0" smtClean="0">
                <a:latin typeface="Century Gothic" pitchFamily="34" charset="0"/>
              </a:rPr>
              <a:t> франчайзи до 90% общей стоимости проекта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400" dirty="0" smtClean="0">
              <a:latin typeface="Century Gothic" pitchFamily="34" charset="0"/>
            </a:endParaRPr>
          </a:p>
        </p:txBody>
      </p:sp>
      <p:sp>
        <p:nvSpPr>
          <p:cNvPr id="35021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smtClean="0">
                <a:solidFill>
                  <a:srgbClr val="FF3300"/>
                </a:solidFill>
              </a:rPr>
              <a:t>Заграница нам не поможет, помогут в России…</a:t>
            </a:r>
            <a:r>
              <a:rPr lang="ru-RU" sz="4000" smtClean="0"/>
              <a:t> </a:t>
            </a:r>
            <a:br>
              <a:rPr lang="ru-RU" sz="4000" smtClean="0"/>
            </a:br>
            <a:endParaRPr lang="ru-RU" sz="4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0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0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0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1" grpId="0" build="p"/>
      <p:bldP spid="3502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11112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</a:pPr>
            <a:endParaRPr lang="ru-RU" sz="800" smtClean="0"/>
          </a:p>
        </p:txBody>
      </p:sp>
      <p:sp>
        <p:nvSpPr>
          <p:cNvPr id="46081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9412"/>
          </a:xfrm>
        </p:spPr>
        <p:txBody>
          <a:bodyPr/>
          <a:lstStyle/>
          <a:p>
            <a:r>
              <a:rPr lang="ru-RU" sz="7200" b="1" smtClean="0">
                <a:solidFill>
                  <a:srgbClr val="FF3300"/>
                </a:solidFill>
              </a:rPr>
              <a:t>Два взгляда на франчайзинг – одна </a:t>
            </a:r>
            <a:r>
              <a:rPr lang="ru-RU" sz="9600" b="1" smtClean="0">
                <a:solidFill>
                  <a:srgbClr val="FF3300"/>
                </a:solidFill>
              </a:rPr>
              <a:t>цель!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z="8000" b="1" smtClean="0">
                <a:solidFill>
                  <a:srgbClr val="FF6600"/>
                </a:solidFill>
              </a:rPr>
              <a:t>ФРАНЧАЙЗИ</a:t>
            </a:r>
          </a:p>
        </p:txBody>
      </p:sp>
      <p:sp>
        <p:nvSpPr>
          <p:cNvPr id="48129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850"/>
          </a:xfrm>
        </p:spPr>
        <p:txBody>
          <a:bodyPr>
            <a:normAutofit fontScale="90000"/>
          </a:bodyPr>
          <a:lstStyle/>
          <a:p>
            <a:endParaRPr lang="ru-RU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b="1" i="1" smtClean="0"/>
              <a:t>«Я много раз повторяю своим менеджерам:</a:t>
            </a:r>
            <a:r>
              <a:rPr lang="ru-RU" sz="2400" b="1" i="1" smtClean="0">
                <a:latin typeface="Arial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ru-RU" sz="2400" b="1" i="1" smtClean="0"/>
              <a:t> не хватает мозгов сделать лучше – </a:t>
            </a:r>
          </a:p>
          <a:p>
            <a:pPr>
              <a:buFont typeface="Arial" charset="0"/>
              <a:buNone/>
            </a:pPr>
            <a:r>
              <a:rPr lang="ru-RU" sz="2400" b="1" i="1" smtClean="0"/>
              <a:t>скопируй у лидера!»</a:t>
            </a:r>
          </a:p>
          <a:p>
            <a:pPr>
              <a:buFont typeface="Arial" charset="0"/>
              <a:buNone/>
            </a:pPr>
            <a:r>
              <a:rPr lang="ru-RU" sz="2400" smtClean="0"/>
              <a:t>Игорь Яковлев основатель сети магазинов  «Эльдорадо»</a:t>
            </a:r>
            <a:r>
              <a:rPr lang="ru-RU" sz="2400" smtClean="0">
                <a:latin typeface="Arial" charset="0"/>
              </a:rPr>
              <a:t> (САМАРА)</a:t>
            </a:r>
          </a:p>
          <a:p>
            <a:endParaRPr lang="ru-RU" sz="2400" smtClean="0"/>
          </a:p>
        </p:txBody>
      </p:sp>
      <p:sp>
        <p:nvSpPr>
          <p:cNvPr id="49153" name="Rectangle 2"/>
          <p:cNvSpPr>
            <a:spLocks noGrp="1"/>
          </p:cNvSpPr>
          <p:nvPr>
            <p:ph type="title"/>
          </p:nvPr>
        </p:nvSpPr>
        <p:spPr>
          <a:xfrm flipV="1">
            <a:off x="457200" y="188913"/>
            <a:ext cx="8229600" cy="85725"/>
          </a:xfrm>
        </p:spPr>
        <p:txBody>
          <a:bodyPr>
            <a:normAutofit fontScale="90000"/>
          </a:bodyPr>
          <a:lstStyle/>
          <a:p>
            <a:endParaRPr lang="ru-RU" sz="4000" smtClean="0"/>
          </a:p>
        </p:txBody>
      </p:sp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2420938"/>
            <a:ext cx="3697287" cy="410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16113"/>
            <a:ext cx="8075613" cy="41052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i="1" dirty="0" smtClean="0">
                <a:solidFill>
                  <a:schemeClr val="hlink"/>
                </a:solidFill>
              </a:rPr>
              <a:t>Франчайзинг – это дублируемая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i="1" dirty="0" smtClean="0">
                <a:solidFill>
                  <a:schemeClr val="hlink"/>
                </a:solidFill>
              </a:rPr>
              <a:t>система совершенства,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i="1" dirty="0" smtClean="0">
                <a:solidFill>
                  <a:schemeClr val="hlink"/>
                </a:solidFill>
              </a:rPr>
              <a:t>стратегический союз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i="1" dirty="0" smtClean="0">
                <a:solidFill>
                  <a:schemeClr val="hlink"/>
                </a:solidFill>
              </a:rPr>
              <a:t>между предпринимателями,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i="1" dirty="0" smtClean="0">
                <a:solidFill>
                  <a:schemeClr val="hlink"/>
                </a:solidFill>
              </a:rPr>
              <a:t>разделяющими общую цель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i="1" dirty="0" smtClean="0">
                <a:solidFill>
                  <a:schemeClr val="hlink"/>
                </a:solidFill>
              </a:rPr>
              <a:t>и сообща к ней стремящихся </a:t>
            </a: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i="1" dirty="0" smtClean="0">
                <a:solidFill>
                  <a:srgbClr val="333333"/>
                </a:solidFill>
              </a:rPr>
              <a:t>Джон Вон </a:t>
            </a:r>
            <a:r>
              <a:rPr lang="ru-RU" sz="2800" b="1" i="1" dirty="0" err="1" smtClean="0">
                <a:solidFill>
                  <a:srgbClr val="333333"/>
                </a:solidFill>
              </a:rPr>
              <a:t>Эйкен</a:t>
            </a:r>
            <a:endParaRPr lang="ru-RU" sz="2800" b="1" i="1" dirty="0" smtClean="0">
              <a:solidFill>
                <a:srgbClr val="333333"/>
              </a:solidFill>
            </a:endParaRPr>
          </a:p>
        </p:txBody>
      </p:sp>
      <p:sp>
        <p:nvSpPr>
          <p:cNvPr id="17410" name="Заголовок 7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FF3300"/>
                </a:solidFill>
              </a:rPr>
              <a:t>Франчайзинг – не только бизнес, но и эмоции…</a:t>
            </a:r>
          </a:p>
        </p:txBody>
      </p:sp>
      <p:sp>
        <p:nvSpPr>
          <p:cNvPr id="17411" name="Нижний колонтитул 3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57313"/>
            <a:ext cx="8186738" cy="5286375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sz="16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smtClean="0">
                <a:latin typeface="Century Gothic" pitchFamily="34" charset="0"/>
              </a:rPr>
              <a:t>СТАБИЛЬНОСТЬ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800" smtClean="0">
              <a:latin typeface="Century Gothic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smtClean="0">
                <a:latin typeface="Century Gothic" pitchFamily="34" charset="0"/>
              </a:rPr>
              <a:t>НАДЕЖНОСТЬ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800" smtClean="0">
              <a:latin typeface="Century Gothic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smtClean="0">
                <a:latin typeface="Century Gothic" pitchFamily="34" charset="0"/>
              </a:rPr>
              <a:t>КОНКУРЕНТНОСПОСОБНОСТЬ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800" smtClean="0">
              <a:latin typeface="Century Gothic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smtClean="0">
                <a:latin typeface="Century Gothic" pitchFamily="34" charset="0"/>
              </a:rPr>
              <a:t>ДОСТУПНОСТЬ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800" smtClean="0">
              <a:latin typeface="Century Gothic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smtClean="0">
                <a:latin typeface="Century Gothic" pitchFamily="34" charset="0"/>
              </a:rPr>
              <a:t>ПОДДЕРЖКА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800" b="1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19459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8258175" cy="8286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rgbClr val="FF0000"/>
                </a:solidFill>
              </a:rPr>
              <a:t>5 ПРИЧИН </a:t>
            </a:r>
            <a:br>
              <a:rPr lang="ru-RU" sz="2400" b="1" smtClean="0">
                <a:solidFill>
                  <a:srgbClr val="FF0000"/>
                </a:solidFill>
              </a:rPr>
            </a:br>
            <a:r>
              <a:rPr lang="ru-RU" sz="2400" b="1" smtClean="0">
                <a:solidFill>
                  <a:srgbClr val="FF0000"/>
                </a:solidFill>
              </a:rPr>
              <a:t>КУПИТЬ ФРАНШИЗУ или безусловные преимущества франчайзинга:</a:t>
            </a:r>
            <a:endParaRPr lang="ru-RU" sz="2400" smtClean="0"/>
          </a:p>
        </p:txBody>
      </p:sp>
      <p:sp>
        <p:nvSpPr>
          <p:cNvPr id="50179" name="Нижний колонтитул 3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5018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341438"/>
            <a:ext cx="2303463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57313"/>
            <a:ext cx="8186738" cy="5286375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sz="16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smtClean="0"/>
              <a:t>СТАБИЛЬНОСТЬ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8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smtClean="0">
                <a:latin typeface="Century Gothic" pitchFamily="34" charset="0"/>
              </a:rPr>
              <a:t>По статистике через 5 лет деятельности «выживают» 85% предприятий, созданных по франчайзингу.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800" smtClean="0">
              <a:latin typeface="Century Gothic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8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222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8258175" cy="8286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400" b="1" smtClean="0">
                <a:solidFill>
                  <a:srgbClr val="FF0000"/>
                </a:solidFill>
              </a:rPr>
              <a:t>5 ПРИЧИН </a:t>
            </a:r>
            <a:br>
              <a:rPr lang="ru-RU" sz="2400" b="1" smtClean="0">
                <a:solidFill>
                  <a:srgbClr val="FF0000"/>
                </a:solidFill>
              </a:rPr>
            </a:br>
            <a:r>
              <a:rPr lang="ru-RU" sz="2400" b="1" smtClean="0">
                <a:solidFill>
                  <a:srgbClr val="FF0000"/>
                </a:solidFill>
              </a:rPr>
              <a:t>КУПИТЬ ФРАНШИЗУ:</a:t>
            </a:r>
            <a:endParaRPr lang="ru-RU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57313"/>
            <a:ext cx="8186738" cy="5286375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sz="16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smtClean="0"/>
              <a:t>НАДЕЖНОСТЬ</a:t>
            </a:r>
          </a:p>
          <a:p>
            <a:pPr eaLnBrk="1" hangingPunct="1">
              <a:defRPr/>
            </a:pPr>
            <a:endParaRPr lang="ru-RU" sz="2000" smtClean="0">
              <a:latin typeface="Century Gothic" pitchFamily="34" charset="0"/>
            </a:endParaRPr>
          </a:p>
          <a:p>
            <a:pPr eaLnBrk="1" hangingPunct="1">
              <a:defRPr/>
            </a:pPr>
            <a:r>
              <a:rPr lang="ru-RU" sz="2000" smtClean="0">
                <a:latin typeface="Century Gothic" pitchFamily="34" charset="0"/>
              </a:rPr>
              <a:t>Протестированный бренд и фирменный стиль</a:t>
            </a:r>
          </a:p>
          <a:p>
            <a:pPr eaLnBrk="1" hangingPunct="1">
              <a:defRPr/>
            </a:pPr>
            <a:endParaRPr lang="ru-RU" sz="2000" smtClean="0">
              <a:latin typeface="Century Gothic" pitchFamily="34" charset="0"/>
            </a:endParaRPr>
          </a:p>
          <a:p>
            <a:pPr eaLnBrk="1" hangingPunct="1">
              <a:defRPr/>
            </a:pPr>
            <a:r>
              <a:rPr lang="ru-RU" sz="2000" smtClean="0">
                <a:latin typeface="Century Gothic" pitchFamily="34" charset="0"/>
              </a:rPr>
              <a:t>Успешно действующая бизнес модель</a:t>
            </a:r>
          </a:p>
          <a:p>
            <a:pPr eaLnBrk="1" hangingPunct="1">
              <a:defRPr/>
            </a:pPr>
            <a:endParaRPr lang="ru-RU" sz="2000" smtClean="0">
              <a:latin typeface="Century Gothic" pitchFamily="34" charset="0"/>
            </a:endParaRPr>
          </a:p>
          <a:p>
            <a:pPr eaLnBrk="1" hangingPunct="1">
              <a:defRPr/>
            </a:pPr>
            <a:r>
              <a:rPr lang="ru-RU" sz="2000" smtClean="0">
                <a:latin typeface="Century Gothic" pitchFamily="34" charset="0"/>
              </a:rPr>
              <a:t>Успешные и эффективные технологии производства</a:t>
            </a:r>
          </a:p>
          <a:p>
            <a:pPr eaLnBrk="1" hangingPunct="1">
              <a:defRPr/>
            </a:pPr>
            <a:endParaRPr lang="ru-RU" sz="2000" smtClean="0">
              <a:latin typeface="Century Gothic" pitchFamily="34" charset="0"/>
            </a:endParaRPr>
          </a:p>
          <a:p>
            <a:pPr eaLnBrk="1" hangingPunct="1">
              <a:defRPr/>
            </a:pPr>
            <a:r>
              <a:rPr lang="ru-RU" sz="2000" smtClean="0">
                <a:latin typeface="Century Gothic" pitchFamily="34" charset="0"/>
              </a:rPr>
              <a:t>Оптимально выстроенный маркетинг</a:t>
            </a:r>
          </a:p>
          <a:p>
            <a:pPr eaLnBrk="1" hangingPunct="1">
              <a:defRPr/>
            </a:pPr>
            <a:endParaRPr lang="ru-RU" sz="2000" smtClean="0">
              <a:latin typeface="Century Gothic" pitchFamily="34" charset="0"/>
            </a:endParaRPr>
          </a:p>
          <a:p>
            <a:pPr eaLnBrk="1" hangingPunct="1">
              <a:defRPr/>
            </a:pPr>
            <a:r>
              <a:rPr lang="ru-RU" sz="2000" smtClean="0">
                <a:latin typeface="Century Gothic" pitchFamily="34" charset="0"/>
              </a:rPr>
              <a:t>Запланированный экономический результат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smtClean="0">
              <a:latin typeface="Century Gothic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4274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8258175" cy="8286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400" b="1" smtClean="0">
                <a:solidFill>
                  <a:srgbClr val="FF0000"/>
                </a:solidFill>
              </a:rPr>
              <a:t>5 ПРИЧИН </a:t>
            </a:r>
            <a:br>
              <a:rPr lang="ru-RU" sz="2400" b="1" smtClean="0">
                <a:solidFill>
                  <a:srgbClr val="FF0000"/>
                </a:solidFill>
              </a:rPr>
            </a:br>
            <a:r>
              <a:rPr lang="ru-RU" sz="2400" b="1" smtClean="0">
                <a:solidFill>
                  <a:srgbClr val="FF0000"/>
                </a:solidFill>
              </a:rPr>
              <a:t>КУПИТЬ ФРАНШИЗУ:</a:t>
            </a:r>
            <a:endParaRPr lang="ru-RU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57313"/>
            <a:ext cx="8186738" cy="5286375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sz="16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smtClean="0"/>
              <a:t>КОНКУРЕНТОСПОСОБНОСТЬ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b="1" smtClean="0"/>
          </a:p>
          <a:p>
            <a:pPr eaLnBrk="1" hangingPunct="1">
              <a:defRPr/>
            </a:pPr>
            <a:r>
              <a:rPr lang="ru-RU" sz="2000" smtClean="0">
                <a:latin typeface="Century Gothic" pitchFamily="34" charset="0"/>
              </a:rPr>
              <a:t>Заработанная и утвержденная лояльность клиентов</a:t>
            </a:r>
          </a:p>
          <a:p>
            <a:pPr eaLnBrk="1" hangingPunct="1">
              <a:defRPr/>
            </a:pPr>
            <a:endParaRPr lang="ru-RU" sz="2000" smtClean="0">
              <a:latin typeface="Century Gothic" pitchFamily="34" charset="0"/>
            </a:endParaRPr>
          </a:p>
          <a:p>
            <a:pPr eaLnBrk="1" hangingPunct="1">
              <a:defRPr/>
            </a:pPr>
            <a:r>
              <a:rPr lang="ru-RU" sz="2000" smtClean="0">
                <a:latin typeface="Century Gothic" pitchFamily="34" charset="0"/>
              </a:rPr>
              <a:t>За счет эффекта синергии мощная рекламная компания на федеральном уровне</a:t>
            </a:r>
          </a:p>
          <a:p>
            <a:pPr eaLnBrk="1" hangingPunct="1">
              <a:defRPr/>
            </a:pPr>
            <a:endParaRPr lang="ru-RU" sz="2000" smtClean="0">
              <a:latin typeface="Century Gothic" pitchFamily="34" charset="0"/>
            </a:endParaRPr>
          </a:p>
          <a:p>
            <a:pPr eaLnBrk="1" hangingPunct="1">
              <a:defRPr/>
            </a:pPr>
            <a:r>
              <a:rPr lang="ru-RU" sz="2000" smtClean="0">
                <a:latin typeface="Century Gothic" pitchFamily="34" charset="0"/>
              </a:rPr>
              <a:t>Оптимизированные бизнес процессы</a:t>
            </a:r>
          </a:p>
          <a:p>
            <a:pPr eaLnBrk="1" hangingPunct="1">
              <a:defRPr/>
            </a:pPr>
            <a:endParaRPr lang="ru-RU" sz="2000" smtClean="0">
              <a:latin typeface="Century Gothic" pitchFamily="34" charset="0"/>
            </a:endParaRPr>
          </a:p>
          <a:p>
            <a:pPr eaLnBrk="1" hangingPunct="1">
              <a:defRPr/>
            </a:pPr>
            <a:r>
              <a:rPr lang="ru-RU" sz="2000" smtClean="0">
                <a:latin typeface="Century Gothic" pitchFamily="34" charset="0"/>
              </a:rPr>
              <a:t>Экономия времени на старте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800" b="1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56322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8258175" cy="8286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400" b="1" smtClean="0">
                <a:solidFill>
                  <a:srgbClr val="FF0000"/>
                </a:solidFill>
              </a:rPr>
              <a:t>5 ПРИЧИН </a:t>
            </a:r>
            <a:br>
              <a:rPr lang="ru-RU" sz="2400" b="1" smtClean="0">
                <a:solidFill>
                  <a:srgbClr val="FF0000"/>
                </a:solidFill>
              </a:rPr>
            </a:br>
            <a:r>
              <a:rPr lang="ru-RU" sz="2400" b="1" smtClean="0">
                <a:solidFill>
                  <a:srgbClr val="FF0000"/>
                </a:solidFill>
              </a:rPr>
              <a:t>КУПИТЬ ФРАНШИЗУ:</a:t>
            </a:r>
            <a:endParaRPr lang="ru-RU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57313"/>
            <a:ext cx="8186738" cy="5286375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sz="16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smtClean="0"/>
              <a:t>ДОСТУПНОСТЬ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b="1" smtClean="0"/>
          </a:p>
          <a:p>
            <a:pPr eaLnBrk="1" hangingPunct="1">
              <a:defRPr/>
            </a:pPr>
            <a:r>
              <a:rPr lang="ru-RU" sz="2000" smtClean="0">
                <a:latin typeface="Century Gothic" pitchFamily="34" charset="0"/>
              </a:rPr>
              <a:t>Для того, чтобы начать бизнес «с нуля» не нужен свой предпринимательский опыт</a:t>
            </a:r>
          </a:p>
          <a:p>
            <a:pPr eaLnBrk="1" hangingPunct="1">
              <a:defRPr/>
            </a:pPr>
            <a:endParaRPr lang="ru-RU" sz="2000" smtClean="0">
              <a:latin typeface="Century Gothic" pitchFamily="34" charset="0"/>
            </a:endParaRPr>
          </a:p>
          <a:p>
            <a:pPr eaLnBrk="1" hangingPunct="1">
              <a:defRPr/>
            </a:pPr>
            <a:r>
              <a:rPr lang="ru-RU" sz="2000" smtClean="0">
                <a:latin typeface="Century Gothic" pitchFamily="34" charset="0"/>
              </a:rPr>
              <a:t>Все бизнес процессы и технологии прописаны и проверены</a:t>
            </a:r>
          </a:p>
          <a:p>
            <a:pPr eaLnBrk="1" hangingPunct="1">
              <a:defRPr/>
            </a:pPr>
            <a:endParaRPr lang="ru-RU" sz="2000" smtClean="0">
              <a:latin typeface="Century Gothic" pitchFamily="34" charset="0"/>
            </a:endParaRPr>
          </a:p>
          <a:p>
            <a:pPr eaLnBrk="1" hangingPunct="1">
              <a:defRPr/>
            </a:pPr>
            <a:r>
              <a:rPr lang="ru-RU" sz="2000" smtClean="0">
                <a:latin typeface="Century Gothic" pitchFamily="34" charset="0"/>
              </a:rPr>
              <a:t>В случае возникновения проблемных ситуаций их разрешением занимается «мозговой штаб»</a:t>
            </a:r>
          </a:p>
          <a:p>
            <a:pPr eaLnBrk="1" hangingPunct="1">
              <a:defRPr/>
            </a:pPr>
            <a:endParaRPr lang="ru-RU" sz="2000" smtClean="0">
              <a:latin typeface="Century Gothic" pitchFamily="34" charset="0"/>
            </a:endParaRPr>
          </a:p>
          <a:p>
            <a:pPr eaLnBrk="1" hangingPunct="1">
              <a:defRPr/>
            </a:pPr>
            <a:r>
              <a:rPr lang="ru-RU" sz="2000" smtClean="0">
                <a:latin typeface="Century Gothic" pitchFamily="34" charset="0"/>
              </a:rPr>
              <a:t>Практическое обучение в доступной форме и постоянный консалтинг в сопровождении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800" smtClean="0">
              <a:latin typeface="Century Gothic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8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8370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8258175" cy="8286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400" b="1" smtClean="0">
                <a:solidFill>
                  <a:srgbClr val="FF0000"/>
                </a:solidFill>
              </a:rPr>
              <a:t>5 ПРИЧИН </a:t>
            </a:r>
            <a:br>
              <a:rPr lang="ru-RU" sz="2400" b="1" smtClean="0">
                <a:solidFill>
                  <a:srgbClr val="FF0000"/>
                </a:solidFill>
              </a:rPr>
            </a:br>
            <a:r>
              <a:rPr lang="ru-RU" sz="2400" b="1" smtClean="0">
                <a:solidFill>
                  <a:srgbClr val="FF0000"/>
                </a:solidFill>
              </a:rPr>
              <a:t>КУПИТЬ ФРАНШИЗУ:</a:t>
            </a:r>
            <a:endParaRPr lang="ru-RU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57313"/>
            <a:ext cx="8186738" cy="5286375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sz="16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smtClean="0"/>
              <a:t>ПОДДЕРЖКА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b="1" smtClean="0"/>
          </a:p>
          <a:p>
            <a:pPr eaLnBrk="1" hangingPunct="1">
              <a:defRPr/>
            </a:pPr>
            <a:r>
              <a:rPr lang="ru-RU" sz="2000" smtClean="0">
                <a:latin typeface="Century Gothic" pitchFamily="34" charset="0"/>
              </a:rPr>
              <a:t>Система обучения, конференций  и тренингов</a:t>
            </a:r>
          </a:p>
          <a:p>
            <a:pPr eaLnBrk="1" hangingPunct="1">
              <a:defRPr/>
            </a:pPr>
            <a:endParaRPr lang="ru-RU" sz="2000" smtClean="0">
              <a:latin typeface="Century Gothic" pitchFamily="34" charset="0"/>
            </a:endParaRPr>
          </a:p>
          <a:p>
            <a:pPr eaLnBrk="1" hangingPunct="1">
              <a:defRPr/>
            </a:pPr>
            <a:r>
              <a:rPr lang="ru-RU" sz="2000" smtClean="0">
                <a:latin typeface="Century Gothic" pitchFamily="34" charset="0"/>
              </a:rPr>
              <a:t>Единый маркетинг  кампании по продвижению</a:t>
            </a:r>
          </a:p>
          <a:p>
            <a:pPr eaLnBrk="1" hangingPunct="1">
              <a:defRPr/>
            </a:pPr>
            <a:endParaRPr lang="ru-RU" sz="2000" smtClean="0">
              <a:latin typeface="Century Gothic" pitchFamily="34" charset="0"/>
            </a:endParaRPr>
          </a:p>
          <a:p>
            <a:pPr eaLnBrk="1" hangingPunct="1">
              <a:defRPr/>
            </a:pPr>
            <a:r>
              <a:rPr lang="ru-RU" sz="2000" smtClean="0">
                <a:latin typeface="Century Gothic" pitchFamily="34" charset="0"/>
              </a:rPr>
              <a:t>Опыт франчайзера по решению спорных ситуаций и вопросов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800" b="1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60418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8258175" cy="8286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400" b="1" smtClean="0">
                <a:solidFill>
                  <a:srgbClr val="FF0000"/>
                </a:solidFill>
              </a:rPr>
              <a:t>5 ПРИЧИН </a:t>
            </a:r>
            <a:br>
              <a:rPr lang="ru-RU" sz="2400" b="1" smtClean="0">
                <a:solidFill>
                  <a:srgbClr val="FF0000"/>
                </a:solidFill>
              </a:rPr>
            </a:br>
            <a:r>
              <a:rPr lang="ru-RU" sz="2400" b="1" smtClean="0">
                <a:solidFill>
                  <a:srgbClr val="FF0000"/>
                </a:solidFill>
              </a:rPr>
              <a:t>КУПИТЬ ФРАНШИЗУ:</a:t>
            </a:r>
            <a:endParaRPr lang="ru-RU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</a:rPr>
              <a:t>ФОРМУЛА УСПЕХА ФРАНЧАЙЗИНГА для франчайзи</a:t>
            </a:r>
          </a:p>
        </p:txBody>
      </p:sp>
      <p:sp>
        <p:nvSpPr>
          <p:cNvPr id="62466" name="Rectangle 3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4000" b="1" smtClean="0">
                <a:latin typeface="Century Gothic" pitchFamily="34" charset="0"/>
              </a:rPr>
              <a:t>100% успеха</a:t>
            </a:r>
            <a:r>
              <a:rPr lang="ru-RU" sz="4000" smtClean="0">
                <a:latin typeface="Century Gothic" pitchFamily="34" charset="0"/>
              </a:rPr>
              <a:t> = 10% знаний +</a:t>
            </a:r>
          </a:p>
          <a:p>
            <a:pPr>
              <a:buFont typeface="Arial" charset="0"/>
              <a:buNone/>
            </a:pPr>
            <a:r>
              <a:rPr lang="ru-RU" sz="4000" smtClean="0">
                <a:latin typeface="Century Gothic" pitchFamily="34" charset="0"/>
              </a:rPr>
              <a:t>                         50% </a:t>
            </a:r>
            <a:r>
              <a:rPr lang="ru-RU" smtClean="0">
                <a:latin typeface="Century Gothic" pitchFamily="34" charset="0"/>
              </a:rPr>
              <a:t>эффективность </a:t>
            </a:r>
          </a:p>
          <a:p>
            <a:pPr>
              <a:buFont typeface="Arial" charset="0"/>
              <a:buNone/>
            </a:pPr>
            <a:r>
              <a:rPr lang="ru-RU" smtClean="0">
                <a:latin typeface="Century Gothic" pitchFamily="34" charset="0"/>
              </a:rPr>
              <a:t>                               франшизы  </a:t>
            </a:r>
            <a:r>
              <a:rPr lang="ru-RU" sz="4000" smtClean="0">
                <a:latin typeface="Century Gothic" pitchFamily="34" charset="0"/>
              </a:rPr>
              <a:t>+</a:t>
            </a:r>
          </a:p>
          <a:p>
            <a:pPr>
              <a:buFont typeface="Arial" charset="0"/>
              <a:buNone/>
            </a:pPr>
            <a:r>
              <a:rPr lang="ru-RU" sz="4000" smtClean="0">
                <a:latin typeface="Century Gothic" pitchFamily="34" charset="0"/>
              </a:rPr>
              <a:t>                     40% образ мыслей </a:t>
            </a:r>
          </a:p>
          <a:p>
            <a:pPr>
              <a:buFont typeface="Arial" charset="0"/>
              <a:buNone/>
            </a:pPr>
            <a:r>
              <a:rPr lang="ru-RU" sz="4000" smtClean="0">
                <a:latin typeface="Century Gothic" pitchFamily="34" charset="0"/>
              </a:rPr>
              <a:t>                     </a:t>
            </a:r>
            <a:r>
              <a:rPr lang="ru-RU" sz="2800" smtClean="0">
                <a:latin typeface="Century Gothic" pitchFamily="34" charset="0"/>
              </a:rPr>
              <a:t>(приверженность проекту)</a:t>
            </a:r>
          </a:p>
          <a:p>
            <a:pPr>
              <a:buFont typeface="Arial" charset="0"/>
              <a:buNone/>
            </a:pPr>
            <a:r>
              <a:rPr lang="ru-RU" sz="4000" smtClean="0"/>
              <a:t>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00125"/>
            <a:ext cx="8472488" cy="5165725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 typeface="Wingdings" pitchFamily="2" charset="2"/>
              <a:buAutoNum type="arabicPeriod"/>
            </a:pPr>
            <a:r>
              <a:rPr lang="ru-RU" sz="1600" smtClean="0">
                <a:latin typeface="Century Gothic" pitchFamily="34" charset="0"/>
              </a:rPr>
              <a:t>Анализ собственных интересов, ресурсов, опыта и возможностей для выбора сферы деятельности с целью создания бизнеса в данной сфере 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endParaRPr lang="ru-RU" sz="1600" smtClean="0">
              <a:latin typeface="Century Gothic" pitchFamily="34" charset="0"/>
            </a:endParaRP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1600" smtClean="0">
                <a:latin typeface="Century Gothic" pitchFamily="34" charset="0"/>
              </a:rPr>
              <a:t>2. Сбор информации по представленным франшизам в выбранной сфере 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endParaRPr lang="ru-RU" sz="1600" smtClean="0">
              <a:latin typeface="Century Gothic" pitchFamily="34" charset="0"/>
            </a:endParaRP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1600" smtClean="0">
                <a:latin typeface="Century Gothic" pitchFamily="34" charset="0"/>
              </a:rPr>
              <a:t>3. Анализ отобранных франшиз, выбор наиболее приемлемой для себя по критериям: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1600" i="1" smtClean="0">
                <a:latin typeface="Century Gothic" pitchFamily="34" charset="0"/>
              </a:rPr>
              <a:t>      - сроку окупаемости, </a:t>
            </a:r>
            <a:br>
              <a:rPr lang="ru-RU" sz="1600" i="1" smtClean="0">
                <a:latin typeface="Century Gothic" pitchFamily="34" charset="0"/>
              </a:rPr>
            </a:br>
            <a:r>
              <a:rPr lang="ru-RU" sz="1600" i="1" smtClean="0">
                <a:latin typeface="Century Gothic" pitchFamily="34" charset="0"/>
              </a:rPr>
              <a:t>- рентабельности бизнеса, </a:t>
            </a:r>
            <a:br>
              <a:rPr lang="ru-RU" sz="1600" i="1" smtClean="0">
                <a:latin typeface="Century Gothic" pitchFamily="34" charset="0"/>
              </a:rPr>
            </a:br>
            <a:r>
              <a:rPr lang="ru-RU" sz="1600" i="1" smtClean="0">
                <a:latin typeface="Century Gothic" pitchFamily="34" charset="0"/>
              </a:rPr>
              <a:t>- величине стартовых инвестиций, 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1600" i="1" smtClean="0">
                <a:latin typeface="Century Gothic" pitchFamily="34" charset="0"/>
              </a:rPr>
              <a:t>      - наличию отраслевых конкурентов,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1600" i="1" smtClean="0">
                <a:latin typeface="Century Gothic" pitchFamily="34" charset="0"/>
              </a:rPr>
              <a:t>      - новизне идеи,</a:t>
            </a:r>
            <a:br>
              <a:rPr lang="ru-RU" sz="1600" i="1" smtClean="0">
                <a:latin typeface="Century Gothic" pitchFamily="34" charset="0"/>
              </a:rPr>
            </a:br>
            <a:r>
              <a:rPr lang="ru-RU" sz="1600" i="1" smtClean="0">
                <a:latin typeface="Century Gothic" pitchFamily="34" charset="0"/>
              </a:rPr>
              <a:t>- необходимых площадях, </a:t>
            </a:r>
            <a:br>
              <a:rPr lang="ru-RU" sz="1600" i="1" smtClean="0">
                <a:latin typeface="Century Gothic" pitchFamily="34" charset="0"/>
              </a:rPr>
            </a:br>
            <a:r>
              <a:rPr lang="ru-RU" sz="1600" i="1" smtClean="0">
                <a:latin typeface="Century Gothic" pitchFamily="34" charset="0"/>
              </a:rPr>
              <a:t>- кадровым ресурсам и пр.</a:t>
            </a:r>
            <a:r>
              <a:rPr lang="ru-RU" sz="1600" smtClean="0">
                <a:latin typeface="Century Gothic" pitchFamily="34" charset="0"/>
              </a:rPr>
              <a:t> 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1600" smtClean="0">
                <a:latin typeface="Century Gothic" pitchFamily="34" charset="0"/>
              </a:rPr>
              <a:t>4. Ведение переговоров с франчайзером: </a:t>
            </a:r>
            <a:br>
              <a:rPr lang="ru-RU" sz="1600" smtClean="0">
                <a:latin typeface="Century Gothic" pitchFamily="34" charset="0"/>
              </a:rPr>
            </a:br>
            <a:r>
              <a:rPr lang="ru-RU" sz="1600" i="1" smtClean="0">
                <a:latin typeface="Century Gothic" pitchFamily="34" charset="0"/>
              </a:rPr>
              <a:t>- получение ответов на возникшие вопросы, </a:t>
            </a:r>
            <a:br>
              <a:rPr lang="ru-RU" sz="1600" i="1" smtClean="0">
                <a:latin typeface="Century Gothic" pitchFamily="34" charset="0"/>
              </a:rPr>
            </a:br>
            <a:r>
              <a:rPr lang="ru-RU" sz="1600" i="1" smtClean="0">
                <a:latin typeface="Century Gothic" pitchFamily="34" charset="0"/>
              </a:rPr>
              <a:t>- предварительное согласование местоположения </a:t>
            </a:r>
            <a:br>
              <a:rPr lang="ru-RU" sz="1600" i="1" smtClean="0">
                <a:latin typeface="Century Gothic" pitchFamily="34" charset="0"/>
              </a:rPr>
            </a:br>
            <a:r>
              <a:rPr lang="ru-RU" sz="1600" i="1" smtClean="0">
                <a:latin typeface="Century Gothic" pitchFamily="34" charset="0"/>
              </a:rPr>
              <a:t>  будущего бизнеса, </a:t>
            </a:r>
            <a:br>
              <a:rPr lang="ru-RU" sz="1600" i="1" smtClean="0">
                <a:latin typeface="Century Gothic" pitchFamily="34" charset="0"/>
              </a:rPr>
            </a:br>
            <a:r>
              <a:rPr lang="ru-RU" sz="1600" i="1" smtClean="0">
                <a:latin typeface="Century Gothic" pitchFamily="34" charset="0"/>
              </a:rPr>
              <a:t>- анализ и обсуждение условий франчайзингового </a:t>
            </a:r>
            <a:br>
              <a:rPr lang="ru-RU" sz="1600" i="1" smtClean="0">
                <a:latin typeface="Century Gothic" pitchFamily="34" charset="0"/>
              </a:rPr>
            </a:br>
            <a:r>
              <a:rPr lang="ru-RU" sz="1600" i="1" smtClean="0">
                <a:latin typeface="Century Gothic" pitchFamily="34" charset="0"/>
              </a:rPr>
              <a:t>  договора (франшизы)</a:t>
            </a:r>
            <a:r>
              <a:rPr lang="ru-RU" sz="1600" smtClean="0">
                <a:latin typeface="Century Gothic" pitchFamily="34" charset="0"/>
              </a:rPr>
              <a:t> 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1600" smtClean="0">
                <a:latin typeface="Century Gothic" pitchFamily="34" charset="0"/>
              </a:rPr>
              <a:t> 5. Подписание договора между франчайзером и франчайзи, перечисление паушального платежа (при его наличии)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endParaRPr lang="ru-RU" sz="1600" smtClean="0">
              <a:latin typeface="Century Gothic" pitchFamily="34" charset="0"/>
            </a:endParaRP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1600" smtClean="0">
                <a:latin typeface="Century Gothic" pitchFamily="34" charset="0"/>
              </a:rPr>
              <a:t> 6. Обучение, стажировка и организация бизнеса по стандартам франчайзера  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1600" smtClean="0">
                <a:latin typeface="Century Gothic" pitchFamily="34" charset="0"/>
              </a:rPr>
              <a:t> 7. Старт бизнеса при сопровождении франчайзера 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1600" smtClean="0">
                <a:latin typeface="Century Gothic" pitchFamily="34" charset="0"/>
              </a:rPr>
              <a:t>8. БАНКЕТ по случаю открытия бизнеса</a:t>
            </a:r>
          </a:p>
        </p:txBody>
      </p:sp>
      <p:sp>
        <p:nvSpPr>
          <p:cNvPr id="34819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8258175" cy="7572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66"/>
                </a:solidFill>
              </a:rPr>
              <a:t>Алгоритм входа в бизнес по схеме </a:t>
            </a:r>
            <a:r>
              <a:rPr lang="ru-RU" sz="2400" b="1" dirty="0" err="1" smtClean="0">
                <a:solidFill>
                  <a:srgbClr val="FF0066"/>
                </a:solidFill>
              </a:rPr>
              <a:t>франчайзинга</a:t>
            </a:r>
            <a:r>
              <a:rPr lang="ru-RU" sz="2400" b="1" dirty="0" smtClean="0">
                <a:solidFill>
                  <a:srgbClr val="FF0066"/>
                </a:solidFill>
              </a:rPr>
              <a:t>:</a:t>
            </a:r>
            <a:r>
              <a:rPr lang="ru-RU" sz="2400" dirty="0" smtClean="0">
                <a:latin typeface="+mn-lt"/>
                <a:ea typeface="+mn-ea"/>
                <a:cs typeface="+mn-cs"/>
              </a:rPr>
              <a:t/>
            </a:r>
            <a:br>
              <a:rPr lang="ru-RU" sz="2400" dirty="0" smtClean="0">
                <a:latin typeface="+mn-lt"/>
                <a:ea typeface="+mn-ea"/>
                <a:cs typeface="+mn-cs"/>
              </a:rPr>
            </a:br>
            <a:endParaRPr lang="ru-RU" sz="2400" dirty="0" smtClean="0"/>
          </a:p>
        </p:txBody>
      </p:sp>
      <p:sp>
        <p:nvSpPr>
          <p:cNvPr id="71683" name="Нижний колонтитул 3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/>
          </p:cNvSpPr>
          <p:nvPr>
            <p:ph idx="1"/>
          </p:nvPr>
        </p:nvSpPr>
        <p:spPr>
          <a:xfrm>
            <a:off x="323850" y="1412875"/>
            <a:ext cx="82296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ru-RU" sz="8000" b="1" smtClean="0">
              <a:solidFill>
                <a:srgbClr val="FF6600"/>
              </a:solidFill>
            </a:endParaRPr>
          </a:p>
          <a:p>
            <a:pPr algn="ctr">
              <a:buFont typeface="Arial" charset="0"/>
              <a:buNone/>
            </a:pPr>
            <a:r>
              <a:rPr lang="ru-RU" sz="8000" b="1" smtClean="0">
                <a:solidFill>
                  <a:srgbClr val="FF6600"/>
                </a:solidFill>
              </a:rPr>
              <a:t>ФРАНЧАЙЗЕР</a:t>
            </a:r>
          </a:p>
        </p:txBody>
      </p:sp>
      <p:sp>
        <p:nvSpPr>
          <p:cNvPr id="73729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850"/>
          </a:xfrm>
        </p:spPr>
        <p:txBody>
          <a:bodyPr>
            <a:normAutofit fontScale="90000"/>
          </a:bodyPr>
          <a:lstStyle/>
          <a:p>
            <a:endParaRPr lang="ru-RU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latin typeface="Century Gothic" pitchFamily="34" charset="0"/>
              </a:rPr>
              <a:t>Расширение действующего бизнеса (объемы, география)</a:t>
            </a:r>
          </a:p>
          <a:p>
            <a:r>
              <a:rPr lang="ru-RU" smtClean="0">
                <a:latin typeface="Century Gothic" pitchFamily="34" charset="0"/>
              </a:rPr>
              <a:t>Введение новых товаров, услуг</a:t>
            </a:r>
          </a:p>
          <a:p>
            <a:r>
              <a:rPr lang="ru-RU" smtClean="0">
                <a:latin typeface="Century Gothic" pitchFamily="34" charset="0"/>
              </a:rPr>
              <a:t>Приобретение нового бизнеса</a:t>
            </a:r>
          </a:p>
          <a:p>
            <a:r>
              <a:rPr lang="ru-RU" b="1" smtClean="0">
                <a:solidFill>
                  <a:schemeClr val="hlink"/>
                </a:solidFill>
                <a:latin typeface="Century Gothic" pitchFamily="34" charset="0"/>
              </a:rPr>
              <a:t>Создание франшизы из действующего бизнеса (новый вид бизнеса – интеллектуальный</a:t>
            </a:r>
            <a:r>
              <a:rPr lang="ru-RU" b="1" smtClean="0">
                <a:solidFill>
                  <a:schemeClr val="hlink"/>
                </a:solidFill>
              </a:rPr>
              <a:t>)</a:t>
            </a:r>
          </a:p>
          <a:p>
            <a:endParaRPr lang="ru-RU" b="1" smtClean="0">
              <a:solidFill>
                <a:schemeClr val="hlink"/>
              </a:solidFill>
            </a:endParaRPr>
          </a:p>
        </p:txBody>
      </p:sp>
      <p:sp>
        <p:nvSpPr>
          <p:cNvPr id="405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FF3300"/>
                </a:solidFill>
              </a:rPr>
              <a:t>Возможные</a:t>
            </a:r>
            <a:r>
              <a:rPr lang="ru-RU" sz="4000" smtClean="0">
                <a:latin typeface="Century Gothic" pitchFamily="34" charset="0"/>
              </a:rPr>
              <a:t> </a:t>
            </a:r>
            <a:r>
              <a:rPr lang="ru-RU" sz="3600" b="1" smtClean="0">
                <a:solidFill>
                  <a:srgbClr val="FF3300"/>
                </a:solidFill>
              </a:rPr>
              <a:t>пути расширения бизнеса</a:t>
            </a:r>
          </a:p>
        </p:txBody>
      </p:sp>
      <p:pic>
        <p:nvPicPr>
          <p:cNvPr id="7577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5013325"/>
            <a:ext cx="1646238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5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7" grpId="0" build="p"/>
      <p:bldP spid="4055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428625" y="857250"/>
            <a:ext cx="8258175" cy="5715000"/>
          </a:xfrm>
        </p:spPr>
        <p:txBody>
          <a:bodyPr/>
          <a:lstStyle/>
          <a:p>
            <a:pPr eaLnBrk="1" hangingPunct="1"/>
            <a:r>
              <a:rPr lang="ru-RU" sz="1600" b="1" smtClean="0">
                <a:latin typeface="Century Gothic" pitchFamily="34" charset="0"/>
              </a:rPr>
              <a:t>Франчайзер (Франшизиар, Правообладатель) Franchiser</a:t>
            </a:r>
            <a:r>
              <a:rPr lang="ru-RU" sz="1600" smtClean="0">
                <a:latin typeface="Century Gothic" pitchFamily="34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smtClean="0">
                <a:latin typeface="Century Gothic" pitchFamily="34" charset="0"/>
              </a:rPr>
              <a:t>      </a:t>
            </a:r>
            <a:r>
              <a:rPr lang="ru-RU" sz="1600" smtClean="0">
                <a:latin typeface="Century Gothic" pitchFamily="34" charset="0"/>
              </a:rPr>
              <a:t>Лицо (как правило, юридическое), - собственник прав на франшизу. Лицензирует и "продает" (фактически, передает в пользование) свою интеллектуальную собственность (торговую марку, ноу-хау и производственную систему), сначала испробовав ее на собственных точках.</a:t>
            </a:r>
          </a:p>
          <a:p>
            <a:pPr eaLnBrk="1" hangingPunct="1"/>
            <a:r>
              <a:rPr lang="ru-RU" sz="1600" b="1" smtClean="0">
                <a:latin typeface="Century Gothic" pitchFamily="34" charset="0"/>
              </a:rPr>
              <a:t>Франчайзи (Пользователь, Оператор, Франшизиат) Franchisee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smtClean="0">
                <a:latin typeface="Century Gothic" pitchFamily="34" charset="0"/>
              </a:rPr>
              <a:t>      </a:t>
            </a:r>
            <a:r>
              <a:rPr lang="ru-RU" sz="1600" smtClean="0">
                <a:latin typeface="Century Gothic" pitchFamily="34" charset="0"/>
              </a:rPr>
              <a:t>Лицо (физическое или юридическое), которое приобретает права на франшизу на определенной территории согласно франчайзингового договора или иного договора, направленного на создание франчайзинговой сети на этой территории.</a:t>
            </a:r>
          </a:p>
          <a:p>
            <a:pPr eaLnBrk="1" hangingPunct="1"/>
            <a:r>
              <a:rPr lang="ru-RU" sz="1600" b="1" smtClean="0">
                <a:latin typeface="Century Gothic" pitchFamily="34" charset="0"/>
              </a:rPr>
              <a:t>Франчайзинг Franchising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smtClean="0">
                <a:latin typeface="Century Gothic" pitchFamily="34" charset="0"/>
              </a:rPr>
              <a:t>      </a:t>
            </a:r>
            <a:r>
              <a:rPr lang="ru-RU" sz="1600" smtClean="0">
                <a:latin typeface="Century Gothic" pitchFamily="34" charset="0"/>
              </a:rPr>
              <a:t>Предпринимательская деятельность, согласно которой на договорной основе одна сторона (франчайзер) передает второй (франчайзи) за вознаграждение на определенный срок или без указания такого: право использования торговой марки; знака для услуги; фирменного наименования; услуг; технологического процесса; специализированного оборудования; ноу-хау; коммерческой информации, охраняемой законом; других, предусмотренных договором объектов права интеллектуальной собственности.</a:t>
            </a:r>
          </a:p>
          <a:p>
            <a:pPr eaLnBrk="1" hangingPunct="1">
              <a:buFont typeface="Wingdings" pitchFamily="2" charset="2"/>
              <a:buNone/>
            </a:pPr>
            <a:endParaRPr lang="ru-RU" sz="1600" smtClean="0">
              <a:latin typeface="Century Gothic" pitchFamily="34" charset="0"/>
            </a:endParaRPr>
          </a:p>
        </p:txBody>
      </p:sp>
      <p:sp>
        <p:nvSpPr>
          <p:cNvPr id="19459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457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endParaRPr lang="ru-RU" smtClean="0"/>
          </a:p>
        </p:txBody>
      </p:sp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2867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FF0000"/>
                </a:solidFill>
              </a:rPr>
              <a:t>Глоссарий франчайзинга </a:t>
            </a:r>
            <a:r>
              <a:rPr lang="ru-RU" sz="2400" b="1" smtClean="0">
                <a:solidFill>
                  <a:srgbClr val="FF0000"/>
                </a:solidFill>
                <a:latin typeface="Arial" charset="0"/>
              </a:rPr>
              <a:t>(главные термины)</a:t>
            </a:r>
            <a:r>
              <a:rPr lang="ru-RU" sz="2400" b="1" smtClean="0">
                <a:solidFill>
                  <a:srgbClr val="FF0000"/>
                </a:solidFill>
              </a:rPr>
              <a:t/>
            </a:r>
            <a:br>
              <a:rPr lang="ru-RU" sz="2400" b="1" smtClean="0">
                <a:solidFill>
                  <a:srgbClr val="FF0000"/>
                </a:solidFill>
              </a:rPr>
            </a:br>
            <a:endParaRPr lang="ru-RU" sz="24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7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Century Gothic" pitchFamily="34" charset="0"/>
              </a:rPr>
              <a:t>Комплекс работ при разработке франшизы, обычно, состоит укрупнено из 3-х этапов: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Century Gothic" pitchFamily="34" charset="0"/>
              </a:rPr>
              <a:t>1.  </a:t>
            </a:r>
            <a:r>
              <a:rPr lang="ru-RU" sz="2000" b="1" smtClean="0">
                <a:latin typeface="Century Gothic" pitchFamily="34" charset="0"/>
              </a:rPr>
              <a:t>Диагностика бизнеса, аудит</a:t>
            </a:r>
            <a:r>
              <a:rPr lang="ru-RU" sz="2000" smtClean="0">
                <a:latin typeface="Century Gothic" pitchFamily="34" charset="0"/>
              </a:rPr>
              <a:t> бизнес-процессов и документации предприятия. Аудит защищенности объектов интеллектуальных прав (товарный знак, торговая марка, иные объекты интеллектуальной собственности).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Century Gothic" pitchFamily="34" charset="0"/>
              </a:rPr>
              <a:t>2 . </a:t>
            </a:r>
            <a:r>
              <a:rPr lang="ru-RU" sz="2000" b="1" smtClean="0">
                <a:latin typeface="Century Gothic" pitchFamily="34" charset="0"/>
              </a:rPr>
              <a:t>Создание пакета документации</a:t>
            </a:r>
            <a:r>
              <a:rPr lang="ru-RU" sz="2000" smtClean="0">
                <a:latin typeface="Century Gothic" pitchFamily="34" charset="0"/>
              </a:rPr>
              <a:t> франчайзинговго проекта (состоит из учебника-пособия для франчайзи, внутренних орг.документов, бренд-бука, бизнес-плана для франчайзи, маркетингового пособия и др. документов). </a:t>
            </a:r>
            <a:r>
              <a:rPr lang="ru-RU" sz="2000" b="1" smtClean="0">
                <a:latin typeface="Century Gothic" pitchFamily="34" charset="0"/>
              </a:rPr>
              <a:t>Тестирование</a:t>
            </a:r>
            <a:r>
              <a:rPr lang="ru-RU" sz="2000" smtClean="0">
                <a:latin typeface="Century Gothic" pitchFamily="34" charset="0"/>
              </a:rPr>
              <a:t> пакета документации на действующем бизнесе франчайзера. </a:t>
            </a:r>
            <a:r>
              <a:rPr lang="ru-RU" sz="2000" b="1" smtClean="0">
                <a:latin typeface="Century Gothic" pitchFamily="34" charset="0"/>
              </a:rPr>
              <a:t>Запуск пилотного проекта</a:t>
            </a:r>
            <a:r>
              <a:rPr lang="ru-RU" sz="2000" smtClean="0">
                <a:latin typeface="Century Gothic" pitchFamily="34" charset="0"/>
              </a:rPr>
              <a:t> (с первым франчайзи) для отработки коммуникаций. Доработка по результатам пилота пакета документации франшизы.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Century Gothic" pitchFamily="34" charset="0"/>
              </a:rPr>
              <a:t>3. </a:t>
            </a:r>
            <a:r>
              <a:rPr lang="ru-RU" sz="2000" b="1" smtClean="0">
                <a:latin typeface="Century Gothic" pitchFamily="34" charset="0"/>
              </a:rPr>
              <a:t>Продвижение</a:t>
            </a:r>
            <a:r>
              <a:rPr lang="ru-RU" sz="2000" smtClean="0">
                <a:latin typeface="Century Gothic" pitchFamily="34" charset="0"/>
              </a:rPr>
              <a:t> франшизы. </a:t>
            </a:r>
            <a:r>
              <a:rPr lang="ru-RU" sz="2000" b="1" smtClean="0">
                <a:latin typeface="Century Gothic" pitchFamily="34" charset="0"/>
              </a:rPr>
              <a:t>Продажи</a:t>
            </a:r>
            <a:r>
              <a:rPr lang="ru-RU" sz="2000" smtClean="0">
                <a:latin typeface="Century Gothic" pitchFamily="34" charset="0"/>
              </a:rPr>
              <a:t> франшизы. Создание франчайзинговой сети.</a:t>
            </a:r>
          </a:p>
        </p:txBody>
      </p:sp>
      <p:sp>
        <p:nvSpPr>
          <p:cNvPr id="3287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FF3300"/>
                </a:solidFill>
              </a:rPr>
              <a:t>Укрупненный алгоритм действий по созданию франшизы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7" grpId="0" build="p"/>
      <p:bldP spid="32870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3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latin typeface="Century Gothic" pitchFamily="34" charset="0"/>
              </a:rPr>
              <a:t>Диагностика бизнеса, аудит</a:t>
            </a:r>
            <a:r>
              <a:rPr lang="ru-RU" sz="2400" smtClean="0">
                <a:latin typeface="Century Gothic" pitchFamily="34" charset="0"/>
              </a:rPr>
              <a:t> бизнес-процессов и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Century Gothic" pitchFamily="34" charset="0"/>
              </a:rPr>
              <a:t> документации предприятия. Аудит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Century Gothic" pitchFamily="34" charset="0"/>
              </a:rPr>
              <a:t>защищенности объектов интеллектуальных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Century Gothic" pitchFamily="34" charset="0"/>
              </a:rPr>
              <a:t>прав (товарный знак, торговая марка, иные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Century Gothic" pitchFamily="34" charset="0"/>
              </a:rPr>
              <a:t>объекты интеллектуальной собственности).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400" b="1" u="sng" smtClean="0">
              <a:latin typeface="Century Gothic" pitchFamily="34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b="1" u="sng" smtClean="0">
                <a:latin typeface="Century Gothic" pitchFamily="34" charset="0"/>
              </a:rPr>
              <a:t>Конечный результат</a:t>
            </a:r>
            <a:r>
              <a:rPr lang="ru-RU" sz="2400" smtClean="0">
                <a:latin typeface="Century Gothic" pitchFamily="34" charset="0"/>
              </a:rPr>
              <a:t> – определение полного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Century Gothic" pitchFamily="34" charset="0"/>
              </a:rPr>
              <a:t>списка документации франшизы. Определение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Century Gothic" pitchFamily="34" charset="0"/>
              </a:rPr>
              <a:t>периода времени на разработку франшизы.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Century Gothic" pitchFamily="34" charset="0"/>
              </a:rPr>
              <a:t>Определение стоимости работ. Принятие решения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Century Gothic" pitchFamily="34" charset="0"/>
              </a:rPr>
              <a:t> о способе разработки франчайзингового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Century Gothic" pitchFamily="34" charset="0"/>
              </a:rPr>
              <a:t>проекта.</a:t>
            </a:r>
          </a:p>
        </p:txBody>
      </p:sp>
      <p:sp>
        <p:nvSpPr>
          <p:cNvPr id="414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FF3300"/>
                </a:solidFill>
              </a:rPr>
              <a:t>Этап 1</a:t>
            </a:r>
            <a:br>
              <a:rPr lang="ru-RU" sz="3200" b="1" smtClean="0">
                <a:solidFill>
                  <a:srgbClr val="FF3300"/>
                </a:solidFill>
              </a:rPr>
            </a:br>
            <a:r>
              <a:rPr lang="ru-RU" sz="3200" b="1" smtClean="0">
                <a:solidFill>
                  <a:srgbClr val="FF3300"/>
                </a:solidFill>
              </a:rPr>
              <a:t> Начало пути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4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4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4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3" grpId="0" build="p"/>
      <p:bldP spid="4147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7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latin typeface="Century Gothic" pitchFamily="34" charset="0"/>
              </a:rPr>
              <a:t>Создание пакета документации</a:t>
            </a:r>
            <a:r>
              <a:rPr lang="ru-RU" sz="2400" smtClean="0">
                <a:latin typeface="Century Gothic" pitchFamily="34" charset="0"/>
              </a:rPr>
              <a:t> франчайзинговго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Century Gothic" pitchFamily="34" charset="0"/>
              </a:rPr>
              <a:t>проекта. </a:t>
            </a:r>
            <a:r>
              <a:rPr lang="ru-RU" sz="2400" b="1" smtClean="0">
                <a:latin typeface="Century Gothic" pitchFamily="34" charset="0"/>
              </a:rPr>
              <a:t>Тестирование</a:t>
            </a:r>
            <a:r>
              <a:rPr lang="ru-RU" sz="2400" smtClean="0">
                <a:latin typeface="Century Gothic" pitchFamily="34" charset="0"/>
              </a:rPr>
              <a:t> пакета документации на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Century Gothic" pitchFamily="34" charset="0"/>
              </a:rPr>
              <a:t>действующем бизнесе франчайзера. </a:t>
            </a:r>
            <a:r>
              <a:rPr lang="ru-RU" sz="2400" b="1" smtClean="0">
                <a:latin typeface="Century Gothic" pitchFamily="34" charset="0"/>
              </a:rPr>
              <a:t>Запуск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latin typeface="Century Gothic" pitchFamily="34" charset="0"/>
              </a:rPr>
              <a:t>пилотного проекта</a:t>
            </a:r>
            <a:r>
              <a:rPr lang="ru-RU" sz="2400" smtClean="0">
                <a:latin typeface="Century Gothic" pitchFamily="34" charset="0"/>
              </a:rPr>
              <a:t> (с первым франчайзи) для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Century Gothic" pitchFamily="34" charset="0"/>
              </a:rPr>
              <a:t>отработки коммуникаций. Доработка по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Century Gothic" pitchFamily="34" charset="0"/>
              </a:rPr>
              <a:t>результатам пилота пакета документации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Century Gothic" pitchFamily="34" charset="0"/>
              </a:rPr>
              <a:t>франшизы.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endParaRPr lang="ru-RU" sz="2400" b="1" u="sng" smtClean="0">
              <a:latin typeface="Century Gothic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ru-RU" sz="2400" b="1" u="sng" smtClean="0">
                <a:latin typeface="Century Gothic" pitchFamily="34" charset="0"/>
              </a:rPr>
              <a:t>Конечный результат </a:t>
            </a:r>
            <a:r>
              <a:rPr lang="ru-RU" sz="2400" b="1" smtClean="0">
                <a:latin typeface="Century Gothic" pitchFamily="34" charset="0"/>
              </a:rPr>
              <a:t>– </a:t>
            </a:r>
            <a:r>
              <a:rPr lang="ru-RU" sz="2400" smtClean="0">
                <a:latin typeface="Century Gothic" pitchFamily="34" charset="0"/>
              </a:rPr>
              <a:t>создание франшизы, 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ru-RU" sz="2400" smtClean="0">
                <a:latin typeface="Century Gothic" pitchFamily="34" charset="0"/>
              </a:rPr>
              <a:t>готовой к успешному тиражированию. Отладка 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ru-RU" sz="2400" smtClean="0">
                <a:latin typeface="Century Gothic" pitchFamily="34" charset="0"/>
              </a:rPr>
              <a:t>коммуникационной составляющей 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ru-RU" sz="2400" smtClean="0">
                <a:latin typeface="Century Gothic" pitchFamily="34" charset="0"/>
              </a:rPr>
              <a:t>франчайзингового бизнеса.</a:t>
            </a:r>
          </a:p>
        </p:txBody>
      </p:sp>
      <p:sp>
        <p:nvSpPr>
          <p:cNvPr id="41574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smtClean="0">
                <a:solidFill>
                  <a:srgbClr val="FF3300"/>
                </a:solidFill>
              </a:rPr>
              <a:t>Этап</a:t>
            </a:r>
            <a:r>
              <a:rPr lang="ru-RU" sz="4000" smtClean="0"/>
              <a:t> </a:t>
            </a:r>
            <a:r>
              <a:rPr lang="ru-RU" sz="3200" b="1" smtClean="0">
                <a:solidFill>
                  <a:srgbClr val="FF3300"/>
                </a:solidFill>
              </a:rPr>
              <a:t>второй</a:t>
            </a:r>
            <a:br>
              <a:rPr lang="ru-RU" sz="3200" b="1" smtClean="0">
                <a:solidFill>
                  <a:srgbClr val="FF3300"/>
                </a:solidFill>
              </a:rPr>
            </a:br>
            <a:r>
              <a:rPr lang="ru-RU" sz="3200" b="1" smtClean="0">
                <a:solidFill>
                  <a:srgbClr val="FF3300"/>
                </a:solidFill>
              </a:rPr>
              <a:t> «Франчайзинговая упаковка» бизнеса</a:t>
            </a:r>
            <a:r>
              <a:rPr lang="ru-RU" sz="400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5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7" grpId="0" build="p"/>
      <p:bldP spid="41574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1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latin typeface="Century Gothic" pitchFamily="34" charset="0"/>
              </a:rPr>
              <a:t>Продвижение </a:t>
            </a:r>
            <a:r>
              <a:rPr lang="ru-RU" sz="2400" smtClean="0">
                <a:latin typeface="Century Gothic" pitchFamily="34" charset="0"/>
              </a:rPr>
              <a:t>франшизы. </a:t>
            </a:r>
            <a:r>
              <a:rPr lang="ru-RU" sz="2400" b="1" smtClean="0">
                <a:latin typeface="Century Gothic" pitchFamily="34" charset="0"/>
              </a:rPr>
              <a:t>Продажи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latin typeface="Century Gothic" pitchFamily="34" charset="0"/>
              </a:rPr>
              <a:t>франшизы. Создание франчайзинговой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latin typeface="Century Gothic" pitchFamily="34" charset="0"/>
              </a:rPr>
              <a:t>сети.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b="1" u="sng" smtClean="0">
                <a:latin typeface="Century Gothic" pitchFamily="34" charset="0"/>
              </a:rPr>
              <a:t>Конечный результат </a:t>
            </a:r>
            <a:r>
              <a:rPr lang="ru-RU" sz="2400" b="1" smtClean="0">
                <a:latin typeface="Century Gothic" pitchFamily="34" charset="0"/>
              </a:rPr>
              <a:t>– </a:t>
            </a:r>
            <a:r>
              <a:rPr lang="ru-RU" sz="2400" smtClean="0">
                <a:latin typeface="Century Gothic" pitchFamily="34" charset="0"/>
              </a:rPr>
              <a:t>приобретение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latin typeface="Century Gothic" pitchFamily="34" charset="0"/>
              </a:rPr>
              <a:t>известности франчайзингового проекта.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latin typeface="Century Gothic" pitchFamily="34" charset="0"/>
              </a:rPr>
              <a:t>Отработка стратегии продаж. Членство в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latin typeface="Century Gothic" pitchFamily="34" charset="0"/>
              </a:rPr>
              <a:t>РАФ, аккредитация при ОАО «Сбербанк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latin typeface="Century Gothic" pitchFamily="34" charset="0"/>
              </a:rPr>
              <a:t>России», большой спрос на франшизу, участие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latin typeface="Century Gothic" pitchFamily="34" charset="0"/>
              </a:rPr>
              <a:t>в ежегодном Форуме «Buy Brand», победа в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latin typeface="Century Gothic" pitchFamily="34" charset="0"/>
              </a:rPr>
              <a:t>конкурсе  «GOLD BRAND», членство в МАФ…!!!</a:t>
            </a:r>
          </a:p>
        </p:txBody>
      </p:sp>
      <p:sp>
        <p:nvSpPr>
          <p:cNvPr id="416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FF3300"/>
                </a:solidFill>
              </a:rPr>
              <a:t>Этап третий </a:t>
            </a:r>
            <a:br>
              <a:rPr lang="ru-RU" sz="3200" b="1" smtClean="0">
                <a:solidFill>
                  <a:srgbClr val="FF3300"/>
                </a:solidFill>
              </a:rPr>
            </a:br>
            <a:r>
              <a:rPr lang="ru-RU" sz="3200" b="1" smtClean="0">
                <a:solidFill>
                  <a:srgbClr val="FF3300"/>
                </a:solidFill>
              </a:rPr>
              <a:t>Создание франчайзинговой сети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6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1" grpId="0" build="p"/>
      <p:bldP spid="41677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</p:txBody>
      </p:sp>
      <p:sp>
        <p:nvSpPr>
          <p:cNvPr id="409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FF3300"/>
                </a:solidFill>
              </a:rPr>
              <a:t>Кто</a:t>
            </a:r>
            <a:r>
              <a:rPr lang="ru-RU" smtClean="0"/>
              <a:t> </a:t>
            </a:r>
            <a:r>
              <a:rPr lang="ru-RU" sz="3200" b="1" smtClean="0">
                <a:solidFill>
                  <a:srgbClr val="FF3300"/>
                </a:solidFill>
              </a:rPr>
              <a:t>франшизу сделает?</a:t>
            </a:r>
          </a:p>
        </p:txBody>
      </p:sp>
      <p:sp>
        <p:nvSpPr>
          <p:cNvPr id="93187" name="Rectangle 4"/>
          <p:cNvSpPr>
            <a:spLocks noChangeArrowheads="1"/>
          </p:cNvSpPr>
          <p:nvPr/>
        </p:nvSpPr>
        <p:spPr bwMode="auto">
          <a:xfrm>
            <a:off x="539750" y="1773238"/>
            <a:ext cx="7920038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/>
              <a:t>Вариант разработки</a:t>
            </a:r>
          </a:p>
        </p:txBody>
      </p:sp>
      <p:sp>
        <p:nvSpPr>
          <p:cNvPr id="93188" name="Line 5"/>
          <p:cNvSpPr>
            <a:spLocks noChangeShapeType="1"/>
          </p:cNvSpPr>
          <p:nvPr/>
        </p:nvSpPr>
        <p:spPr bwMode="auto">
          <a:xfrm flipH="1">
            <a:off x="1979613" y="2781300"/>
            <a:ext cx="1655762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3189" name="Line 6"/>
          <p:cNvSpPr>
            <a:spLocks noChangeShapeType="1"/>
          </p:cNvSpPr>
          <p:nvPr/>
        </p:nvSpPr>
        <p:spPr bwMode="auto">
          <a:xfrm>
            <a:off x="4859338" y="2781300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3190" name="Line 7"/>
          <p:cNvSpPr>
            <a:spLocks noChangeShapeType="1"/>
          </p:cNvSpPr>
          <p:nvPr/>
        </p:nvSpPr>
        <p:spPr bwMode="auto">
          <a:xfrm>
            <a:off x="6156325" y="2781300"/>
            <a:ext cx="15843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3191" name="Text Box 8"/>
          <p:cNvSpPr txBox="1">
            <a:spLocks noChangeArrowheads="1"/>
          </p:cNvSpPr>
          <p:nvPr/>
        </p:nvSpPr>
        <p:spPr bwMode="auto">
          <a:xfrm>
            <a:off x="539750" y="3716338"/>
            <a:ext cx="21605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Самостоятельно, силами своих специалистов</a:t>
            </a:r>
          </a:p>
        </p:txBody>
      </p:sp>
      <p:sp>
        <p:nvSpPr>
          <p:cNvPr id="93192" name="Text Box 9"/>
          <p:cNvSpPr txBox="1">
            <a:spLocks noChangeArrowheads="1"/>
          </p:cNvSpPr>
          <p:nvPr/>
        </p:nvSpPr>
        <p:spPr bwMode="auto">
          <a:xfrm>
            <a:off x="3059113" y="4005263"/>
            <a:ext cx="30972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Привлечение разработчиков со стороны</a:t>
            </a:r>
          </a:p>
        </p:txBody>
      </p:sp>
      <p:sp>
        <p:nvSpPr>
          <p:cNvPr id="93193" name="Text Box 10"/>
          <p:cNvSpPr txBox="1">
            <a:spLocks noChangeArrowheads="1"/>
          </p:cNvSpPr>
          <p:nvPr/>
        </p:nvSpPr>
        <p:spPr bwMode="auto">
          <a:xfrm>
            <a:off x="6732588" y="3500438"/>
            <a:ext cx="17272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Смешанный вариант (внутренние стандарты сами, внешние документы – разработчики)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3" grpId="0" build="p"/>
      <p:bldP spid="40960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7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Font typeface="Arial" charset="0"/>
              <a:buNone/>
            </a:pPr>
            <a:r>
              <a:rPr lang="ru-RU" sz="6600" b="1" smtClean="0"/>
              <a:t>+</a:t>
            </a:r>
          </a:p>
          <a:p>
            <a:r>
              <a:rPr lang="ru-RU" sz="2800" smtClean="0">
                <a:latin typeface="Century Gothic" pitchFamily="34" charset="0"/>
              </a:rPr>
              <a:t>Абсолютное знание всех тонкостей бизнеса</a:t>
            </a:r>
          </a:p>
          <a:p>
            <a:r>
              <a:rPr lang="ru-RU" sz="2800" smtClean="0">
                <a:latin typeface="Century Gothic" pitchFamily="34" charset="0"/>
              </a:rPr>
              <a:t>Личная мотивация и заинтересованность в </a:t>
            </a:r>
          </a:p>
          <a:p>
            <a:pPr>
              <a:buFont typeface="Arial" charset="0"/>
              <a:buNone/>
            </a:pPr>
            <a:r>
              <a:rPr lang="ru-RU" sz="2800" smtClean="0">
                <a:latin typeface="Century Gothic" pitchFamily="34" charset="0"/>
              </a:rPr>
              <a:t>    конечном результате</a:t>
            </a:r>
          </a:p>
          <a:p>
            <a:r>
              <a:rPr lang="ru-RU" sz="2800" smtClean="0">
                <a:latin typeface="Century Gothic" pitchFamily="34" charset="0"/>
              </a:rPr>
              <a:t>Экономия средств</a:t>
            </a:r>
          </a:p>
          <a:p>
            <a:r>
              <a:rPr lang="ru-RU" sz="2800" smtClean="0">
                <a:latin typeface="Century Gothic" pitchFamily="34" charset="0"/>
              </a:rPr>
              <a:t>Шлифовка бизнес-процессов</a:t>
            </a:r>
          </a:p>
          <a:p>
            <a:pPr>
              <a:buFont typeface="Arial" charset="0"/>
              <a:buNone/>
            </a:pPr>
            <a:r>
              <a:rPr lang="ru-RU" sz="2800" smtClean="0">
                <a:latin typeface="Century Gothic" pitchFamily="34" charset="0"/>
              </a:rPr>
              <a:t> </a:t>
            </a:r>
          </a:p>
        </p:txBody>
      </p:sp>
      <p:sp>
        <p:nvSpPr>
          <p:cNvPr id="410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FF3300"/>
                </a:solidFill>
              </a:rPr>
              <a:t>Разработка франшизы собственными силами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27" grpId="0" build="p"/>
      <p:bldP spid="41062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1" name="Rectangle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Font typeface="Arial" charset="0"/>
              <a:buNone/>
            </a:pPr>
            <a:r>
              <a:rPr lang="ru-RU" sz="6600" b="1" smtClean="0"/>
              <a:t>+</a:t>
            </a:r>
          </a:p>
          <a:p>
            <a:r>
              <a:rPr lang="ru-RU" smtClean="0">
                <a:latin typeface="Century Gothic" pitchFamily="34" charset="0"/>
              </a:rPr>
              <a:t>Профессионализм разработчиков</a:t>
            </a:r>
          </a:p>
          <a:p>
            <a:r>
              <a:rPr lang="ru-RU" smtClean="0">
                <a:latin typeface="Century Gothic" pitchFamily="34" charset="0"/>
              </a:rPr>
              <a:t>Соответствие франшизы стандартным критериям</a:t>
            </a:r>
          </a:p>
          <a:p>
            <a:r>
              <a:rPr lang="ru-RU" smtClean="0">
                <a:latin typeface="Century Gothic" pitchFamily="34" charset="0"/>
              </a:rPr>
              <a:t>Сокращение периода разработки</a:t>
            </a:r>
          </a:p>
          <a:p>
            <a:r>
              <a:rPr lang="ru-RU" smtClean="0">
                <a:latin typeface="Century Gothic" pitchFamily="34" charset="0"/>
              </a:rPr>
              <a:t>Полноценный состав пакета документации франшизы</a:t>
            </a:r>
          </a:p>
        </p:txBody>
      </p:sp>
      <p:sp>
        <p:nvSpPr>
          <p:cNvPr id="411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FF3300"/>
                </a:solidFill>
              </a:rPr>
              <a:t>Разработка франшизы привлеченными консультантами-экспертами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1" grpId="0" build="p"/>
      <p:bldP spid="41165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Font typeface="Arial" charset="0"/>
              <a:buNone/>
            </a:pPr>
            <a:r>
              <a:rPr lang="ru-RU" sz="6000" b="1" smtClean="0"/>
              <a:t>+</a:t>
            </a:r>
          </a:p>
          <a:p>
            <a:r>
              <a:rPr lang="ru-RU" sz="2800" smtClean="0">
                <a:latin typeface="Century Gothic" pitchFamily="34" charset="0"/>
              </a:rPr>
              <a:t>Органичное сочетание знаний о бизнесе (собственники) и  необходимом составе пакета документации франшизы, соответствия франшизы стандартам и критериям (консультанты)</a:t>
            </a:r>
          </a:p>
          <a:p>
            <a:r>
              <a:rPr lang="ru-RU" sz="2800" smtClean="0">
                <a:latin typeface="Century Gothic" pitchFamily="34" charset="0"/>
              </a:rPr>
              <a:t>Оптимизация затрат на разработку франшизы</a:t>
            </a:r>
          </a:p>
        </p:txBody>
      </p:sp>
      <p:sp>
        <p:nvSpPr>
          <p:cNvPr id="412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FF3300"/>
                </a:solidFill>
              </a:rPr>
              <a:t>Смешанный вариант разработки франшизы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2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2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2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build="p"/>
      <p:bldP spid="41267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836613"/>
            <a:ext cx="9036050" cy="58324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dirty="0" smtClean="0">
                <a:latin typeface="Century Gothic" pitchFamily="34" charset="0"/>
              </a:rPr>
              <a:t>Востребованность  и уникальность товара (услуги) на сегодняшнем рынке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 dirty="0" smtClean="0">
              <a:latin typeface="Century Gothic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800" dirty="0" smtClean="0">
                <a:latin typeface="Century Gothic" pitchFamily="34" charset="0"/>
              </a:rPr>
              <a:t>Отличие от конкурентов,  завоеванная лояльность покупателя к бренду </a:t>
            </a:r>
          </a:p>
          <a:p>
            <a:pPr>
              <a:lnSpc>
                <a:spcPct val="80000"/>
              </a:lnSpc>
            </a:pPr>
            <a:endParaRPr lang="ru-RU" sz="1800" dirty="0" smtClean="0">
              <a:latin typeface="Century Gothic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800" dirty="0" smtClean="0">
                <a:latin typeface="Century Gothic" pitchFamily="34" charset="0"/>
              </a:rPr>
              <a:t>Возможность мельчайшей детализации бизнеса, вплоть до телефонных </a:t>
            </a:r>
            <a:r>
              <a:rPr lang="ru-RU" sz="1800" dirty="0" err="1" smtClean="0">
                <a:latin typeface="Century Gothic" pitchFamily="34" charset="0"/>
              </a:rPr>
              <a:t>речевок</a:t>
            </a:r>
            <a:r>
              <a:rPr lang="ru-RU" sz="1800" dirty="0" smtClean="0">
                <a:latin typeface="Century Gothic" pitchFamily="34" charset="0"/>
              </a:rPr>
              <a:t>, разделения бизнеса на отдельные элементы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 dirty="0" smtClean="0">
              <a:latin typeface="Century Gothic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800" dirty="0" smtClean="0">
                <a:latin typeface="Century Gothic" pitchFamily="34" charset="0"/>
              </a:rPr>
              <a:t>Четкая стандартизация всех бизнес-процессов, постоянное усовершенствование, «консалтинг 24/7»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 dirty="0" smtClean="0">
              <a:latin typeface="Century Gothic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800" dirty="0" smtClean="0">
                <a:latin typeface="Century Gothic" pitchFamily="34" charset="0"/>
              </a:rPr>
              <a:t>Наличие собственного успешного опыта, желательно не менее 1,5-2 лет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 dirty="0" smtClean="0">
              <a:latin typeface="Century Gothic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800" dirty="0" smtClean="0">
                <a:latin typeface="Century Gothic" pitchFamily="34" charset="0"/>
              </a:rPr>
              <a:t>Наличие собственных нескольких объектов бизнеса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 dirty="0" smtClean="0">
              <a:latin typeface="Century Gothic" pitchFamily="34" charset="0"/>
            </a:endParaRPr>
          </a:p>
          <a:p>
            <a:pPr>
              <a:lnSpc>
                <a:spcPct val="80000"/>
              </a:lnSpc>
            </a:pPr>
            <a:endParaRPr lang="ru-RU" sz="1800" dirty="0" smtClean="0">
              <a:latin typeface="Century Gothic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800" dirty="0" smtClean="0">
                <a:latin typeface="Century Gothic" pitchFamily="34" charset="0"/>
              </a:rPr>
              <a:t>Возможность старта при небольших инвестициях</a:t>
            </a:r>
          </a:p>
          <a:p>
            <a:pPr>
              <a:lnSpc>
                <a:spcPct val="80000"/>
              </a:lnSpc>
            </a:pPr>
            <a:endParaRPr lang="ru-RU" sz="1800" dirty="0" smtClean="0">
              <a:latin typeface="Century Gothic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800" dirty="0" smtClean="0">
                <a:latin typeface="Century Gothic" pitchFamily="34" charset="0"/>
              </a:rPr>
              <a:t>Способность и желание постоянно контролировать, сопровождать, улучшать  бизнес франчайзи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 dirty="0" smtClean="0">
              <a:latin typeface="Century Gothic" pitchFamily="34" charset="0"/>
            </a:endParaRPr>
          </a:p>
        </p:txBody>
      </p:sp>
      <p:sp>
        <p:nvSpPr>
          <p:cNvPr id="31747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z="2200" b="1" smtClean="0">
                <a:solidFill>
                  <a:srgbClr val="FF0066"/>
                </a:solidFill>
              </a:rPr>
              <a:t>Обязательные условия, предопределяющие успех франчайзера</a:t>
            </a:r>
            <a:br>
              <a:rPr lang="ru-RU" sz="2200" b="1" smtClean="0">
                <a:solidFill>
                  <a:srgbClr val="FF0066"/>
                </a:solidFill>
              </a:rPr>
            </a:br>
            <a:endParaRPr lang="ru-RU" sz="2200" smtClean="0"/>
          </a:p>
        </p:txBody>
      </p:sp>
      <p:sp>
        <p:nvSpPr>
          <p:cNvPr id="100355" name="Нижний колонтитул 3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4" grpId="0" build="p"/>
      <p:bldP spid="3174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00213"/>
            <a:ext cx="8075613" cy="4333875"/>
          </a:xfrm>
        </p:spPr>
        <p:txBody>
          <a:bodyPr/>
          <a:lstStyle/>
          <a:p>
            <a:pPr marL="0" indent="0" eaLnBrk="1" hangingPunct="1">
              <a:lnSpc>
                <a:spcPct val="60000"/>
              </a:lnSpc>
              <a:buNone/>
            </a:pPr>
            <a:r>
              <a:rPr lang="ru-RU" sz="2800" dirty="0" smtClean="0"/>
              <a:t>РАФ - Российская ассоциация франчайзинга </a:t>
            </a:r>
            <a:r>
              <a:rPr lang="ru-RU" sz="3600" b="1" dirty="0" smtClean="0"/>
              <a:t>www.rusfranch.ru</a:t>
            </a:r>
          </a:p>
          <a:p>
            <a:pPr marL="457200" indent="-457200" eaLnBrk="1" hangingPunct="1">
              <a:lnSpc>
                <a:spcPct val="60000"/>
              </a:lnSpc>
            </a:pPr>
            <a:endParaRPr lang="ru-RU" sz="2800" dirty="0" smtClean="0"/>
          </a:p>
          <a:p>
            <a:pPr marL="457200" indent="-457200" eaLnBrk="1" hangingPunct="1">
              <a:lnSpc>
                <a:spcPct val="60000"/>
              </a:lnSpc>
            </a:pPr>
            <a:endParaRPr lang="ru-RU" sz="2800" dirty="0" smtClean="0"/>
          </a:p>
          <a:p>
            <a:pPr marL="0" indent="0" eaLnBrk="1" hangingPunct="1">
              <a:lnSpc>
                <a:spcPct val="60000"/>
              </a:lnSpc>
              <a:buNone/>
            </a:pPr>
            <a:r>
              <a:rPr lang="ru-RU" sz="2400" dirty="0" smtClean="0"/>
              <a:t>Достоверные порталы</a:t>
            </a:r>
          </a:p>
          <a:p>
            <a:pPr marL="457200" indent="-457200"/>
            <a:r>
              <a:rPr lang="en-US" sz="2800" b="1" dirty="0" smtClean="0"/>
              <a:t>www.buybrand.ru </a:t>
            </a:r>
          </a:p>
          <a:p>
            <a:pPr marL="457200" indent="-457200"/>
            <a:r>
              <a:rPr lang="en-US" sz="2800" b="1" dirty="0" smtClean="0"/>
              <a:t>www.franshiza.ru </a:t>
            </a:r>
            <a:endParaRPr lang="ru-RU" sz="2800" b="1" dirty="0" smtClean="0"/>
          </a:p>
          <a:p>
            <a:pPr marL="457200" indent="-457200"/>
            <a:r>
              <a:rPr lang="en-US" sz="2800" b="1" dirty="0" smtClean="0"/>
              <a:t>www.franch-i.ru </a:t>
            </a:r>
            <a:endParaRPr lang="ru-RU" sz="2800" b="1" dirty="0" smtClean="0"/>
          </a:p>
          <a:p>
            <a:pPr marL="0" indent="0" eaLnBrk="1" hangingPunct="1">
              <a:lnSpc>
                <a:spcPct val="60000"/>
              </a:lnSpc>
              <a:buNone/>
            </a:pPr>
            <a:endParaRPr lang="ru-RU" sz="2400" dirty="0" smtClean="0"/>
          </a:p>
          <a:p>
            <a:pPr marL="457200" indent="-457200"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ru-RU" sz="2400" dirty="0" smtClean="0"/>
              <a:t>                                      </a:t>
            </a:r>
          </a:p>
          <a:p>
            <a:pPr marL="457200" indent="-457200" eaLnBrk="1" hangingPunct="1">
              <a:lnSpc>
                <a:spcPct val="60000"/>
              </a:lnSpc>
              <a:buFont typeface="Wingdings" pitchFamily="2" charset="2"/>
              <a:buNone/>
            </a:pPr>
            <a:endParaRPr lang="ru-RU" sz="2400" dirty="0" smtClean="0"/>
          </a:p>
        </p:txBody>
      </p:sp>
      <p:sp>
        <p:nvSpPr>
          <p:cNvPr id="116738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 dirty="0" smtClean="0">
                <a:solidFill>
                  <a:srgbClr val="FF0000"/>
                </a:solidFill>
              </a:rPr>
              <a:t>Достоверные источники информации о франчайзинге в России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sz="2400" dirty="0">
              <a:latin typeface="+mn-lt"/>
              <a:ea typeface="+mn-ea"/>
              <a:cs typeface="+mn-cs"/>
            </a:endParaRPr>
          </a:p>
        </p:txBody>
      </p:sp>
      <p:sp>
        <p:nvSpPr>
          <p:cNvPr id="116739" name="Нижний колонтитул 3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292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1600" b="1" smtClean="0">
                <a:latin typeface="Century Gothic" pitchFamily="34" charset="0"/>
              </a:rPr>
              <a:t>Франшиза Franchise</a:t>
            </a:r>
            <a:r>
              <a:rPr lang="ru-RU" sz="1600" smtClean="0">
                <a:latin typeface="Century Gothic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600" smtClean="0">
                <a:latin typeface="Century Gothic" pitchFamily="34" charset="0"/>
              </a:rPr>
              <a:t>      </a:t>
            </a:r>
            <a:r>
              <a:rPr lang="ru-RU" sz="1600" smtClean="0">
                <a:latin typeface="Century Gothic" pitchFamily="34" charset="0"/>
              </a:rPr>
              <a:t>Приобретаемое у франчайзера право на вступление в определенную предпринимательскую деятельность: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600" smtClean="0">
                <a:latin typeface="Century Gothic" pitchFamily="34" charset="0"/>
              </a:rPr>
              <a:t>       </a:t>
            </a:r>
            <a:r>
              <a:rPr lang="ru-RU" sz="1600" smtClean="0">
                <a:latin typeface="Century Gothic" pitchFamily="34" charset="0"/>
              </a:rPr>
              <a:t>в которой товары или услуги продаются, предлагаются для продажи или сбываются в соответствии с определенным маркетинговым планом, системой или ноу-хау, предложенными франчайзером или связанным с ним лицом;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600" smtClean="0">
                <a:latin typeface="Century Gothic" pitchFamily="34" charset="0"/>
              </a:rPr>
              <a:t>       </a:t>
            </a:r>
            <a:r>
              <a:rPr lang="ru-RU" sz="1600" smtClean="0">
                <a:latin typeface="Century Gothic" pitchFamily="34" charset="0"/>
              </a:rPr>
              <a:t>которая в значительной степени ассоциируется с фирменным наименованием, торговой маркой, рекламой, логотипом или другими символами франчайзера или связанных с ним лиц;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600" smtClean="0">
                <a:latin typeface="Century Gothic" pitchFamily="34" charset="0"/>
              </a:rPr>
              <a:t>       </a:t>
            </a:r>
            <a:r>
              <a:rPr lang="ru-RU" sz="1600" smtClean="0">
                <a:latin typeface="Century Gothic" pitchFamily="34" charset="0"/>
              </a:rPr>
              <a:t>в которой присутствует продолжительный финансовый интерес франчайзера или связанных с ним лиц и франчайзи в работе франчайзинговых точек, и которая требует от франчайзи уплаты франчайзинговых платежей франчайзеру или связанному с ним лицу.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600" smtClean="0">
                <a:latin typeface="Century Gothic" pitchFamily="34" charset="0"/>
              </a:rPr>
              <a:t>      </a:t>
            </a:r>
            <a:r>
              <a:rPr lang="ru-RU" sz="1600" smtClean="0">
                <a:latin typeface="Century Gothic" pitchFamily="34" charset="0"/>
              </a:rPr>
              <a:t>В США часто используется как заменитель понятия "франчайзинговый договор". В Европе под франшизой понимают пакет прав промышленной или интеллектуальной собственности, касающихся торговых марок, фирменных наименований, символов в магазинах, полезных моделей, конструкций, авторских прав, ноу-хау или патентов, используемых для перепродажи товаров или предоставления услуг конечным потребителям. </a:t>
            </a:r>
            <a:br>
              <a:rPr lang="ru-RU" sz="1600" smtClean="0">
                <a:latin typeface="Century Gothic" pitchFamily="34" charset="0"/>
              </a:rPr>
            </a:br>
            <a:endParaRPr lang="ru-RU" sz="1600" smtClean="0">
              <a:latin typeface="Century Gothic" pitchFamily="34" charset="0"/>
            </a:endParaRPr>
          </a:p>
        </p:txBody>
      </p:sp>
      <p:sp>
        <p:nvSpPr>
          <p:cNvPr id="21507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457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Глоссарий </a:t>
            </a:r>
            <a:r>
              <a:rPr lang="ru-RU" sz="2400" b="1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франчайзинга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br>
              <a:rPr lang="ru-RU" sz="24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500063" y="1357313"/>
            <a:ext cx="8229600" cy="5214937"/>
          </a:xfrm>
        </p:spPr>
        <p:txBody>
          <a:bodyPr/>
          <a:lstStyle/>
          <a:p>
            <a:pPr eaLnBrk="1" hangingPunct="1"/>
            <a:r>
              <a:rPr lang="ru-RU" sz="1600" b="1" smtClean="0">
                <a:latin typeface="Century Gothic" pitchFamily="34" charset="0"/>
              </a:rPr>
              <a:t>Первоначальный платеж (Вступительный, Паушальный, Фиксированный)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b="1" smtClean="0">
                <a:latin typeface="Century Gothic" pitchFamily="34" charset="0"/>
              </a:rPr>
              <a:t>Franchise Fee (Up-front, Front-end, Initial, Fixed) </a:t>
            </a:r>
            <a:endParaRPr lang="ru-RU" sz="1600" b="1" smtClean="0">
              <a:latin typeface="Century Gothic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1600" smtClean="0">
                <a:latin typeface="Century Gothic" pitchFamily="34" charset="0"/>
              </a:rPr>
              <a:t>      </a:t>
            </a:r>
            <a:r>
              <a:rPr lang="ru-RU" sz="1600" smtClean="0">
                <a:latin typeface="Century Gothic" pitchFamily="34" charset="0"/>
              </a:rPr>
              <a:t>Разовый франчайзинговый платеж франчайзеру, который покрывает его расходы по предоставлению услуг и подготовке персонала франчайзи, преимущества франчайзи за пользование фирменным наименованием и/ или торговой маркой/знаком для услуги. Может включать плату за помещение, оборудование, товары и материалы и другие обусловленные договором элементы, предоставляемые франчайзи. Оплата обычно происходит при заключении договора.</a:t>
            </a:r>
          </a:p>
          <a:p>
            <a:pPr eaLnBrk="1" hangingPunct="1"/>
            <a:r>
              <a:rPr lang="ru-RU" sz="1600" b="1" smtClean="0">
                <a:latin typeface="Century Gothic" pitchFamily="34" charset="0"/>
              </a:rPr>
              <a:t>Роялти Royalty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smtClean="0">
                <a:latin typeface="Century Gothic" pitchFamily="34" charset="0"/>
              </a:rPr>
              <a:t>      </a:t>
            </a:r>
            <a:r>
              <a:rPr lang="ru-RU" sz="1600" smtClean="0">
                <a:latin typeface="Century Gothic" pitchFamily="34" charset="0"/>
              </a:rPr>
              <a:t>Периодические платежи, производимые франчайзи за использование объектов права интеллектуальной собственности и операционных систем ведения бизнеса. Обычно рассчитывается как процент от валовых продаж, но может иметь и форму фиксированной платы. Может устанавливаться по прогрессивной или регрессивной шкале.</a:t>
            </a:r>
          </a:p>
          <a:p>
            <a:pPr eaLnBrk="1" hangingPunct="1">
              <a:buFont typeface="Wingdings" pitchFamily="2" charset="2"/>
              <a:buNone/>
            </a:pPr>
            <a:endParaRPr lang="ru-RU" sz="1600" smtClean="0">
              <a:latin typeface="Century Gothic" pitchFamily="34" charset="0"/>
            </a:endParaRPr>
          </a:p>
        </p:txBody>
      </p:sp>
      <p:sp>
        <p:nvSpPr>
          <p:cNvPr id="22531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457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Глоссарий </a:t>
            </a:r>
            <a:r>
              <a:rPr lang="ru-RU" sz="2400" b="1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франчайзинга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br>
              <a:rPr lang="ru-RU" sz="24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/>
          </p:cNvSpPr>
          <p:nvPr>
            <p:ph idx="1"/>
          </p:nvPr>
        </p:nvSpPr>
        <p:spPr>
          <a:xfrm>
            <a:off x="0" y="692150"/>
            <a:ext cx="9036050" cy="543401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000" dirty="0" smtClean="0">
                <a:latin typeface="Arial" charset="0"/>
              </a:rPr>
              <a:t>Ф</a:t>
            </a:r>
            <a:r>
              <a:rPr lang="ru-RU" sz="2000" dirty="0" smtClean="0">
                <a:latin typeface="Century Gothic" pitchFamily="34" charset="0"/>
              </a:rPr>
              <a:t>ранчайзинг является самым быстрорастущим методом организации бизнеса в </a:t>
            </a:r>
            <a:r>
              <a:rPr lang="ru-RU" sz="2000" dirty="0" smtClean="0">
                <a:latin typeface="Arial" charset="0"/>
              </a:rPr>
              <a:t>мировой </a:t>
            </a:r>
            <a:r>
              <a:rPr lang="ru-RU" sz="2000" dirty="0" smtClean="0">
                <a:latin typeface="Century Gothic" pitchFamily="34" charset="0"/>
              </a:rPr>
              <a:t>рыночной системе.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000" dirty="0" smtClean="0">
              <a:latin typeface="Century Gothic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Century Gothic" pitchFamily="34" charset="0"/>
              </a:rPr>
              <a:t>Статистические данные по развитию бизнеса в развитых странах показывают, что за </a:t>
            </a:r>
            <a:r>
              <a:rPr lang="ru-RU" sz="2000" b="1" dirty="0" smtClean="0">
                <a:latin typeface="Century Gothic" pitchFamily="34" charset="0"/>
              </a:rPr>
              <a:t>пятилетний период более 85%</a:t>
            </a:r>
            <a:r>
              <a:rPr lang="ru-RU" sz="2000" dirty="0" smtClean="0">
                <a:latin typeface="Century Gothic" pitchFamily="34" charset="0"/>
              </a:rPr>
              <a:t> малых предприятий по тем или иным причинам заканчивают свое существование. За тот же период </a:t>
            </a:r>
            <a:r>
              <a:rPr lang="ru-RU" sz="2000" b="1" dirty="0" smtClean="0">
                <a:latin typeface="Century Gothic" pitchFamily="34" charset="0"/>
              </a:rPr>
              <a:t>менее 14%</a:t>
            </a:r>
            <a:r>
              <a:rPr lang="ru-RU" sz="2000" dirty="0" smtClean="0">
                <a:latin typeface="Century Gothic" pitchFamily="34" charset="0"/>
              </a:rPr>
              <a:t> предприятий, работающих в системе франчайзинга, были закрыты. </a:t>
            </a:r>
          </a:p>
          <a:p>
            <a:pPr>
              <a:lnSpc>
                <a:spcPct val="80000"/>
              </a:lnSpc>
            </a:pPr>
            <a:endParaRPr lang="ru-RU" sz="2000" dirty="0" smtClean="0">
              <a:latin typeface="Century Gothic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Century Gothic" pitchFamily="34" charset="0"/>
              </a:rPr>
              <a:t>По данным Международной ассоциации франчайзинга (IFA) каждые </a:t>
            </a:r>
            <a:r>
              <a:rPr lang="ru-RU" sz="2000" b="1" dirty="0" smtClean="0">
                <a:latin typeface="Century Gothic" pitchFamily="34" charset="0"/>
              </a:rPr>
              <a:t>8 минут</a:t>
            </a:r>
            <a:r>
              <a:rPr lang="ru-RU" sz="2000" dirty="0" smtClean="0">
                <a:latin typeface="Century Gothic" pitchFamily="34" charset="0"/>
              </a:rPr>
              <a:t> рабочего дня в США создается </a:t>
            </a:r>
            <a:r>
              <a:rPr lang="ru-RU" sz="2000" b="1" dirty="0" smtClean="0">
                <a:latin typeface="Century Gothic" pitchFamily="34" charset="0"/>
              </a:rPr>
              <a:t>1 новая </a:t>
            </a:r>
            <a:r>
              <a:rPr lang="ru-RU" sz="2000" b="1" dirty="0" err="1" smtClean="0">
                <a:latin typeface="Century Gothic" pitchFamily="34" charset="0"/>
              </a:rPr>
              <a:t>франшизная</a:t>
            </a:r>
            <a:r>
              <a:rPr lang="ru-RU" sz="2000" b="1" dirty="0" smtClean="0">
                <a:latin typeface="Century Gothic" pitchFamily="34" charset="0"/>
              </a:rPr>
              <a:t> точка.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000" b="1" dirty="0" smtClean="0">
              <a:latin typeface="Century Gothic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Century Gothic" pitchFamily="34" charset="0"/>
              </a:rPr>
              <a:t>Всего в мире имеется более </a:t>
            </a:r>
            <a:r>
              <a:rPr lang="ru-RU" sz="2000" b="1" dirty="0">
                <a:latin typeface="Century Gothic" pitchFamily="34" charset="0"/>
              </a:rPr>
              <a:t>1500</a:t>
            </a:r>
            <a:r>
              <a:rPr lang="ru-RU" sz="2000" b="1" dirty="0" smtClean="0">
                <a:latin typeface="Century Gothic" pitchFamily="34" charset="0"/>
              </a:rPr>
              <a:t>0 </a:t>
            </a:r>
            <a:r>
              <a:rPr lang="ru-RU" sz="2000" dirty="0" err="1" smtClean="0">
                <a:latin typeface="Century Gothic" pitchFamily="34" charset="0"/>
              </a:rPr>
              <a:t>франшизных</a:t>
            </a:r>
            <a:r>
              <a:rPr lang="ru-RU" sz="2000" dirty="0" smtClean="0">
                <a:latin typeface="Century Gothic" pitchFamily="34" charset="0"/>
              </a:rPr>
              <a:t> систем в более 75 видах деятельности.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000" dirty="0" smtClean="0">
              <a:latin typeface="Century Gothic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Century Gothic" pitchFamily="34" charset="0"/>
              </a:rPr>
              <a:t> Количество </a:t>
            </a:r>
            <a:r>
              <a:rPr lang="ru-RU" sz="2000" dirty="0" err="1" smtClean="0">
                <a:latin typeface="Century Gothic" pitchFamily="34" charset="0"/>
              </a:rPr>
              <a:t>франшизных</a:t>
            </a:r>
            <a:r>
              <a:rPr lang="ru-RU" sz="2000" dirty="0" smtClean="0">
                <a:latin typeface="Century Gothic" pitchFamily="34" charset="0"/>
              </a:rPr>
              <a:t> предприятий</a:t>
            </a:r>
            <a:r>
              <a:rPr lang="ru-RU" sz="2000" dirty="0" smtClean="0">
                <a:latin typeface="Arial" charset="0"/>
              </a:rPr>
              <a:t> в мире </a:t>
            </a:r>
            <a:r>
              <a:rPr lang="ru-RU" sz="2000" dirty="0" smtClean="0">
                <a:latin typeface="Century Gothic" pitchFamily="34" charset="0"/>
              </a:rPr>
              <a:t> достигает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b="1" dirty="0" smtClean="0">
                <a:latin typeface="Century Gothic" pitchFamily="34" charset="0"/>
              </a:rPr>
              <a:t>1</a:t>
            </a:r>
            <a:r>
              <a:rPr lang="ru-RU" sz="2000" b="1" dirty="0" smtClean="0">
                <a:latin typeface="Century Gothic" pitchFamily="34" charset="0"/>
              </a:rPr>
              <a:t>0 миллионов.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000" b="1" dirty="0" smtClean="0">
              <a:latin typeface="Century Gothic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Century Gothic" pitchFamily="34" charset="0"/>
              </a:rPr>
              <a:t>По оценке мировых экспертов </a:t>
            </a:r>
            <a:r>
              <a:rPr lang="ru-RU" sz="2000" b="1" dirty="0" smtClean="0">
                <a:latin typeface="Century Gothic" pitchFamily="34" charset="0"/>
              </a:rPr>
              <a:t>к 2020 году</a:t>
            </a:r>
            <a:r>
              <a:rPr lang="ru-RU" sz="2000" dirty="0" smtClean="0">
                <a:latin typeface="Century Gothic" pitchFamily="34" charset="0"/>
              </a:rPr>
              <a:t> каждое </a:t>
            </a:r>
            <a:r>
              <a:rPr lang="ru-RU" sz="2000" b="1" dirty="0" smtClean="0">
                <a:latin typeface="Century Gothic" pitchFamily="34" charset="0"/>
              </a:rPr>
              <a:t>3-е </a:t>
            </a:r>
            <a:r>
              <a:rPr lang="ru-RU" sz="2000" dirty="0" smtClean="0">
                <a:latin typeface="Century Gothic" pitchFamily="34" charset="0"/>
              </a:rPr>
              <a:t>предприятие в мире будет </a:t>
            </a:r>
            <a:r>
              <a:rPr lang="ru-RU" sz="2000" b="1" dirty="0" err="1" smtClean="0">
                <a:latin typeface="Century Gothic" pitchFamily="34" charset="0"/>
              </a:rPr>
              <a:t>франчайзинговым</a:t>
            </a:r>
            <a:r>
              <a:rPr lang="ru-RU" sz="2000" dirty="0" smtClean="0">
                <a:latin typeface="Arial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ru-RU" sz="2000" dirty="0" smtClean="0">
              <a:latin typeface="Century Gothic" pitchFamily="34" charset="0"/>
            </a:endParaRPr>
          </a:p>
        </p:txBody>
      </p:sp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777875"/>
          </a:xfrm>
        </p:spPr>
        <p:txBody>
          <a:bodyPr>
            <a:normAutofit fontScale="90000"/>
          </a:bodyPr>
          <a:lstStyle/>
          <a:p>
            <a:r>
              <a:rPr lang="ru-RU" sz="3000" b="1" smtClean="0">
                <a:solidFill>
                  <a:srgbClr val="FF0000"/>
                </a:solidFill>
              </a:rPr>
              <a:t>Почему сегодня франчайзинг интересен всем</a:t>
            </a:r>
            <a:r>
              <a:rPr lang="ru-RU" sz="3000" b="1" smtClean="0">
                <a:solidFill>
                  <a:srgbClr val="FF0000"/>
                </a:solidFill>
                <a:latin typeface="Arial" charset="0"/>
              </a:rPr>
              <a:t> 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z="3200" b="1" smtClean="0">
                <a:solidFill>
                  <a:srgbClr val="FF3300"/>
                </a:solidFill>
              </a:rPr>
              <a:t>Почему мы сегодня рассматриваем франчайзинг ?</a:t>
            </a:r>
          </a:p>
        </p:txBody>
      </p:sp>
      <p:sp>
        <p:nvSpPr>
          <p:cNvPr id="321539" name="Rectangle 3"/>
          <p:cNvSpPr>
            <a:spLocks noGrp="1"/>
          </p:cNvSpPr>
          <p:nvPr>
            <p:ph type="body" idx="4294967295"/>
          </p:nvPr>
        </p:nvSpPr>
        <p:spPr>
          <a:xfrm>
            <a:off x="0" y="1341438"/>
            <a:ext cx="8229600" cy="4784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 b="1" dirty="0" smtClean="0">
                <a:latin typeface="Century Gothic" pitchFamily="34" charset="0"/>
              </a:rPr>
              <a:t>Прирост</a:t>
            </a:r>
            <a:r>
              <a:rPr lang="ru-RU" altLang="ru-RU" sz="2400" dirty="0" smtClean="0">
                <a:latin typeface="Century Gothic" pitchFamily="34" charset="0"/>
              </a:rPr>
              <a:t> </a:t>
            </a:r>
            <a:r>
              <a:rPr lang="ru-RU" altLang="ru-RU" sz="2400" dirty="0" err="1" smtClean="0">
                <a:latin typeface="Century Gothic" pitchFamily="34" charset="0"/>
              </a:rPr>
              <a:t>франчайзинговых</a:t>
            </a:r>
            <a:r>
              <a:rPr lang="ru-RU" altLang="ru-RU" sz="2400" dirty="0" smtClean="0">
                <a:latin typeface="Century Gothic" pitchFamily="34" charset="0"/>
              </a:rPr>
              <a:t> предложений (франшиз) в России - </a:t>
            </a:r>
            <a:r>
              <a:rPr lang="ru-RU" altLang="ru-RU" sz="2400" b="1" dirty="0" smtClean="0">
                <a:latin typeface="Century Gothic" pitchFamily="34" charset="0"/>
              </a:rPr>
              <a:t>до 30% в год</a:t>
            </a:r>
            <a:r>
              <a:rPr lang="ru-RU" altLang="ru-RU" sz="2400" dirty="0" smtClean="0">
                <a:latin typeface="Century Gothic" pitchFamily="34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altLang="ru-RU" sz="2400" dirty="0" smtClean="0">
                <a:latin typeface="Century Gothic" pitchFamily="34" charset="0"/>
              </a:rPr>
              <a:t>Сегодня </a:t>
            </a:r>
            <a:r>
              <a:rPr lang="ru-RU" altLang="ru-RU" sz="2400" b="1" dirty="0" smtClean="0">
                <a:latin typeface="Century Gothic" pitchFamily="34" charset="0"/>
              </a:rPr>
              <a:t>каждый 12-й</a:t>
            </a:r>
            <a:r>
              <a:rPr lang="ru-RU" altLang="ru-RU" sz="2400" dirty="0" smtClean="0">
                <a:latin typeface="Century Gothic" pitchFamily="34" charset="0"/>
              </a:rPr>
              <a:t> российский предприниматель открывает свой бизнес </a:t>
            </a:r>
            <a:r>
              <a:rPr lang="ru-RU" altLang="ru-RU" sz="2400" b="1" dirty="0" smtClean="0">
                <a:latin typeface="Century Gothic" pitchFamily="34" charset="0"/>
              </a:rPr>
              <a:t>по франшизе</a:t>
            </a:r>
            <a:r>
              <a:rPr lang="ru-RU" altLang="ru-RU" sz="2400" b="1" dirty="0" smtClean="0">
                <a:latin typeface="Arial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altLang="ru-RU" sz="2400" dirty="0" smtClean="0">
                <a:latin typeface="Century Gothic" pitchFamily="34" charset="0"/>
              </a:rPr>
              <a:t>По оценке федеральных экспертов </a:t>
            </a:r>
            <a:r>
              <a:rPr lang="ru-RU" altLang="ru-RU" sz="2400" b="1" dirty="0" smtClean="0">
                <a:latin typeface="Century Gothic" pitchFamily="34" charset="0"/>
              </a:rPr>
              <a:t>интересанты</a:t>
            </a:r>
            <a:r>
              <a:rPr lang="ru-RU" altLang="ru-RU" sz="2400" dirty="0" smtClean="0">
                <a:latin typeface="Century Gothic" pitchFamily="34" charset="0"/>
              </a:rPr>
              <a:t> покупки франшиз из Пермского края (по количеству запросов) входят в </a:t>
            </a:r>
            <a:r>
              <a:rPr lang="ru-RU" altLang="ru-RU" sz="2400" b="1" dirty="0" smtClean="0">
                <a:latin typeface="Century Gothic" pitchFamily="34" charset="0"/>
              </a:rPr>
              <a:t>первую десятку по России</a:t>
            </a:r>
            <a:r>
              <a:rPr lang="ru-RU" altLang="ru-RU" sz="2400" dirty="0" smtClean="0">
                <a:latin typeface="Arial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altLang="ru-RU" sz="2400" dirty="0" smtClean="0">
                <a:latin typeface="Century Gothic" pitchFamily="34" charset="0"/>
              </a:rPr>
              <a:t>В Пермском крае по отношению к действующим СМСП </a:t>
            </a:r>
            <a:r>
              <a:rPr lang="ru-RU" altLang="ru-RU" sz="2400" dirty="0" err="1" smtClean="0">
                <a:latin typeface="Century Gothic" pitchFamily="34" charset="0"/>
              </a:rPr>
              <a:t>франчайзинговые</a:t>
            </a:r>
            <a:r>
              <a:rPr lang="ru-RU" altLang="ru-RU" sz="2400" dirty="0" smtClean="0">
                <a:latin typeface="Century Gothic" pitchFamily="34" charset="0"/>
              </a:rPr>
              <a:t> предприятия составляют 23,5%.. </a:t>
            </a:r>
            <a:r>
              <a:rPr lang="ru-RU" altLang="ru-RU" sz="2400" dirty="0" smtClean="0">
                <a:latin typeface="Century Gothic" pitchFamily="34" charset="0"/>
                <a:sym typeface="Wingdings" pitchFamily="2" charset="2"/>
              </a:rPr>
              <a:t></a:t>
            </a:r>
          </a:p>
          <a:p>
            <a:pPr>
              <a:lnSpc>
                <a:spcPct val="80000"/>
              </a:lnSpc>
            </a:pPr>
            <a:r>
              <a:rPr lang="ru-RU" altLang="ru-RU" sz="2400" dirty="0" smtClean="0">
                <a:latin typeface="Century Gothic" pitchFamily="34" charset="0"/>
              </a:rPr>
              <a:t>Государство помогает, банки кредитуют, инфраструктура франчайзинга крепнет – </a:t>
            </a:r>
            <a:r>
              <a:rPr lang="ru-RU" altLang="ru-RU" sz="2400" b="1" dirty="0" smtClean="0">
                <a:latin typeface="Century Gothic" pitchFamily="34" charset="0"/>
              </a:rPr>
              <a:t>все совпало!</a:t>
            </a:r>
          </a:p>
          <a:p>
            <a:pPr>
              <a:lnSpc>
                <a:spcPct val="80000"/>
              </a:lnSpc>
            </a:pPr>
            <a:endParaRPr lang="ru-RU" sz="2400" b="1" dirty="0" smtClean="0"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38" grpId="0"/>
      <p:bldP spid="3215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z="2200" b="1" smtClean="0">
                <a:solidFill>
                  <a:srgbClr val="FF0000"/>
                </a:solidFill>
              </a:rPr>
              <a:t>Развитие франчайзинга в мире </a:t>
            </a:r>
            <a:br>
              <a:rPr lang="ru-RU" sz="2200" b="1" smtClean="0">
                <a:solidFill>
                  <a:srgbClr val="FF0000"/>
                </a:solidFill>
              </a:rPr>
            </a:br>
            <a:r>
              <a:rPr lang="ru-RU" sz="2200" b="1" smtClean="0">
                <a:solidFill>
                  <a:srgbClr val="FF0000"/>
                </a:solidFill>
              </a:rPr>
              <a:t/>
            </a:r>
            <a:br>
              <a:rPr lang="ru-RU" sz="2200" b="1" smtClean="0">
                <a:solidFill>
                  <a:srgbClr val="FF0000"/>
                </a:solidFill>
              </a:rPr>
            </a:br>
            <a:endParaRPr lang="ru-RU" sz="2200" smtClean="0">
              <a:solidFill>
                <a:srgbClr val="FF0000"/>
              </a:solidFill>
            </a:endParaRPr>
          </a:p>
        </p:txBody>
      </p:sp>
      <p:sp>
        <p:nvSpPr>
          <p:cNvPr id="28674" name="Содержимое 2"/>
          <p:cNvSpPr>
            <a:spLocks noGrp="1"/>
          </p:cNvSpPr>
          <p:nvPr>
            <p:ph idx="4294967295"/>
          </p:nvPr>
        </p:nvSpPr>
        <p:spPr>
          <a:xfrm>
            <a:off x="0" y="714375"/>
            <a:ext cx="8329613" cy="58578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z="1500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2000" dirty="0" smtClean="0">
                <a:latin typeface="Century Gothic" pitchFamily="34" charset="0"/>
              </a:rPr>
              <a:t>В мире безусловное  лидерство по количеству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dirty="0" err="1" smtClean="0">
                <a:latin typeface="Century Gothic" pitchFamily="34" charset="0"/>
              </a:rPr>
              <a:t>франчайзинговых</a:t>
            </a:r>
            <a:r>
              <a:rPr lang="ru-RU" sz="2000" dirty="0" smtClean="0">
                <a:latin typeface="Century Gothic" pitchFamily="34" charset="0"/>
              </a:rPr>
              <a:t> предложений принадлежит франшизам в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b="1" dirty="0" smtClean="0">
                <a:latin typeface="Century Gothic" pitchFamily="34" charset="0"/>
              </a:rPr>
              <a:t>сфере общественного питания</a:t>
            </a:r>
            <a:r>
              <a:rPr lang="ru-RU" sz="2000" dirty="0" smtClean="0">
                <a:latin typeface="Century Gothic" pitchFamily="34" charset="0"/>
              </a:rPr>
              <a:t>, большинство из которых –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dirty="0" smtClean="0">
                <a:latin typeface="Century Gothic" pitchFamily="34" charset="0"/>
              </a:rPr>
              <a:t>франшизы </a:t>
            </a:r>
            <a:r>
              <a:rPr lang="ru-RU" sz="2000" dirty="0" err="1" smtClean="0">
                <a:latin typeface="Century Gothic" pitchFamily="34" charset="0"/>
              </a:rPr>
              <a:t>фастфуда</a:t>
            </a:r>
            <a:r>
              <a:rPr lang="ru-RU" sz="2000" dirty="0" smtClean="0">
                <a:latin typeface="Century Gothic" pitchFamily="34" charset="0"/>
              </a:rPr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ru-RU" sz="2000" dirty="0" smtClean="0">
              <a:latin typeface="Century Gothic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000" dirty="0" smtClean="0">
                <a:latin typeface="Century Gothic" pitchFamily="34" charset="0"/>
              </a:rPr>
              <a:t>В </a:t>
            </a:r>
            <a:r>
              <a:rPr lang="ru-RU" sz="2000" b="1" dirty="0" smtClean="0">
                <a:solidFill>
                  <a:srgbClr val="FF0000"/>
                </a:solidFill>
                <a:latin typeface="Century Gothic" pitchFamily="34" charset="0"/>
              </a:rPr>
              <a:t>1948</a:t>
            </a:r>
            <a:r>
              <a:rPr lang="ru-RU" sz="2000" dirty="0" smtClean="0">
                <a:latin typeface="Century Gothic" pitchFamily="34" charset="0"/>
              </a:rPr>
              <a:t> году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ru-RU" sz="2000" dirty="0" smtClean="0">
                <a:latin typeface="Century Gothic" pitchFamily="34" charset="0"/>
              </a:rPr>
              <a:t>создана франшиза </a:t>
            </a:r>
            <a:r>
              <a:rPr lang="en-US" sz="2000" dirty="0" smtClean="0">
                <a:latin typeface="Century Gothic" pitchFamily="34" charset="0"/>
              </a:rPr>
              <a:t>    </a:t>
            </a:r>
            <a:r>
              <a:rPr lang="ru-RU" sz="2000" b="1" u="sng" dirty="0" smtClean="0">
                <a:latin typeface="Century Gothic" pitchFamily="34" charset="0"/>
              </a:rPr>
              <a:t>«</a:t>
            </a:r>
            <a:r>
              <a:rPr lang="ru-RU" sz="2000" b="1" u="sng" dirty="0" err="1" smtClean="0">
                <a:latin typeface="Century Gothic" pitchFamily="34" charset="0"/>
              </a:rPr>
              <a:t>Баскин-Роббинс</a:t>
            </a:r>
            <a:r>
              <a:rPr lang="ru-RU" sz="2000" b="1" u="sng" dirty="0" smtClean="0">
                <a:latin typeface="Century Gothic" pitchFamily="34" charset="0"/>
              </a:rPr>
              <a:t>»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dirty="0" smtClean="0">
                <a:latin typeface="Century Gothic" pitchFamily="34" charset="0"/>
              </a:rPr>
              <a:t>В </a:t>
            </a:r>
            <a:r>
              <a:rPr lang="ru-RU" sz="2000" b="1" dirty="0" smtClean="0">
                <a:solidFill>
                  <a:srgbClr val="FF0000"/>
                </a:solidFill>
                <a:latin typeface="Century Gothic" pitchFamily="34" charset="0"/>
              </a:rPr>
              <a:t>1955 </a:t>
            </a:r>
            <a:r>
              <a:rPr lang="ru-RU" sz="2000" dirty="0" smtClean="0">
                <a:latin typeface="Century Gothic" pitchFamily="34" charset="0"/>
              </a:rPr>
              <a:t>году возникла классическая франшиза - </a:t>
            </a:r>
            <a:r>
              <a:rPr lang="ru-RU" sz="2000" b="1" dirty="0" smtClean="0">
                <a:latin typeface="Century Gothic" pitchFamily="34" charset="0"/>
              </a:rPr>
              <a:t>"Макдоналдс".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dirty="0" smtClean="0">
                <a:latin typeface="Century Gothic" pitchFamily="34" charset="0"/>
              </a:rPr>
              <a:t>В </a:t>
            </a:r>
            <a:r>
              <a:rPr lang="ru-RU" sz="2000" b="1" dirty="0" smtClean="0">
                <a:solidFill>
                  <a:srgbClr val="FF0000"/>
                </a:solidFill>
                <a:latin typeface="Century Gothic" pitchFamily="34" charset="0"/>
              </a:rPr>
              <a:t>1959 </a:t>
            </a:r>
            <a:r>
              <a:rPr lang="ru-RU" sz="2000" dirty="0" smtClean="0">
                <a:latin typeface="Century Gothic" pitchFamily="34" charset="0"/>
              </a:rPr>
              <a:t>году основана </a:t>
            </a:r>
            <a:r>
              <a:rPr lang="ru-RU" sz="2000" b="1" dirty="0" smtClean="0">
                <a:latin typeface="Century Gothic" pitchFamily="34" charset="0"/>
              </a:rPr>
              <a:t>"</a:t>
            </a:r>
            <a:r>
              <a:rPr lang="ru-RU" sz="2000" b="1" dirty="0" err="1" smtClean="0">
                <a:latin typeface="Century Gothic" pitchFamily="34" charset="0"/>
              </a:rPr>
              <a:t>Кентуки</a:t>
            </a:r>
            <a:r>
              <a:rPr lang="ru-RU" sz="2000" b="1" dirty="0" smtClean="0">
                <a:latin typeface="Century Gothic" pitchFamily="34" charset="0"/>
              </a:rPr>
              <a:t> </a:t>
            </a:r>
            <a:r>
              <a:rPr lang="ru-RU" sz="2000" b="1" dirty="0" err="1" smtClean="0">
                <a:latin typeface="Century Gothic" pitchFamily="34" charset="0"/>
              </a:rPr>
              <a:t>Фрайд</a:t>
            </a:r>
            <a:r>
              <a:rPr lang="ru-RU" sz="2000" b="1" dirty="0" smtClean="0">
                <a:latin typeface="Century Gothic" pitchFamily="34" charset="0"/>
              </a:rPr>
              <a:t> </a:t>
            </a:r>
            <a:r>
              <a:rPr lang="ru-RU" sz="2000" b="1" dirty="0" err="1" smtClean="0">
                <a:latin typeface="Century Gothic" pitchFamily="34" charset="0"/>
              </a:rPr>
              <a:t>Чикен</a:t>
            </a:r>
            <a:r>
              <a:rPr lang="ru-RU" sz="2000" b="1" dirty="0" smtClean="0">
                <a:latin typeface="Century Gothic" pitchFamily="34" charset="0"/>
              </a:rPr>
              <a:t>» </a:t>
            </a:r>
          </a:p>
          <a:p>
            <a:pPr eaLnBrk="1" hangingPunct="1">
              <a:buFont typeface="Wingdings" pitchFamily="2" charset="2"/>
              <a:buNone/>
            </a:pPr>
            <a:endParaRPr lang="ru-RU" sz="2000" b="1" dirty="0" smtClean="0">
              <a:latin typeface="Century Gothic" pitchFamily="34" charset="0"/>
            </a:endParaRPr>
          </a:p>
        </p:txBody>
      </p:sp>
      <p:sp>
        <p:nvSpPr>
          <p:cNvPr id="28675" name="Нижний колонтитул 3"/>
          <p:cNvSpPr txBox="1">
            <a:spLocks noGrp="1"/>
          </p:cNvSpPr>
          <p:nvPr/>
        </p:nvSpPr>
        <p:spPr bwMode="auto">
          <a:xfrm>
            <a:off x="827088" y="63087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z="2200" b="1" smtClean="0">
                <a:solidFill>
                  <a:srgbClr val="FF0000"/>
                </a:solidFill>
              </a:rPr>
              <a:t>Развитие франчайзинга в России </a:t>
            </a:r>
            <a:br>
              <a:rPr lang="ru-RU" sz="2200" b="1" smtClean="0">
                <a:solidFill>
                  <a:srgbClr val="FF0000"/>
                </a:solidFill>
              </a:rPr>
            </a:br>
            <a:r>
              <a:rPr lang="ru-RU" sz="2200" b="1" smtClean="0">
                <a:solidFill>
                  <a:srgbClr val="FF0000"/>
                </a:solidFill>
              </a:rPr>
              <a:t/>
            </a:r>
            <a:br>
              <a:rPr lang="ru-RU" sz="2200" b="1" smtClean="0">
                <a:solidFill>
                  <a:srgbClr val="FF0000"/>
                </a:solidFill>
              </a:rPr>
            </a:br>
            <a:endParaRPr lang="ru-RU" sz="2200" smtClean="0">
              <a:solidFill>
                <a:srgbClr val="FF0000"/>
              </a:solidFill>
            </a:endParaRPr>
          </a:p>
        </p:txBody>
      </p:sp>
      <p:sp>
        <p:nvSpPr>
          <p:cNvPr id="35842" name="Содержимое 2"/>
          <p:cNvSpPr>
            <a:spLocks noGrp="1"/>
          </p:cNvSpPr>
          <p:nvPr>
            <p:ph idx="4294967295"/>
          </p:nvPr>
        </p:nvSpPr>
        <p:spPr>
          <a:xfrm>
            <a:off x="957263" y="1000125"/>
            <a:ext cx="8186737" cy="557212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1800" b="1" dirty="0" smtClean="0">
                <a:latin typeface="Century Gothic" pitchFamily="34" charset="0"/>
              </a:rPr>
              <a:t>Перспективы развития франчайзинга в России положительны,</a:t>
            </a:r>
            <a:r>
              <a:rPr lang="ru-RU" sz="1800" dirty="0" smtClean="0">
                <a:latin typeface="Century Gothic" pitchFamily="34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dirty="0" smtClean="0">
                <a:latin typeface="Century Gothic" pitchFamily="34" charset="0"/>
              </a:rPr>
              <a:t>поскольку </a:t>
            </a:r>
            <a:r>
              <a:rPr lang="ru-RU" sz="1800" b="1" dirty="0" smtClean="0">
                <a:latin typeface="Century Gothic" pitchFamily="34" charset="0"/>
              </a:rPr>
              <a:t>рынок далек от  насыщения, особенно в регионах</a:t>
            </a:r>
            <a:r>
              <a:rPr lang="ru-RU" sz="1800" dirty="0" smtClean="0">
                <a:latin typeface="Century Gothic" pitchFamily="34" charset="0"/>
              </a:rPr>
              <a:t>. </a:t>
            </a:r>
          </a:p>
          <a:p>
            <a:pPr eaLnBrk="1" hangingPunct="1">
              <a:buFont typeface="Wingdings" pitchFamily="2" charset="2"/>
              <a:buNone/>
            </a:pPr>
            <a:endParaRPr lang="ru-RU" sz="1800" dirty="0" smtClean="0">
              <a:latin typeface="Century Gothic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1800" dirty="0" smtClean="0">
                <a:latin typeface="Century Gothic" pitchFamily="34" charset="0"/>
              </a:rPr>
              <a:t>В 200</a:t>
            </a:r>
            <a:r>
              <a:rPr lang="en-US" sz="1800" dirty="0" smtClean="0">
                <a:latin typeface="Century Gothic" pitchFamily="34" charset="0"/>
              </a:rPr>
              <a:t>8</a:t>
            </a:r>
            <a:r>
              <a:rPr lang="ru-RU" sz="1800" dirty="0" smtClean="0">
                <a:latin typeface="Century Gothic" pitchFamily="34" charset="0"/>
              </a:rPr>
              <a:t> году на форуме в Давосе было отмечено, что Россия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dirty="0" smtClean="0">
                <a:latin typeface="Century Gothic" pitchFamily="34" charset="0"/>
              </a:rPr>
              <a:t>привлекает к себе повышенный интерес со стороны мировых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dirty="0" smtClean="0">
                <a:latin typeface="Century Gothic" pitchFamily="34" charset="0"/>
              </a:rPr>
              <a:t>корпораций. </a:t>
            </a:r>
          </a:p>
          <a:p>
            <a:pPr eaLnBrk="1" hangingPunct="1">
              <a:buFont typeface="Wingdings" pitchFamily="2" charset="2"/>
              <a:buNone/>
            </a:pPr>
            <a:endParaRPr lang="ru-RU" sz="1800" dirty="0">
              <a:latin typeface="Century Gothic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1800" dirty="0" smtClean="0">
                <a:latin typeface="Century Gothic" pitchFamily="34" charset="0"/>
              </a:rPr>
              <a:t>В 2013 году на Всемирном Экономическом форуме в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dirty="0" smtClean="0">
                <a:latin typeface="Century Gothic" pitchFamily="34" charset="0"/>
              </a:rPr>
              <a:t>С-Петербурге вопросам франчайзинга был посвящен выделенный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dirty="0" smtClean="0">
                <a:latin typeface="Century Gothic" pitchFamily="34" charset="0"/>
              </a:rPr>
              <a:t>блок с участием лидеров мировой и российской экономики. </a:t>
            </a:r>
          </a:p>
          <a:p>
            <a:pPr eaLnBrk="1" hangingPunct="1">
              <a:buFont typeface="Wingdings" pitchFamily="2" charset="2"/>
              <a:buNone/>
            </a:pPr>
            <a:endParaRPr lang="ru-RU" sz="1800" dirty="0" smtClean="0">
              <a:latin typeface="Century Gothic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1800" dirty="0" smtClean="0">
                <a:latin typeface="Century Gothic" pitchFamily="34" charset="0"/>
              </a:rPr>
              <a:t>В 2014 году </a:t>
            </a:r>
            <a:r>
              <a:rPr lang="ru-RU" sz="1800" dirty="0" err="1" smtClean="0">
                <a:latin typeface="Century Gothic" pitchFamily="34" charset="0"/>
              </a:rPr>
              <a:t>Минэкономразвитие</a:t>
            </a:r>
            <a:r>
              <a:rPr lang="ru-RU" sz="1800" dirty="0" smtClean="0">
                <a:latin typeface="Century Gothic" pitchFamily="34" charset="0"/>
              </a:rPr>
              <a:t> России планирует выделение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dirty="0" smtClean="0">
                <a:latin typeface="Century Gothic" pitchFamily="34" charset="0"/>
              </a:rPr>
              <a:t>целевого финансирования для регионов на развитие франчайзинга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dirty="0" smtClean="0">
                <a:latin typeface="Century Gothic" pitchFamily="34" charset="0"/>
              </a:rPr>
              <a:t>(при условии </a:t>
            </a:r>
            <a:r>
              <a:rPr lang="ru-RU" sz="1800" dirty="0" err="1" smtClean="0">
                <a:latin typeface="Century Gothic" pitchFamily="34" charset="0"/>
              </a:rPr>
              <a:t>софинансирования</a:t>
            </a:r>
            <a:r>
              <a:rPr lang="ru-RU" sz="1800" dirty="0" smtClean="0">
                <a:latin typeface="Century Gothic" pitchFamily="34" charset="0"/>
              </a:rPr>
              <a:t>) </a:t>
            </a:r>
          </a:p>
          <a:p>
            <a:pPr eaLnBrk="1" hangingPunct="1">
              <a:buFont typeface="Wingdings" pitchFamily="2" charset="2"/>
              <a:buNone/>
            </a:pPr>
            <a:endParaRPr lang="ru-RU" sz="1800" dirty="0" smtClean="0">
              <a:latin typeface="Century Gothic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1800" dirty="0" smtClean="0">
                <a:latin typeface="Century Gothic" pitchFamily="34" charset="0"/>
              </a:rPr>
              <a:t>В 2015 году по всей России создаются центры развития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dirty="0" smtClean="0">
                <a:latin typeface="Century Gothic" pitchFamily="34" charset="0"/>
              </a:rPr>
              <a:t>франчайзинга</a:t>
            </a:r>
          </a:p>
          <a:p>
            <a:pPr eaLnBrk="1" hangingPunct="1">
              <a:buFont typeface="Wingdings" pitchFamily="2" charset="2"/>
              <a:buNone/>
            </a:pPr>
            <a:endParaRPr lang="ru-RU" sz="1800" dirty="0" smtClean="0">
              <a:latin typeface="Century Gothic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z="1800" dirty="0" smtClean="0">
              <a:latin typeface="Century Gothic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z="1600" dirty="0" smtClean="0"/>
          </a:p>
        </p:txBody>
      </p:sp>
      <p:sp>
        <p:nvSpPr>
          <p:cNvPr id="35843" name="Нижний колонтитул 3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1577</TotalTime>
  <Words>2243</Words>
  <Application>Microsoft Office PowerPoint</Application>
  <PresentationFormat>Экран (4:3)</PresentationFormat>
  <Paragraphs>345</Paragraphs>
  <Slides>39</Slides>
  <Notes>14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Волна</vt:lpstr>
      <vt:lpstr>CorelDRAW</vt:lpstr>
      <vt:lpstr>Презентация PowerPoint</vt:lpstr>
      <vt:lpstr>Франчайзинг – не только бизнес, но и эмоции…</vt:lpstr>
      <vt:lpstr>Глоссарий франчайзинга (главные термины) </vt:lpstr>
      <vt:lpstr>Глоссарий франчайзинга  </vt:lpstr>
      <vt:lpstr>Глоссарий франчайзинга  </vt:lpstr>
      <vt:lpstr>Почему сегодня франчайзинг интересен всем ?</vt:lpstr>
      <vt:lpstr>Почему мы сегодня рассматриваем франчайзинг ?</vt:lpstr>
      <vt:lpstr>Развитие франчайзинга в мире   </vt:lpstr>
      <vt:lpstr>Развитие франчайзинга в России   </vt:lpstr>
      <vt:lpstr>Развитие франчайзинга в России  </vt:lpstr>
      <vt:lpstr>Примеры региональных франшиз, широко представленных в России</vt:lpstr>
      <vt:lpstr>Факторы, сдерживающие развитие франчайзинга в России</vt:lpstr>
      <vt:lpstr>Проблемы российского франчайзинга</vt:lpstr>
      <vt:lpstr>Главное событие по франчайзингу в России  </vt:lpstr>
      <vt:lpstr>Структура рынка франчайзинговых предложений в России</vt:lpstr>
      <vt:lpstr>Заграница нам не поможет, помогут в России…  </vt:lpstr>
      <vt:lpstr>Два взгляда на франчайзинг – одна цель!</vt:lpstr>
      <vt:lpstr>Презентация PowerPoint</vt:lpstr>
      <vt:lpstr>Презентация PowerPoint</vt:lpstr>
      <vt:lpstr>5 ПРИЧИН  КУПИТЬ ФРАНШИЗУ или безусловные преимущества франчайзинга:</vt:lpstr>
      <vt:lpstr>5 ПРИЧИН  КУПИТЬ ФРАНШИЗУ:</vt:lpstr>
      <vt:lpstr>5 ПРИЧИН  КУПИТЬ ФРАНШИЗУ:</vt:lpstr>
      <vt:lpstr>5 ПРИЧИН  КУПИТЬ ФРАНШИЗУ:</vt:lpstr>
      <vt:lpstr>5 ПРИЧИН  КУПИТЬ ФРАНШИЗУ:</vt:lpstr>
      <vt:lpstr>5 ПРИЧИН  КУПИТЬ ФРАНШИЗУ:</vt:lpstr>
      <vt:lpstr>ФОРМУЛА УСПЕХА ФРАНЧАЙЗИНГА для франчайзи</vt:lpstr>
      <vt:lpstr>Алгоритм входа в бизнес по схеме франчайзинга: </vt:lpstr>
      <vt:lpstr>Презентация PowerPoint</vt:lpstr>
      <vt:lpstr>Возможные пути расширения бизнеса</vt:lpstr>
      <vt:lpstr>Укрупненный алгоритм действий по созданию франшизы</vt:lpstr>
      <vt:lpstr>Этап 1  Начало пути</vt:lpstr>
      <vt:lpstr>Этап второй  «Франчайзинговая упаковка» бизнеса </vt:lpstr>
      <vt:lpstr>Этап третий  Создание франчайзинговой сети</vt:lpstr>
      <vt:lpstr>Кто франшизу сделает?</vt:lpstr>
      <vt:lpstr>Разработка франшизы собственными силами</vt:lpstr>
      <vt:lpstr>Разработка франшизы привлеченными консультантами-экспертами</vt:lpstr>
      <vt:lpstr>Смешанный вариант разработки франшизы</vt:lpstr>
      <vt:lpstr>Обязательные условия, предопределяющие успех франчайзера </vt:lpstr>
      <vt:lpstr>Достоверные источники информации о франчайзинге в России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Yasen</cp:lastModifiedBy>
  <cp:revision>83</cp:revision>
  <dcterms:created xsi:type="dcterms:W3CDTF">2013-03-28T05:24:12Z</dcterms:created>
  <dcterms:modified xsi:type="dcterms:W3CDTF">2021-07-04T17:30:15Z</dcterms:modified>
</cp:coreProperties>
</file>