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5" r:id="rId20"/>
    <p:sldId id="276" r:id="rId21"/>
    <p:sldId id="277" r:id="rId22"/>
    <p:sldId id="278" r:id="rId23"/>
    <p:sldId id="291" r:id="rId24"/>
    <p:sldId id="292" r:id="rId25"/>
    <p:sldId id="279" r:id="rId26"/>
    <p:sldId id="280" r:id="rId27"/>
    <p:sldId id="282" r:id="rId28"/>
    <p:sldId id="283" r:id="rId29"/>
    <p:sldId id="281" r:id="rId30"/>
    <p:sldId id="285" r:id="rId31"/>
    <p:sldId id="284" r:id="rId32"/>
    <p:sldId id="286" r:id="rId33"/>
    <p:sldId id="287" r:id="rId34"/>
    <p:sldId id="288" r:id="rId35"/>
    <p:sldId id="289" r:id="rId36"/>
    <p:sldId id="290"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C1C684-F516-49F8-B6BA-DA88DCCB5AE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63CFF7E-800D-447E-8F80-4F5C77C21D24}">
      <dgm:prSet phldrT="[Текст]" custT="1"/>
      <dgm:spPr/>
      <dgm:t>
        <a:bodyPr/>
        <a:lstStyle/>
        <a:p>
          <a:r>
            <a:rPr lang="ru-RU" sz="1400" b="1" i="0" strike="noStrike">
              <a:latin typeface="Times New Roman" pitchFamily="18" charset="0"/>
              <a:cs typeface="Times New Roman" pitchFamily="18" charset="0"/>
            </a:rPr>
            <a:t>КОМПОНЕНТЫ ДЕЛОВОЙ РЕПУТАЦИИ ОРГАНИЗАЦИИ</a:t>
          </a:r>
          <a:endParaRPr lang="ru-RU" sz="1400" strike="noStrike">
            <a:latin typeface="Times New Roman" pitchFamily="18" charset="0"/>
            <a:cs typeface="Times New Roman" pitchFamily="18" charset="0"/>
          </a:endParaRPr>
        </a:p>
      </dgm:t>
    </dgm:pt>
    <dgm:pt modelId="{F5D245D0-B6FC-4428-9536-9F581C837214}" type="parTrans" cxnId="{0EE2A668-8FD5-4529-9244-4F4B8D20A063}">
      <dgm:prSet/>
      <dgm:spPr/>
      <dgm:t>
        <a:bodyPr/>
        <a:lstStyle/>
        <a:p>
          <a:endParaRPr lang="ru-RU" sz="1400">
            <a:latin typeface="Times New Roman" pitchFamily="18" charset="0"/>
            <a:cs typeface="Times New Roman" pitchFamily="18" charset="0"/>
          </a:endParaRPr>
        </a:p>
      </dgm:t>
    </dgm:pt>
    <dgm:pt modelId="{92F4C223-898C-4A69-8164-E54154762679}" type="sibTrans" cxnId="{0EE2A668-8FD5-4529-9244-4F4B8D20A063}">
      <dgm:prSet/>
      <dgm:spPr/>
      <dgm:t>
        <a:bodyPr/>
        <a:lstStyle/>
        <a:p>
          <a:endParaRPr lang="ru-RU" sz="1400">
            <a:latin typeface="Times New Roman" pitchFamily="18" charset="0"/>
            <a:cs typeface="Times New Roman" pitchFamily="18" charset="0"/>
          </a:endParaRPr>
        </a:p>
      </dgm:t>
    </dgm:pt>
    <dgm:pt modelId="{B3757A82-A87E-42A0-A026-17A3B444CC3D}">
      <dgm:prSet phldrT="[Текст]" custT="1"/>
      <dgm:spPr/>
      <dgm:t>
        <a:bodyPr/>
        <a:lstStyle/>
        <a:p>
          <a:r>
            <a:rPr lang="ru-RU" sz="1400" b="1" i="0">
              <a:latin typeface="Times New Roman" pitchFamily="18" charset="0"/>
              <a:cs typeface="Times New Roman" pitchFamily="18" charset="0"/>
            </a:rPr>
            <a:t>Финансовый</a:t>
          </a:r>
          <a:endParaRPr lang="ru-RU" sz="1400">
            <a:latin typeface="Times New Roman" pitchFamily="18" charset="0"/>
            <a:cs typeface="Times New Roman" pitchFamily="18" charset="0"/>
          </a:endParaRPr>
        </a:p>
      </dgm:t>
    </dgm:pt>
    <dgm:pt modelId="{94939EB5-7815-48AC-8914-03CDABEC96FF}" type="parTrans" cxnId="{F57750BC-E567-4A3E-B200-A57098A49B0D}">
      <dgm:prSet/>
      <dgm:spPr/>
      <dgm:t>
        <a:bodyPr/>
        <a:lstStyle/>
        <a:p>
          <a:endParaRPr lang="ru-RU" sz="1400">
            <a:latin typeface="Times New Roman" pitchFamily="18" charset="0"/>
            <a:cs typeface="Times New Roman" pitchFamily="18" charset="0"/>
          </a:endParaRPr>
        </a:p>
      </dgm:t>
    </dgm:pt>
    <dgm:pt modelId="{40CFEF7A-0B01-4D4E-BDF0-FAA0950DA473}" type="sibTrans" cxnId="{F57750BC-E567-4A3E-B200-A57098A49B0D}">
      <dgm:prSet/>
      <dgm:spPr/>
      <dgm:t>
        <a:bodyPr/>
        <a:lstStyle/>
        <a:p>
          <a:endParaRPr lang="ru-RU" sz="1400">
            <a:latin typeface="Times New Roman" pitchFamily="18" charset="0"/>
            <a:cs typeface="Times New Roman" pitchFamily="18" charset="0"/>
          </a:endParaRPr>
        </a:p>
      </dgm:t>
    </dgm:pt>
    <dgm:pt modelId="{34EFF81C-8F10-48C6-BFEA-4DDFE854C06E}">
      <dgm:prSet phldrT="[Текст]" custT="1"/>
      <dgm:spPr/>
      <dgm:t>
        <a:bodyPr/>
        <a:lstStyle/>
        <a:p>
          <a:r>
            <a:rPr lang="ru-RU" sz="1400" dirty="0">
              <a:latin typeface="Times New Roman" pitchFamily="18" charset="0"/>
              <a:cs typeface="Times New Roman" pitchFamily="18" charset="0"/>
            </a:rPr>
            <a:t>Темпы экономического роста; </a:t>
          </a:r>
        </a:p>
        <a:p>
          <a:r>
            <a:rPr lang="ru-RU" sz="1400" dirty="0">
              <a:latin typeface="Times New Roman" pitchFamily="18" charset="0"/>
              <a:cs typeface="Times New Roman" pitchFamily="18" charset="0"/>
            </a:rPr>
            <a:t>Финансовая стабильность;  </a:t>
          </a:r>
        </a:p>
        <a:p>
          <a:r>
            <a:rPr lang="ru-RU" sz="1400" dirty="0">
              <a:latin typeface="Times New Roman" pitchFamily="18" charset="0"/>
              <a:cs typeface="Times New Roman" pitchFamily="18" charset="0"/>
            </a:rPr>
            <a:t>Привлекательность для инвесторов.</a:t>
          </a:r>
        </a:p>
      </dgm:t>
    </dgm:pt>
    <dgm:pt modelId="{83610B81-E91E-4243-9454-070945A0D419}" type="parTrans" cxnId="{66DB65F9-4CE6-4549-AAC5-69ACAED91F53}">
      <dgm:prSet/>
      <dgm:spPr/>
      <dgm:t>
        <a:bodyPr/>
        <a:lstStyle/>
        <a:p>
          <a:endParaRPr lang="ru-RU" sz="1400">
            <a:latin typeface="Times New Roman" pitchFamily="18" charset="0"/>
            <a:cs typeface="Times New Roman" pitchFamily="18" charset="0"/>
          </a:endParaRPr>
        </a:p>
      </dgm:t>
    </dgm:pt>
    <dgm:pt modelId="{6BAC78AB-2279-42BF-AAB9-5563D4545E59}" type="sibTrans" cxnId="{66DB65F9-4CE6-4549-AAC5-69ACAED91F53}">
      <dgm:prSet/>
      <dgm:spPr/>
      <dgm:t>
        <a:bodyPr/>
        <a:lstStyle/>
        <a:p>
          <a:endParaRPr lang="ru-RU" sz="1400">
            <a:latin typeface="Times New Roman" pitchFamily="18" charset="0"/>
            <a:cs typeface="Times New Roman" pitchFamily="18" charset="0"/>
          </a:endParaRPr>
        </a:p>
      </dgm:t>
    </dgm:pt>
    <dgm:pt modelId="{FAB97258-E903-4874-8AB3-975A17A96552}">
      <dgm:prSet phldrT="[Текст]" custT="1"/>
      <dgm:spPr/>
      <dgm:t>
        <a:bodyPr/>
        <a:lstStyle/>
        <a:p>
          <a:r>
            <a:rPr lang="ru-RU" sz="1400" b="1" i="0">
              <a:latin typeface="Times New Roman" pitchFamily="18" charset="0"/>
              <a:cs typeface="Times New Roman" pitchFamily="18" charset="0"/>
            </a:rPr>
            <a:t>Рыночный</a:t>
          </a:r>
          <a:endParaRPr lang="ru-RU" sz="1400">
            <a:latin typeface="Times New Roman" pitchFamily="18" charset="0"/>
            <a:cs typeface="Times New Roman" pitchFamily="18" charset="0"/>
          </a:endParaRPr>
        </a:p>
      </dgm:t>
    </dgm:pt>
    <dgm:pt modelId="{4E6B883A-B6CC-44F4-9164-97C1E6D2772F}" type="parTrans" cxnId="{24DB3C19-D8AC-4438-B311-3513ED383EC1}">
      <dgm:prSet/>
      <dgm:spPr/>
      <dgm:t>
        <a:bodyPr/>
        <a:lstStyle/>
        <a:p>
          <a:endParaRPr lang="ru-RU" sz="1400">
            <a:latin typeface="Times New Roman" pitchFamily="18" charset="0"/>
            <a:cs typeface="Times New Roman" pitchFamily="18" charset="0"/>
          </a:endParaRPr>
        </a:p>
      </dgm:t>
    </dgm:pt>
    <dgm:pt modelId="{28B8944F-B433-42F5-8BFC-A66CD24D2DD2}" type="sibTrans" cxnId="{24DB3C19-D8AC-4438-B311-3513ED383EC1}">
      <dgm:prSet/>
      <dgm:spPr/>
      <dgm:t>
        <a:bodyPr/>
        <a:lstStyle/>
        <a:p>
          <a:endParaRPr lang="ru-RU" sz="1400">
            <a:latin typeface="Times New Roman" pitchFamily="18" charset="0"/>
            <a:cs typeface="Times New Roman" pitchFamily="18" charset="0"/>
          </a:endParaRPr>
        </a:p>
      </dgm:t>
    </dgm:pt>
    <dgm:pt modelId="{B210CE30-BB59-486D-A5D3-D16E93D7CFF7}">
      <dgm:prSet phldrT="[Текст]" custT="1"/>
      <dgm:spPr/>
      <dgm:t>
        <a:bodyPr/>
        <a:lstStyle/>
        <a:p>
          <a:r>
            <a:rPr lang="ru-RU" sz="1400" dirty="0">
              <a:latin typeface="Times New Roman" pitchFamily="18" charset="0"/>
              <a:cs typeface="Times New Roman" pitchFamily="18" charset="0"/>
            </a:rPr>
            <a:t>Клиенты и деловые партнеры компании; </a:t>
          </a:r>
        </a:p>
        <a:p>
          <a:r>
            <a:rPr lang="ru-RU" sz="1400" dirty="0">
              <a:latin typeface="Times New Roman" pitchFamily="18" charset="0"/>
              <a:cs typeface="Times New Roman" pitchFamily="18" charset="0"/>
            </a:rPr>
            <a:t>Качество продукции и сервис;  </a:t>
          </a:r>
        </a:p>
        <a:p>
          <a:r>
            <a:rPr lang="ru-RU" sz="1400" dirty="0">
              <a:latin typeface="Times New Roman" pitchFamily="18" charset="0"/>
              <a:cs typeface="Times New Roman" pitchFamily="18" charset="0"/>
            </a:rPr>
            <a:t>Позиционирования организации на </a:t>
          </a:r>
          <a:r>
            <a:rPr lang="ru-RU" sz="1400" dirty="0" smtClean="0">
              <a:latin typeface="Times New Roman" pitchFamily="18" charset="0"/>
              <a:cs typeface="Times New Roman" pitchFamily="18" charset="0"/>
            </a:rPr>
            <a:t>рынке</a:t>
          </a:r>
          <a:r>
            <a:rPr lang="ru-RU" sz="1400" dirty="0">
              <a:latin typeface="Times New Roman" pitchFamily="18" charset="0"/>
              <a:cs typeface="Times New Roman" pitchFamily="18" charset="0"/>
            </a:rPr>
            <a:t>.</a:t>
          </a:r>
        </a:p>
      </dgm:t>
    </dgm:pt>
    <dgm:pt modelId="{774A5BA4-2C21-4A57-8CAD-8CC9C6C5224B}" type="parTrans" cxnId="{C31F437A-0A20-4244-948F-34B85A6DCD21}">
      <dgm:prSet/>
      <dgm:spPr/>
      <dgm:t>
        <a:bodyPr/>
        <a:lstStyle/>
        <a:p>
          <a:endParaRPr lang="ru-RU" sz="1400">
            <a:latin typeface="Times New Roman" pitchFamily="18" charset="0"/>
            <a:cs typeface="Times New Roman" pitchFamily="18" charset="0"/>
          </a:endParaRPr>
        </a:p>
      </dgm:t>
    </dgm:pt>
    <dgm:pt modelId="{1CB12FB4-ADD1-4318-950B-2CF530E90652}" type="sibTrans" cxnId="{C31F437A-0A20-4244-948F-34B85A6DCD21}">
      <dgm:prSet/>
      <dgm:spPr/>
      <dgm:t>
        <a:bodyPr/>
        <a:lstStyle/>
        <a:p>
          <a:endParaRPr lang="ru-RU" sz="1400">
            <a:latin typeface="Times New Roman" pitchFamily="18" charset="0"/>
            <a:cs typeface="Times New Roman" pitchFamily="18" charset="0"/>
          </a:endParaRPr>
        </a:p>
      </dgm:t>
    </dgm:pt>
    <dgm:pt modelId="{535C0EB5-EC88-436B-9372-A746827E9A61}">
      <dgm:prSet phldrT="[Текст]" custT="1"/>
      <dgm:spPr/>
      <dgm:t>
        <a:bodyPr/>
        <a:lstStyle/>
        <a:p>
          <a:r>
            <a:rPr lang="ru-RU" sz="1400" b="1" i="0">
              <a:latin typeface="Times New Roman" pitchFamily="18" charset="0"/>
              <a:cs typeface="Times New Roman" pitchFamily="18" charset="0"/>
            </a:rPr>
            <a:t>Корпоративный</a:t>
          </a:r>
          <a:endParaRPr lang="ru-RU" sz="1400">
            <a:latin typeface="Times New Roman" pitchFamily="18" charset="0"/>
            <a:cs typeface="Times New Roman" pitchFamily="18" charset="0"/>
          </a:endParaRPr>
        </a:p>
      </dgm:t>
    </dgm:pt>
    <dgm:pt modelId="{B1C7DDF9-14B0-4CED-AB51-F85EE8FF2493}" type="parTrans" cxnId="{85E24ACE-E2E0-4437-AA42-BCAA4DA6641D}">
      <dgm:prSet/>
      <dgm:spPr/>
      <dgm:t>
        <a:bodyPr/>
        <a:lstStyle/>
        <a:p>
          <a:endParaRPr lang="ru-RU" sz="1400">
            <a:latin typeface="Times New Roman" pitchFamily="18" charset="0"/>
            <a:cs typeface="Times New Roman" pitchFamily="18" charset="0"/>
          </a:endParaRPr>
        </a:p>
      </dgm:t>
    </dgm:pt>
    <dgm:pt modelId="{6827EEE6-9B7D-45EA-BF95-CF6B24C6CFF5}" type="sibTrans" cxnId="{85E24ACE-E2E0-4437-AA42-BCAA4DA6641D}">
      <dgm:prSet/>
      <dgm:spPr/>
      <dgm:t>
        <a:bodyPr/>
        <a:lstStyle/>
        <a:p>
          <a:endParaRPr lang="ru-RU" sz="1400">
            <a:latin typeface="Times New Roman" pitchFamily="18" charset="0"/>
            <a:cs typeface="Times New Roman" pitchFamily="18" charset="0"/>
          </a:endParaRPr>
        </a:p>
      </dgm:t>
    </dgm:pt>
    <dgm:pt modelId="{3E9F2461-30DE-4846-AEC2-67608FB15DEE}">
      <dgm:prSet phldrT="[Текст]" custT="1"/>
      <dgm:spPr/>
      <dgm:t>
        <a:bodyPr/>
        <a:lstStyle/>
        <a:p>
          <a:r>
            <a:rPr lang="ru-RU" sz="1400" b="1">
              <a:latin typeface="Times New Roman" pitchFamily="18" charset="0"/>
              <a:cs typeface="Times New Roman" pitchFamily="18" charset="0"/>
            </a:rPr>
            <a:t>Социальный</a:t>
          </a:r>
        </a:p>
      </dgm:t>
    </dgm:pt>
    <dgm:pt modelId="{25DA887D-A80D-456B-9C9A-4A5D1B268676}" type="parTrans" cxnId="{96749F31-F49F-4F12-9CB8-7057F7ED6339}">
      <dgm:prSet/>
      <dgm:spPr/>
      <dgm:t>
        <a:bodyPr/>
        <a:lstStyle/>
        <a:p>
          <a:endParaRPr lang="ru-RU" sz="1400">
            <a:latin typeface="Times New Roman" pitchFamily="18" charset="0"/>
            <a:cs typeface="Times New Roman" pitchFamily="18" charset="0"/>
          </a:endParaRPr>
        </a:p>
      </dgm:t>
    </dgm:pt>
    <dgm:pt modelId="{88D41F82-5FAA-47DB-BBB7-56EB2F9A0695}" type="sibTrans" cxnId="{96749F31-F49F-4F12-9CB8-7057F7ED6339}">
      <dgm:prSet/>
      <dgm:spPr/>
      <dgm:t>
        <a:bodyPr/>
        <a:lstStyle/>
        <a:p>
          <a:endParaRPr lang="ru-RU" sz="1400">
            <a:latin typeface="Times New Roman" pitchFamily="18" charset="0"/>
            <a:cs typeface="Times New Roman" pitchFamily="18" charset="0"/>
          </a:endParaRPr>
        </a:p>
      </dgm:t>
    </dgm:pt>
    <dgm:pt modelId="{74AA855C-50C2-4C6A-B583-FCE85D0CA3ED}">
      <dgm:prSet phldrT="[Текст]" custT="1"/>
      <dgm:spPr/>
      <dgm:t>
        <a:bodyPr/>
        <a:lstStyle/>
        <a:p>
          <a:r>
            <a:rPr lang="ru-RU" sz="1400" dirty="0">
              <a:latin typeface="Times New Roman" pitchFamily="18" charset="0"/>
              <a:cs typeface="Times New Roman" pitchFamily="18" charset="0"/>
            </a:rPr>
            <a:t>Репутация первого лица; </a:t>
          </a:r>
        </a:p>
        <a:p>
          <a:r>
            <a:rPr lang="ru-RU" sz="1400" dirty="0">
              <a:latin typeface="Times New Roman" pitchFamily="18" charset="0"/>
              <a:cs typeface="Times New Roman" pitchFamily="18" charset="0"/>
            </a:rPr>
            <a:t>Престижность </a:t>
          </a:r>
          <a:r>
            <a:rPr lang="ru-RU" sz="1400" dirty="0" smtClean="0">
              <a:latin typeface="Times New Roman" pitchFamily="18" charset="0"/>
              <a:cs typeface="Times New Roman" pitchFamily="18" charset="0"/>
            </a:rPr>
            <a:t>работы </a:t>
          </a:r>
          <a:r>
            <a:rPr lang="ru-RU" sz="1400" dirty="0">
              <a:latin typeface="Times New Roman" pitchFamily="18" charset="0"/>
              <a:cs typeface="Times New Roman" pitchFamily="18" charset="0"/>
            </a:rPr>
            <a:t>в организации; </a:t>
          </a:r>
        </a:p>
        <a:p>
          <a:r>
            <a:rPr lang="ru-RU" sz="1400" dirty="0">
              <a:latin typeface="Times New Roman" pitchFamily="18" charset="0"/>
              <a:cs typeface="Times New Roman" pitchFamily="18" charset="0"/>
            </a:rPr>
            <a:t>Рост квалификации специалистов.</a:t>
          </a:r>
        </a:p>
      </dgm:t>
    </dgm:pt>
    <dgm:pt modelId="{8F36C1A0-A118-4768-907B-38681C747D0D}" type="parTrans" cxnId="{117296CC-311A-43C8-A31D-DDEDDD671050}">
      <dgm:prSet/>
      <dgm:spPr/>
      <dgm:t>
        <a:bodyPr/>
        <a:lstStyle/>
        <a:p>
          <a:endParaRPr lang="ru-RU" sz="1400">
            <a:latin typeface="Times New Roman" pitchFamily="18" charset="0"/>
            <a:cs typeface="Times New Roman" pitchFamily="18" charset="0"/>
          </a:endParaRPr>
        </a:p>
      </dgm:t>
    </dgm:pt>
    <dgm:pt modelId="{642D5B4C-984F-4164-A52E-3542251E88D2}" type="sibTrans" cxnId="{117296CC-311A-43C8-A31D-DDEDDD671050}">
      <dgm:prSet/>
      <dgm:spPr/>
      <dgm:t>
        <a:bodyPr/>
        <a:lstStyle/>
        <a:p>
          <a:endParaRPr lang="ru-RU" sz="1400">
            <a:latin typeface="Times New Roman" pitchFamily="18" charset="0"/>
            <a:cs typeface="Times New Roman" pitchFamily="18" charset="0"/>
          </a:endParaRPr>
        </a:p>
      </dgm:t>
    </dgm:pt>
    <dgm:pt modelId="{6E2F3C45-3505-4902-BBDB-B9C15B43D196}">
      <dgm:prSet phldrT="[Текст]" custT="1"/>
      <dgm:spPr/>
      <dgm:t>
        <a:bodyPr/>
        <a:lstStyle/>
        <a:p>
          <a:r>
            <a:rPr lang="ru-RU" sz="1400" dirty="0">
              <a:latin typeface="Times New Roman" pitchFamily="18" charset="0"/>
              <a:cs typeface="Times New Roman" pitchFamily="18" charset="0"/>
            </a:rPr>
            <a:t>Социальная ответственность организации;</a:t>
          </a:r>
        </a:p>
        <a:p>
          <a:r>
            <a:rPr lang="ru-RU" sz="1400" dirty="0">
              <a:latin typeface="Times New Roman" pitchFamily="18" charset="0"/>
              <a:cs typeface="Times New Roman" pitchFamily="18" charset="0"/>
            </a:rPr>
            <a:t> Социальные гарантии по ТК РФ;  </a:t>
          </a:r>
        </a:p>
        <a:p>
          <a:r>
            <a:rPr lang="ru-RU" sz="1400" dirty="0">
              <a:latin typeface="Times New Roman" pitchFamily="18" charset="0"/>
              <a:cs typeface="Times New Roman" pitchFamily="18" charset="0"/>
            </a:rPr>
            <a:t>Социальные блага.</a:t>
          </a:r>
        </a:p>
      </dgm:t>
    </dgm:pt>
    <dgm:pt modelId="{3193E3C2-E7E4-4837-8E81-A8C5C3F49FA8}" type="parTrans" cxnId="{4603A6B5-8E70-4303-84BF-42CFABDC1CF2}">
      <dgm:prSet/>
      <dgm:spPr/>
      <dgm:t>
        <a:bodyPr/>
        <a:lstStyle/>
        <a:p>
          <a:endParaRPr lang="ru-RU" sz="1400">
            <a:latin typeface="Times New Roman" pitchFamily="18" charset="0"/>
            <a:cs typeface="Times New Roman" pitchFamily="18" charset="0"/>
          </a:endParaRPr>
        </a:p>
      </dgm:t>
    </dgm:pt>
    <dgm:pt modelId="{978936FA-5EE1-4D6E-9F6E-1B803F9B7133}" type="sibTrans" cxnId="{4603A6B5-8E70-4303-84BF-42CFABDC1CF2}">
      <dgm:prSet/>
      <dgm:spPr/>
      <dgm:t>
        <a:bodyPr/>
        <a:lstStyle/>
        <a:p>
          <a:endParaRPr lang="ru-RU" sz="1400">
            <a:latin typeface="Times New Roman" pitchFamily="18" charset="0"/>
            <a:cs typeface="Times New Roman" pitchFamily="18" charset="0"/>
          </a:endParaRPr>
        </a:p>
      </dgm:t>
    </dgm:pt>
    <dgm:pt modelId="{76F237E5-3FE1-4523-9B3C-5D0FD43885CB}" type="pres">
      <dgm:prSet presAssocID="{0FC1C684-F516-49F8-B6BA-DA88DCCB5AEC}" presName="hierChild1" presStyleCnt="0">
        <dgm:presLayoutVars>
          <dgm:chPref val="1"/>
          <dgm:dir/>
          <dgm:animOne val="branch"/>
          <dgm:animLvl val="lvl"/>
          <dgm:resizeHandles/>
        </dgm:presLayoutVars>
      </dgm:prSet>
      <dgm:spPr/>
      <dgm:t>
        <a:bodyPr/>
        <a:lstStyle/>
        <a:p>
          <a:endParaRPr lang="ru-RU"/>
        </a:p>
      </dgm:t>
    </dgm:pt>
    <dgm:pt modelId="{5F905BCE-E045-4833-8A80-F9BEBB6BA7F6}" type="pres">
      <dgm:prSet presAssocID="{B63CFF7E-800D-447E-8F80-4F5C77C21D24}" presName="hierRoot1" presStyleCnt="0"/>
      <dgm:spPr/>
    </dgm:pt>
    <dgm:pt modelId="{9DB519A6-559F-4DFA-9D12-C6792DF15BD9}" type="pres">
      <dgm:prSet presAssocID="{B63CFF7E-800D-447E-8F80-4F5C77C21D24}" presName="composite" presStyleCnt="0"/>
      <dgm:spPr/>
    </dgm:pt>
    <dgm:pt modelId="{88F0511D-A19A-4830-9DB5-D23B34498684}" type="pres">
      <dgm:prSet presAssocID="{B63CFF7E-800D-447E-8F80-4F5C77C21D24}" presName="background" presStyleLbl="node0" presStyleIdx="0" presStyleCnt="1"/>
      <dgm:spPr/>
    </dgm:pt>
    <dgm:pt modelId="{32636052-CE2C-4672-BBB4-735CB7928AE7}" type="pres">
      <dgm:prSet presAssocID="{B63CFF7E-800D-447E-8F80-4F5C77C21D24}" presName="text" presStyleLbl="fgAcc0" presStyleIdx="0" presStyleCnt="1" custScaleX="351292" custScaleY="51169">
        <dgm:presLayoutVars>
          <dgm:chPref val="3"/>
        </dgm:presLayoutVars>
      </dgm:prSet>
      <dgm:spPr/>
      <dgm:t>
        <a:bodyPr/>
        <a:lstStyle/>
        <a:p>
          <a:endParaRPr lang="ru-RU"/>
        </a:p>
      </dgm:t>
    </dgm:pt>
    <dgm:pt modelId="{F500FD23-E0EF-4DAA-9192-D0F5178CADF0}" type="pres">
      <dgm:prSet presAssocID="{B63CFF7E-800D-447E-8F80-4F5C77C21D24}" presName="hierChild2" presStyleCnt="0"/>
      <dgm:spPr/>
    </dgm:pt>
    <dgm:pt modelId="{C9024D40-6960-4016-81B1-64C339E00570}" type="pres">
      <dgm:prSet presAssocID="{94939EB5-7815-48AC-8914-03CDABEC96FF}" presName="Name10" presStyleLbl="parChTrans1D2" presStyleIdx="0" presStyleCnt="4"/>
      <dgm:spPr/>
      <dgm:t>
        <a:bodyPr/>
        <a:lstStyle/>
        <a:p>
          <a:endParaRPr lang="ru-RU"/>
        </a:p>
      </dgm:t>
    </dgm:pt>
    <dgm:pt modelId="{50BEDEAA-E5CA-4B5D-8B8F-9F2854F500E3}" type="pres">
      <dgm:prSet presAssocID="{B3757A82-A87E-42A0-A026-17A3B444CC3D}" presName="hierRoot2" presStyleCnt="0"/>
      <dgm:spPr/>
    </dgm:pt>
    <dgm:pt modelId="{6AE05310-BD0E-4F19-A6B9-CE0320832413}" type="pres">
      <dgm:prSet presAssocID="{B3757A82-A87E-42A0-A026-17A3B444CC3D}" presName="composite2" presStyleCnt="0"/>
      <dgm:spPr/>
    </dgm:pt>
    <dgm:pt modelId="{7E6CB6D9-BE8D-4ECD-8563-E8E4689B1751}" type="pres">
      <dgm:prSet presAssocID="{B3757A82-A87E-42A0-A026-17A3B444CC3D}" presName="background2" presStyleLbl="node2" presStyleIdx="0" presStyleCnt="4"/>
      <dgm:spPr/>
    </dgm:pt>
    <dgm:pt modelId="{BEC775E4-BB53-41F9-98D1-21CD92B4C5AB}" type="pres">
      <dgm:prSet presAssocID="{B3757A82-A87E-42A0-A026-17A3B444CC3D}" presName="text2" presStyleLbl="fgAcc2" presStyleIdx="0" presStyleCnt="4">
        <dgm:presLayoutVars>
          <dgm:chPref val="3"/>
        </dgm:presLayoutVars>
      </dgm:prSet>
      <dgm:spPr/>
      <dgm:t>
        <a:bodyPr/>
        <a:lstStyle/>
        <a:p>
          <a:endParaRPr lang="ru-RU"/>
        </a:p>
      </dgm:t>
    </dgm:pt>
    <dgm:pt modelId="{03968E1C-5053-4290-A2C2-9EE581D60AA0}" type="pres">
      <dgm:prSet presAssocID="{B3757A82-A87E-42A0-A026-17A3B444CC3D}" presName="hierChild3" presStyleCnt="0"/>
      <dgm:spPr/>
    </dgm:pt>
    <dgm:pt modelId="{232AB1D0-271E-44E5-95CD-AC37C07F8ED7}" type="pres">
      <dgm:prSet presAssocID="{83610B81-E91E-4243-9454-070945A0D419}" presName="Name17" presStyleLbl="parChTrans1D3" presStyleIdx="0" presStyleCnt="4"/>
      <dgm:spPr/>
      <dgm:t>
        <a:bodyPr/>
        <a:lstStyle/>
        <a:p>
          <a:endParaRPr lang="ru-RU"/>
        </a:p>
      </dgm:t>
    </dgm:pt>
    <dgm:pt modelId="{07A584BD-4E81-4889-9898-9AC92E54C2E7}" type="pres">
      <dgm:prSet presAssocID="{34EFF81C-8F10-48C6-BFEA-4DDFE854C06E}" presName="hierRoot3" presStyleCnt="0"/>
      <dgm:spPr/>
    </dgm:pt>
    <dgm:pt modelId="{57B9DF46-DA82-40F3-B571-F4809C376094}" type="pres">
      <dgm:prSet presAssocID="{34EFF81C-8F10-48C6-BFEA-4DDFE854C06E}" presName="composite3" presStyleCnt="0"/>
      <dgm:spPr/>
    </dgm:pt>
    <dgm:pt modelId="{962D5467-3E83-4234-995C-4166EBCF6E05}" type="pres">
      <dgm:prSet presAssocID="{34EFF81C-8F10-48C6-BFEA-4DDFE854C06E}" presName="background3" presStyleLbl="node3" presStyleIdx="0" presStyleCnt="4"/>
      <dgm:spPr/>
    </dgm:pt>
    <dgm:pt modelId="{014FE749-8DAB-455C-B217-D04B2D588EEC}" type="pres">
      <dgm:prSet presAssocID="{34EFF81C-8F10-48C6-BFEA-4DDFE854C06E}" presName="text3" presStyleLbl="fgAcc3" presStyleIdx="0" presStyleCnt="4" custScaleX="117193" custScaleY="204349">
        <dgm:presLayoutVars>
          <dgm:chPref val="3"/>
        </dgm:presLayoutVars>
      </dgm:prSet>
      <dgm:spPr/>
      <dgm:t>
        <a:bodyPr/>
        <a:lstStyle/>
        <a:p>
          <a:endParaRPr lang="ru-RU"/>
        </a:p>
      </dgm:t>
    </dgm:pt>
    <dgm:pt modelId="{29A32A2B-AD41-43C4-81C3-20BA70226118}" type="pres">
      <dgm:prSet presAssocID="{34EFF81C-8F10-48C6-BFEA-4DDFE854C06E}" presName="hierChild4" presStyleCnt="0"/>
      <dgm:spPr/>
    </dgm:pt>
    <dgm:pt modelId="{B1FDB986-7EE0-4261-924E-6C9BA8BFE810}" type="pres">
      <dgm:prSet presAssocID="{4E6B883A-B6CC-44F4-9164-97C1E6D2772F}" presName="Name10" presStyleLbl="parChTrans1D2" presStyleIdx="1" presStyleCnt="4"/>
      <dgm:spPr/>
      <dgm:t>
        <a:bodyPr/>
        <a:lstStyle/>
        <a:p>
          <a:endParaRPr lang="ru-RU"/>
        </a:p>
      </dgm:t>
    </dgm:pt>
    <dgm:pt modelId="{F1F649B8-AC47-4461-8BDA-A9FD49EC4AE6}" type="pres">
      <dgm:prSet presAssocID="{FAB97258-E903-4874-8AB3-975A17A96552}" presName="hierRoot2" presStyleCnt="0"/>
      <dgm:spPr/>
    </dgm:pt>
    <dgm:pt modelId="{4C09D7A9-3088-4CC3-A3B9-4C08A43E95E3}" type="pres">
      <dgm:prSet presAssocID="{FAB97258-E903-4874-8AB3-975A17A96552}" presName="composite2" presStyleCnt="0"/>
      <dgm:spPr/>
    </dgm:pt>
    <dgm:pt modelId="{89BD955E-2A84-4FD8-9936-16900FDE9B4B}" type="pres">
      <dgm:prSet presAssocID="{FAB97258-E903-4874-8AB3-975A17A96552}" presName="background2" presStyleLbl="node2" presStyleIdx="1" presStyleCnt="4"/>
      <dgm:spPr/>
    </dgm:pt>
    <dgm:pt modelId="{91D4E78F-5B9A-41FE-9556-626BD659D928}" type="pres">
      <dgm:prSet presAssocID="{FAB97258-E903-4874-8AB3-975A17A96552}" presName="text2" presStyleLbl="fgAcc2" presStyleIdx="1" presStyleCnt="4">
        <dgm:presLayoutVars>
          <dgm:chPref val="3"/>
        </dgm:presLayoutVars>
      </dgm:prSet>
      <dgm:spPr/>
      <dgm:t>
        <a:bodyPr/>
        <a:lstStyle/>
        <a:p>
          <a:endParaRPr lang="ru-RU"/>
        </a:p>
      </dgm:t>
    </dgm:pt>
    <dgm:pt modelId="{2A7ABC1A-D7A0-40C3-8BEB-22EA55CDDA7E}" type="pres">
      <dgm:prSet presAssocID="{FAB97258-E903-4874-8AB3-975A17A96552}" presName="hierChild3" presStyleCnt="0"/>
      <dgm:spPr/>
    </dgm:pt>
    <dgm:pt modelId="{F8ACA678-9F2F-47C7-B426-268C2DCE2EEB}" type="pres">
      <dgm:prSet presAssocID="{774A5BA4-2C21-4A57-8CAD-8CC9C6C5224B}" presName="Name17" presStyleLbl="parChTrans1D3" presStyleIdx="1" presStyleCnt="4"/>
      <dgm:spPr/>
      <dgm:t>
        <a:bodyPr/>
        <a:lstStyle/>
        <a:p>
          <a:endParaRPr lang="ru-RU"/>
        </a:p>
      </dgm:t>
    </dgm:pt>
    <dgm:pt modelId="{C7BF9870-3F2B-4FDD-959A-2528E9E95F3C}" type="pres">
      <dgm:prSet presAssocID="{B210CE30-BB59-486D-A5D3-D16E93D7CFF7}" presName="hierRoot3" presStyleCnt="0"/>
      <dgm:spPr/>
    </dgm:pt>
    <dgm:pt modelId="{80841FBA-F7A7-4B84-9217-D2E978ACC7A9}" type="pres">
      <dgm:prSet presAssocID="{B210CE30-BB59-486D-A5D3-D16E93D7CFF7}" presName="composite3" presStyleCnt="0"/>
      <dgm:spPr/>
    </dgm:pt>
    <dgm:pt modelId="{5EB604F2-9DB8-4F42-84CB-AF9F5B65538F}" type="pres">
      <dgm:prSet presAssocID="{B210CE30-BB59-486D-A5D3-D16E93D7CFF7}" presName="background3" presStyleLbl="node3" presStyleIdx="1" presStyleCnt="4"/>
      <dgm:spPr/>
    </dgm:pt>
    <dgm:pt modelId="{574AF973-3C10-42BC-8CCB-3C69ACB6D3ED}" type="pres">
      <dgm:prSet presAssocID="{B210CE30-BB59-486D-A5D3-D16E93D7CFF7}" presName="text3" presStyleLbl="fgAcc3" presStyleIdx="1" presStyleCnt="4" custScaleX="111109" custScaleY="207418">
        <dgm:presLayoutVars>
          <dgm:chPref val="3"/>
        </dgm:presLayoutVars>
      </dgm:prSet>
      <dgm:spPr/>
      <dgm:t>
        <a:bodyPr/>
        <a:lstStyle/>
        <a:p>
          <a:endParaRPr lang="ru-RU"/>
        </a:p>
      </dgm:t>
    </dgm:pt>
    <dgm:pt modelId="{E9A9E0E3-3D51-46C5-97FD-83F740F1DCAE}" type="pres">
      <dgm:prSet presAssocID="{B210CE30-BB59-486D-A5D3-D16E93D7CFF7}" presName="hierChild4" presStyleCnt="0"/>
      <dgm:spPr/>
    </dgm:pt>
    <dgm:pt modelId="{62407217-93F2-406D-A28B-68E1B9B8AFE7}" type="pres">
      <dgm:prSet presAssocID="{B1C7DDF9-14B0-4CED-AB51-F85EE8FF2493}" presName="Name10" presStyleLbl="parChTrans1D2" presStyleIdx="2" presStyleCnt="4"/>
      <dgm:spPr/>
      <dgm:t>
        <a:bodyPr/>
        <a:lstStyle/>
        <a:p>
          <a:endParaRPr lang="ru-RU"/>
        </a:p>
      </dgm:t>
    </dgm:pt>
    <dgm:pt modelId="{75C193C1-B5F8-4E70-A092-EA56DBABE1BC}" type="pres">
      <dgm:prSet presAssocID="{535C0EB5-EC88-436B-9372-A746827E9A61}" presName="hierRoot2" presStyleCnt="0"/>
      <dgm:spPr/>
    </dgm:pt>
    <dgm:pt modelId="{83999A06-B82D-46DD-B033-D0B09F5A8167}" type="pres">
      <dgm:prSet presAssocID="{535C0EB5-EC88-436B-9372-A746827E9A61}" presName="composite2" presStyleCnt="0"/>
      <dgm:spPr/>
    </dgm:pt>
    <dgm:pt modelId="{A9CEA620-62C2-4BCD-88BB-C6EF70D78C27}" type="pres">
      <dgm:prSet presAssocID="{535C0EB5-EC88-436B-9372-A746827E9A61}" presName="background2" presStyleLbl="node2" presStyleIdx="2" presStyleCnt="4"/>
      <dgm:spPr/>
    </dgm:pt>
    <dgm:pt modelId="{B9F6C8E1-15E9-4464-9EA4-B8050C539173}" type="pres">
      <dgm:prSet presAssocID="{535C0EB5-EC88-436B-9372-A746827E9A61}" presName="text2" presStyleLbl="fgAcc2" presStyleIdx="2" presStyleCnt="4">
        <dgm:presLayoutVars>
          <dgm:chPref val="3"/>
        </dgm:presLayoutVars>
      </dgm:prSet>
      <dgm:spPr/>
      <dgm:t>
        <a:bodyPr/>
        <a:lstStyle/>
        <a:p>
          <a:endParaRPr lang="ru-RU"/>
        </a:p>
      </dgm:t>
    </dgm:pt>
    <dgm:pt modelId="{F86D4F5E-F7FF-40CC-BAA2-084D2CC084E0}" type="pres">
      <dgm:prSet presAssocID="{535C0EB5-EC88-436B-9372-A746827E9A61}" presName="hierChild3" presStyleCnt="0"/>
      <dgm:spPr/>
    </dgm:pt>
    <dgm:pt modelId="{0536592C-A279-4CA6-A62C-4A1AB9C4B50F}" type="pres">
      <dgm:prSet presAssocID="{8F36C1A0-A118-4768-907B-38681C747D0D}" presName="Name17" presStyleLbl="parChTrans1D3" presStyleIdx="2" presStyleCnt="4"/>
      <dgm:spPr/>
      <dgm:t>
        <a:bodyPr/>
        <a:lstStyle/>
        <a:p>
          <a:endParaRPr lang="ru-RU"/>
        </a:p>
      </dgm:t>
    </dgm:pt>
    <dgm:pt modelId="{8B22AAC2-2B69-4DC2-A9BB-24A5BABBB1A0}" type="pres">
      <dgm:prSet presAssocID="{74AA855C-50C2-4C6A-B583-FCE85D0CA3ED}" presName="hierRoot3" presStyleCnt="0"/>
      <dgm:spPr/>
    </dgm:pt>
    <dgm:pt modelId="{A2A8B4FD-A1DA-4FCE-85AE-A1DBF21E4ADE}" type="pres">
      <dgm:prSet presAssocID="{74AA855C-50C2-4C6A-B583-FCE85D0CA3ED}" presName="composite3" presStyleCnt="0"/>
      <dgm:spPr/>
    </dgm:pt>
    <dgm:pt modelId="{C267A8AA-F594-4734-B688-5051CE11935F}" type="pres">
      <dgm:prSet presAssocID="{74AA855C-50C2-4C6A-B583-FCE85D0CA3ED}" presName="background3" presStyleLbl="node3" presStyleIdx="2" presStyleCnt="4"/>
      <dgm:spPr/>
    </dgm:pt>
    <dgm:pt modelId="{6AB4E0E3-B77F-47E0-A358-339311540AE6}" type="pres">
      <dgm:prSet presAssocID="{74AA855C-50C2-4C6A-B583-FCE85D0CA3ED}" presName="text3" presStyleLbl="fgAcc3" presStyleIdx="2" presStyleCnt="4" custScaleY="201884">
        <dgm:presLayoutVars>
          <dgm:chPref val="3"/>
        </dgm:presLayoutVars>
      </dgm:prSet>
      <dgm:spPr/>
      <dgm:t>
        <a:bodyPr/>
        <a:lstStyle/>
        <a:p>
          <a:endParaRPr lang="ru-RU"/>
        </a:p>
      </dgm:t>
    </dgm:pt>
    <dgm:pt modelId="{40E07E93-ED51-47EC-AB4B-5A8EA17DE08B}" type="pres">
      <dgm:prSet presAssocID="{74AA855C-50C2-4C6A-B583-FCE85D0CA3ED}" presName="hierChild4" presStyleCnt="0"/>
      <dgm:spPr/>
    </dgm:pt>
    <dgm:pt modelId="{FFC96D85-D8EE-4D6C-AB24-3B45F6D4F048}" type="pres">
      <dgm:prSet presAssocID="{25DA887D-A80D-456B-9C9A-4A5D1B268676}" presName="Name10" presStyleLbl="parChTrans1D2" presStyleIdx="3" presStyleCnt="4"/>
      <dgm:spPr/>
      <dgm:t>
        <a:bodyPr/>
        <a:lstStyle/>
        <a:p>
          <a:endParaRPr lang="ru-RU"/>
        </a:p>
      </dgm:t>
    </dgm:pt>
    <dgm:pt modelId="{A20C22EC-4E7A-49CA-A4C4-49CDF81C7F63}" type="pres">
      <dgm:prSet presAssocID="{3E9F2461-30DE-4846-AEC2-67608FB15DEE}" presName="hierRoot2" presStyleCnt="0"/>
      <dgm:spPr/>
    </dgm:pt>
    <dgm:pt modelId="{F200F613-35EA-42D4-AD19-DB8A42E94EE9}" type="pres">
      <dgm:prSet presAssocID="{3E9F2461-30DE-4846-AEC2-67608FB15DEE}" presName="composite2" presStyleCnt="0"/>
      <dgm:spPr/>
    </dgm:pt>
    <dgm:pt modelId="{18EFA1DD-1CA0-4762-BA70-D455E1587A94}" type="pres">
      <dgm:prSet presAssocID="{3E9F2461-30DE-4846-AEC2-67608FB15DEE}" presName="background2" presStyleLbl="node2" presStyleIdx="3" presStyleCnt="4"/>
      <dgm:spPr/>
    </dgm:pt>
    <dgm:pt modelId="{7FAC5E60-6E57-42FD-99B9-AE26086A4E59}" type="pres">
      <dgm:prSet presAssocID="{3E9F2461-30DE-4846-AEC2-67608FB15DEE}" presName="text2" presStyleLbl="fgAcc2" presStyleIdx="3" presStyleCnt="4">
        <dgm:presLayoutVars>
          <dgm:chPref val="3"/>
        </dgm:presLayoutVars>
      </dgm:prSet>
      <dgm:spPr/>
      <dgm:t>
        <a:bodyPr/>
        <a:lstStyle/>
        <a:p>
          <a:endParaRPr lang="ru-RU"/>
        </a:p>
      </dgm:t>
    </dgm:pt>
    <dgm:pt modelId="{4B5C6F67-18D5-4B88-AF5F-2BEE7EFE382D}" type="pres">
      <dgm:prSet presAssocID="{3E9F2461-30DE-4846-AEC2-67608FB15DEE}" presName="hierChild3" presStyleCnt="0"/>
      <dgm:spPr/>
    </dgm:pt>
    <dgm:pt modelId="{63DE765E-F0BF-44C4-A592-3E71A0CBE481}" type="pres">
      <dgm:prSet presAssocID="{3193E3C2-E7E4-4837-8E81-A8C5C3F49FA8}" presName="Name17" presStyleLbl="parChTrans1D3" presStyleIdx="3" presStyleCnt="4"/>
      <dgm:spPr/>
      <dgm:t>
        <a:bodyPr/>
        <a:lstStyle/>
        <a:p>
          <a:endParaRPr lang="ru-RU"/>
        </a:p>
      </dgm:t>
    </dgm:pt>
    <dgm:pt modelId="{27C6EF09-68BE-4B04-836F-77C2B5BB13CB}" type="pres">
      <dgm:prSet presAssocID="{6E2F3C45-3505-4902-BBDB-B9C15B43D196}" presName="hierRoot3" presStyleCnt="0"/>
      <dgm:spPr/>
    </dgm:pt>
    <dgm:pt modelId="{8C7EFCC4-18ED-4D1A-B1EE-D0B9ED14FBF9}" type="pres">
      <dgm:prSet presAssocID="{6E2F3C45-3505-4902-BBDB-B9C15B43D196}" presName="composite3" presStyleCnt="0"/>
      <dgm:spPr/>
    </dgm:pt>
    <dgm:pt modelId="{3ECCE9B3-1740-4DD7-8E9D-7B0FE8CE8158}" type="pres">
      <dgm:prSet presAssocID="{6E2F3C45-3505-4902-BBDB-B9C15B43D196}" presName="background3" presStyleLbl="node3" presStyleIdx="3" presStyleCnt="4"/>
      <dgm:spPr/>
    </dgm:pt>
    <dgm:pt modelId="{BF76D82F-BC76-4E4A-AA2D-715700929738}" type="pres">
      <dgm:prSet presAssocID="{6E2F3C45-3505-4902-BBDB-B9C15B43D196}" presName="text3" presStyleLbl="fgAcc3" presStyleIdx="3" presStyleCnt="4" custScaleY="202427">
        <dgm:presLayoutVars>
          <dgm:chPref val="3"/>
        </dgm:presLayoutVars>
      </dgm:prSet>
      <dgm:spPr/>
      <dgm:t>
        <a:bodyPr/>
        <a:lstStyle/>
        <a:p>
          <a:endParaRPr lang="ru-RU"/>
        </a:p>
      </dgm:t>
    </dgm:pt>
    <dgm:pt modelId="{0772002C-0241-4DA1-A7E5-057E853A1627}" type="pres">
      <dgm:prSet presAssocID="{6E2F3C45-3505-4902-BBDB-B9C15B43D196}" presName="hierChild4" presStyleCnt="0"/>
      <dgm:spPr/>
    </dgm:pt>
  </dgm:ptLst>
  <dgm:cxnLst>
    <dgm:cxn modelId="{1B4E3801-C19F-472A-9720-1496957F2177}" type="presOf" srcId="{FAB97258-E903-4874-8AB3-975A17A96552}" destId="{91D4E78F-5B9A-41FE-9556-626BD659D928}" srcOrd="0" destOrd="0" presId="urn:microsoft.com/office/officeart/2005/8/layout/hierarchy1"/>
    <dgm:cxn modelId="{16335697-7154-4BA3-9132-FD8000413063}" type="presOf" srcId="{B1C7DDF9-14B0-4CED-AB51-F85EE8FF2493}" destId="{62407217-93F2-406D-A28B-68E1B9B8AFE7}" srcOrd="0" destOrd="0" presId="urn:microsoft.com/office/officeart/2005/8/layout/hierarchy1"/>
    <dgm:cxn modelId="{24DB3C19-D8AC-4438-B311-3513ED383EC1}" srcId="{B63CFF7E-800D-447E-8F80-4F5C77C21D24}" destId="{FAB97258-E903-4874-8AB3-975A17A96552}" srcOrd="1" destOrd="0" parTransId="{4E6B883A-B6CC-44F4-9164-97C1E6D2772F}" sibTransId="{28B8944F-B433-42F5-8BFC-A66CD24D2DD2}"/>
    <dgm:cxn modelId="{657A8FE0-48B7-40C5-A468-62A13CE1E106}" type="presOf" srcId="{83610B81-E91E-4243-9454-070945A0D419}" destId="{232AB1D0-271E-44E5-95CD-AC37C07F8ED7}" srcOrd="0" destOrd="0" presId="urn:microsoft.com/office/officeart/2005/8/layout/hierarchy1"/>
    <dgm:cxn modelId="{DF05897D-3E0D-4AB4-83BA-3A53F5323B7C}" type="presOf" srcId="{B63CFF7E-800D-447E-8F80-4F5C77C21D24}" destId="{32636052-CE2C-4672-BBB4-735CB7928AE7}" srcOrd="0" destOrd="0" presId="urn:microsoft.com/office/officeart/2005/8/layout/hierarchy1"/>
    <dgm:cxn modelId="{4603A6B5-8E70-4303-84BF-42CFABDC1CF2}" srcId="{3E9F2461-30DE-4846-AEC2-67608FB15DEE}" destId="{6E2F3C45-3505-4902-BBDB-B9C15B43D196}" srcOrd="0" destOrd="0" parTransId="{3193E3C2-E7E4-4837-8E81-A8C5C3F49FA8}" sibTransId="{978936FA-5EE1-4D6E-9F6E-1B803F9B7133}"/>
    <dgm:cxn modelId="{B6EF8E2A-455F-46E1-9993-502E4483DFBA}" type="presOf" srcId="{774A5BA4-2C21-4A57-8CAD-8CC9C6C5224B}" destId="{F8ACA678-9F2F-47C7-B426-268C2DCE2EEB}" srcOrd="0" destOrd="0" presId="urn:microsoft.com/office/officeart/2005/8/layout/hierarchy1"/>
    <dgm:cxn modelId="{117296CC-311A-43C8-A31D-DDEDDD671050}" srcId="{535C0EB5-EC88-436B-9372-A746827E9A61}" destId="{74AA855C-50C2-4C6A-B583-FCE85D0CA3ED}" srcOrd="0" destOrd="0" parTransId="{8F36C1A0-A118-4768-907B-38681C747D0D}" sibTransId="{642D5B4C-984F-4164-A52E-3542251E88D2}"/>
    <dgm:cxn modelId="{AE96853B-1266-4C38-8451-F22CAD168BC5}" type="presOf" srcId="{25DA887D-A80D-456B-9C9A-4A5D1B268676}" destId="{FFC96D85-D8EE-4D6C-AB24-3B45F6D4F048}" srcOrd="0" destOrd="0" presId="urn:microsoft.com/office/officeart/2005/8/layout/hierarchy1"/>
    <dgm:cxn modelId="{66DB65F9-4CE6-4549-AAC5-69ACAED91F53}" srcId="{B3757A82-A87E-42A0-A026-17A3B444CC3D}" destId="{34EFF81C-8F10-48C6-BFEA-4DDFE854C06E}" srcOrd="0" destOrd="0" parTransId="{83610B81-E91E-4243-9454-070945A0D419}" sibTransId="{6BAC78AB-2279-42BF-AAB9-5563D4545E59}"/>
    <dgm:cxn modelId="{C6F39A9F-7CAC-4068-A54C-9EFFC5E7649B}" type="presOf" srcId="{B3757A82-A87E-42A0-A026-17A3B444CC3D}" destId="{BEC775E4-BB53-41F9-98D1-21CD92B4C5AB}" srcOrd="0" destOrd="0" presId="urn:microsoft.com/office/officeart/2005/8/layout/hierarchy1"/>
    <dgm:cxn modelId="{314ED919-74A6-4BFC-A1E0-321C133558ED}" type="presOf" srcId="{535C0EB5-EC88-436B-9372-A746827E9A61}" destId="{B9F6C8E1-15E9-4464-9EA4-B8050C539173}" srcOrd="0" destOrd="0" presId="urn:microsoft.com/office/officeart/2005/8/layout/hierarchy1"/>
    <dgm:cxn modelId="{85E24ACE-E2E0-4437-AA42-BCAA4DA6641D}" srcId="{B63CFF7E-800D-447E-8F80-4F5C77C21D24}" destId="{535C0EB5-EC88-436B-9372-A746827E9A61}" srcOrd="2" destOrd="0" parTransId="{B1C7DDF9-14B0-4CED-AB51-F85EE8FF2493}" sibTransId="{6827EEE6-9B7D-45EA-BF95-CF6B24C6CFF5}"/>
    <dgm:cxn modelId="{3B4E0B6D-73FD-464F-83D5-8C9E4950BB15}" type="presOf" srcId="{34EFF81C-8F10-48C6-BFEA-4DDFE854C06E}" destId="{014FE749-8DAB-455C-B217-D04B2D588EEC}" srcOrd="0" destOrd="0" presId="urn:microsoft.com/office/officeart/2005/8/layout/hierarchy1"/>
    <dgm:cxn modelId="{3226C07A-F4E3-4CBD-BF31-2F6A4A6C80C1}" type="presOf" srcId="{94939EB5-7815-48AC-8914-03CDABEC96FF}" destId="{C9024D40-6960-4016-81B1-64C339E00570}" srcOrd="0" destOrd="0" presId="urn:microsoft.com/office/officeart/2005/8/layout/hierarchy1"/>
    <dgm:cxn modelId="{EFA23769-2FF4-44BD-B639-8CCCC4438397}" type="presOf" srcId="{0FC1C684-F516-49F8-B6BA-DA88DCCB5AEC}" destId="{76F237E5-3FE1-4523-9B3C-5D0FD43885CB}" srcOrd="0" destOrd="0" presId="urn:microsoft.com/office/officeart/2005/8/layout/hierarchy1"/>
    <dgm:cxn modelId="{70BBB54B-6B28-4EA5-A7D8-C37197479D58}" type="presOf" srcId="{3193E3C2-E7E4-4837-8E81-A8C5C3F49FA8}" destId="{63DE765E-F0BF-44C4-A592-3E71A0CBE481}" srcOrd="0" destOrd="0" presId="urn:microsoft.com/office/officeart/2005/8/layout/hierarchy1"/>
    <dgm:cxn modelId="{B3D96211-B164-453D-9614-A035A62D44C9}" type="presOf" srcId="{74AA855C-50C2-4C6A-B583-FCE85D0CA3ED}" destId="{6AB4E0E3-B77F-47E0-A358-339311540AE6}" srcOrd="0" destOrd="0" presId="urn:microsoft.com/office/officeart/2005/8/layout/hierarchy1"/>
    <dgm:cxn modelId="{C31F437A-0A20-4244-948F-34B85A6DCD21}" srcId="{FAB97258-E903-4874-8AB3-975A17A96552}" destId="{B210CE30-BB59-486D-A5D3-D16E93D7CFF7}" srcOrd="0" destOrd="0" parTransId="{774A5BA4-2C21-4A57-8CAD-8CC9C6C5224B}" sibTransId="{1CB12FB4-ADD1-4318-950B-2CF530E90652}"/>
    <dgm:cxn modelId="{0EE2A668-8FD5-4529-9244-4F4B8D20A063}" srcId="{0FC1C684-F516-49F8-B6BA-DA88DCCB5AEC}" destId="{B63CFF7E-800D-447E-8F80-4F5C77C21D24}" srcOrd="0" destOrd="0" parTransId="{F5D245D0-B6FC-4428-9536-9F581C837214}" sibTransId="{92F4C223-898C-4A69-8164-E54154762679}"/>
    <dgm:cxn modelId="{F57750BC-E567-4A3E-B200-A57098A49B0D}" srcId="{B63CFF7E-800D-447E-8F80-4F5C77C21D24}" destId="{B3757A82-A87E-42A0-A026-17A3B444CC3D}" srcOrd="0" destOrd="0" parTransId="{94939EB5-7815-48AC-8914-03CDABEC96FF}" sibTransId="{40CFEF7A-0B01-4D4E-BDF0-FAA0950DA473}"/>
    <dgm:cxn modelId="{302D2BF2-39DF-46E7-A0DB-DC6A0D54B04F}" type="presOf" srcId="{8F36C1A0-A118-4768-907B-38681C747D0D}" destId="{0536592C-A279-4CA6-A62C-4A1AB9C4B50F}" srcOrd="0" destOrd="0" presId="urn:microsoft.com/office/officeart/2005/8/layout/hierarchy1"/>
    <dgm:cxn modelId="{6F3C6378-9B75-4A16-8B86-0C5DB67128E1}" type="presOf" srcId="{B210CE30-BB59-486D-A5D3-D16E93D7CFF7}" destId="{574AF973-3C10-42BC-8CCB-3C69ACB6D3ED}" srcOrd="0" destOrd="0" presId="urn:microsoft.com/office/officeart/2005/8/layout/hierarchy1"/>
    <dgm:cxn modelId="{300C65AD-4FD8-4618-BC68-EB511BAE8A6C}" type="presOf" srcId="{6E2F3C45-3505-4902-BBDB-B9C15B43D196}" destId="{BF76D82F-BC76-4E4A-AA2D-715700929738}" srcOrd="0" destOrd="0" presId="urn:microsoft.com/office/officeart/2005/8/layout/hierarchy1"/>
    <dgm:cxn modelId="{82B1BBD2-6D91-45AC-8AE5-3A1AAD69B5CF}" type="presOf" srcId="{4E6B883A-B6CC-44F4-9164-97C1E6D2772F}" destId="{B1FDB986-7EE0-4261-924E-6C9BA8BFE810}" srcOrd="0" destOrd="0" presId="urn:microsoft.com/office/officeart/2005/8/layout/hierarchy1"/>
    <dgm:cxn modelId="{6B7D1D50-4BCA-42E2-8B1C-A5E11ACEA55F}" type="presOf" srcId="{3E9F2461-30DE-4846-AEC2-67608FB15DEE}" destId="{7FAC5E60-6E57-42FD-99B9-AE26086A4E59}" srcOrd="0" destOrd="0" presId="urn:microsoft.com/office/officeart/2005/8/layout/hierarchy1"/>
    <dgm:cxn modelId="{96749F31-F49F-4F12-9CB8-7057F7ED6339}" srcId="{B63CFF7E-800D-447E-8F80-4F5C77C21D24}" destId="{3E9F2461-30DE-4846-AEC2-67608FB15DEE}" srcOrd="3" destOrd="0" parTransId="{25DA887D-A80D-456B-9C9A-4A5D1B268676}" sibTransId="{88D41F82-5FAA-47DB-BBB7-56EB2F9A0695}"/>
    <dgm:cxn modelId="{AE115570-C2A2-4C93-A431-A3B4DB080443}" type="presParOf" srcId="{76F237E5-3FE1-4523-9B3C-5D0FD43885CB}" destId="{5F905BCE-E045-4833-8A80-F9BEBB6BA7F6}" srcOrd="0" destOrd="0" presId="urn:microsoft.com/office/officeart/2005/8/layout/hierarchy1"/>
    <dgm:cxn modelId="{97F55F42-ABC2-43A6-B3AA-6506893D6FB4}" type="presParOf" srcId="{5F905BCE-E045-4833-8A80-F9BEBB6BA7F6}" destId="{9DB519A6-559F-4DFA-9D12-C6792DF15BD9}" srcOrd="0" destOrd="0" presId="urn:microsoft.com/office/officeart/2005/8/layout/hierarchy1"/>
    <dgm:cxn modelId="{39DC50A2-E4DF-44EE-BB6E-20D7900B86B4}" type="presParOf" srcId="{9DB519A6-559F-4DFA-9D12-C6792DF15BD9}" destId="{88F0511D-A19A-4830-9DB5-D23B34498684}" srcOrd="0" destOrd="0" presId="urn:microsoft.com/office/officeart/2005/8/layout/hierarchy1"/>
    <dgm:cxn modelId="{D6A356B8-41C3-45BF-A6CC-21458E913324}" type="presParOf" srcId="{9DB519A6-559F-4DFA-9D12-C6792DF15BD9}" destId="{32636052-CE2C-4672-BBB4-735CB7928AE7}" srcOrd="1" destOrd="0" presId="urn:microsoft.com/office/officeart/2005/8/layout/hierarchy1"/>
    <dgm:cxn modelId="{647DB905-E98B-4F0C-9C45-76F9E9243FAD}" type="presParOf" srcId="{5F905BCE-E045-4833-8A80-F9BEBB6BA7F6}" destId="{F500FD23-E0EF-4DAA-9192-D0F5178CADF0}" srcOrd="1" destOrd="0" presId="urn:microsoft.com/office/officeart/2005/8/layout/hierarchy1"/>
    <dgm:cxn modelId="{7D2D9D44-9DC0-4425-AF75-E9AEAA21F9AE}" type="presParOf" srcId="{F500FD23-E0EF-4DAA-9192-D0F5178CADF0}" destId="{C9024D40-6960-4016-81B1-64C339E00570}" srcOrd="0" destOrd="0" presId="urn:microsoft.com/office/officeart/2005/8/layout/hierarchy1"/>
    <dgm:cxn modelId="{7AE0B47E-21D5-4D70-82EE-8549939D86F7}" type="presParOf" srcId="{F500FD23-E0EF-4DAA-9192-D0F5178CADF0}" destId="{50BEDEAA-E5CA-4B5D-8B8F-9F2854F500E3}" srcOrd="1" destOrd="0" presId="urn:microsoft.com/office/officeart/2005/8/layout/hierarchy1"/>
    <dgm:cxn modelId="{7F8DE074-64EF-4393-A10E-742A0D593EA9}" type="presParOf" srcId="{50BEDEAA-E5CA-4B5D-8B8F-9F2854F500E3}" destId="{6AE05310-BD0E-4F19-A6B9-CE0320832413}" srcOrd="0" destOrd="0" presId="urn:microsoft.com/office/officeart/2005/8/layout/hierarchy1"/>
    <dgm:cxn modelId="{3D7138A7-75AE-4B8C-AC72-B09C9673DDF0}" type="presParOf" srcId="{6AE05310-BD0E-4F19-A6B9-CE0320832413}" destId="{7E6CB6D9-BE8D-4ECD-8563-E8E4689B1751}" srcOrd="0" destOrd="0" presId="urn:microsoft.com/office/officeart/2005/8/layout/hierarchy1"/>
    <dgm:cxn modelId="{7F2A4348-6BF5-497B-9367-7A4E9BBFC705}" type="presParOf" srcId="{6AE05310-BD0E-4F19-A6B9-CE0320832413}" destId="{BEC775E4-BB53-41F9-98D1-21CD92B4C5AB}" srcOrd="1" destOrd="0" presId="urn:microsoft.com/office/officeart/2005/8/layout/hierarchy1"/>
    <dgm:cxn modelId="{59D82722-E90F-4240-BB50-82110C8FCF89}" type="presParOf" srcId="{50BEDEAA-E5CA-4B5D-8B8F-9F2854F500E3}" destId="{03968E1C-5053-4290-A2C2-9EE581D60AA0}" srcOrd="1" destOrd="0" presId="urn:microsoft.com/office/officeart/2005/8/layout/hierarchy1"/>
    <dgm:cxn modelId="{69D7CF5E-6091-4680-8B6F-BC01B0EE72C8}" type="presParOf" srcId="{03968E1C-5053-4290-A2C2-9EE581D60AA0}" destId="{232AB1D0-271E-44E5-95CD-AC37C07F8ED7}" srcOrd="0" destOrd="0" presId="urn:microsoft.com/office/officeart/2005/8/layout/hierarchy1"/>
    <dgm:cxn modelId="{9F1F5CDE-8589-4E45-8E32-8FD9F7C72607}" type="presParOf" srcId="{03968E1C-5053-4290-A2C2-9EE581D60AA0}" destId="{07A584BD-4E81-4889-9898-9AC92E54C2E7}" srcOrd="1" destOrd="0" presId="urn:microsoft.com/office/officeart/2005/8/layout/hierarchy1"/>
    <dgm:cxn modelId="{428B4906-DB6E-4560-8C6E-D5805EA7538E}" type="presParOf" srcId="{07A584BD-4E81-4889-9898-9AC92E54C2E7}" destId="{57B9DF46-DA82-40F3-B571-F4809C376094}" srcOrd="0" destOrd="0" presId="urn:microsoft.com/office/officeart/2005/8/layout/hierarchy1"/>
    <dgm:cxn modelId="{834F79DC-BB8F-4172-85BE-7EA77D81F073}" type="presParOf" srcId="{57B9DF46-DA82-40F3-B571-F4809C376094}" destId="{962D5467-3E83-4234-995C-4166EBCF6E05}" srcOrd="0" destOrd="0" presId="urn:microsoft.com/office/officeart/2005/8/layout/hierarchy1"/>
    <dgm:cxn modelId="{42089BE5-1F8A-421E-9DA0-EDB8A6D11A56}" type="presParOf" srcId="{57B9DF46-DA82-40F3-B571-F4809C376094}" destId="{014FE749-8DAB-455C-B217-D04B2D588EEC}" srcOrd="1" destOrd="0" presId="urn:microsoft.com/office/officeart/2005/8/layout/hierarchy1"/>
    <dgm:cxn modelId="{0F797863-4D20-40AE-B47D-98FCA9997917}" type="presParOf" srcId="{07A584BD-4E81-4889-9898-9AC92E54C2E7}" destId="{29A32A2B-AD41-43C4-81C3-20BA70226118}" srcOrd="1" destOrd="0" presId="urn:microsoft.com/office/officeart/2005/8/layout/hierarchy1"/>
    <dgm:cxn modelId="{12A4A00F-7440-4CE5-875B-2BFE1F6C81C0}" type="presParOf" srcId="{F500FD23-E0EF-4DAA-9192-D0F5178CADF0}" destId="{B1FDB986-7EE0-4261-924E-6C9BA8BFE810}" srcOrd="2" destOrd="0" presId="urn:microsoft.com/office/officeart/2005/8/layout/hierarchy1"/>
    <dgm:cxn modelId="{54A79209-B888-4DBD-85E5-DE23DC774811}" type="presParOf" srcId="{F500FD23-E0EF-4DAA-9192-D0F5178CADF0}" destId="{F1F649B8-AC47-4461-8BDA-A9FD49EC4AE6}" srcOrd="3" destOrd="0" presId="urn:microsoft.com/office/officeart/2005/8/layout/hierarchy1"/>
    <dgm:cxn modelId="{4F9CF705-1CF9-4F5D-A8AD-D971EE1A89F0}" type="presParOf" srcId="{F1F649B8-AC47-4461-8BDA-A9FD49EC4AE6}" destId="{4C09D7A9-3088-4CC3-A3B9-4C08A43E95E3}" srcOrd="0" destOrd="0" presId="urn:microsoft.com/office/officeart/2005/8/layout/hierarchy1"/>
    <dgm:cxn modelId="{6A5D4885-59AD-4606-92C1-7D697E2EEC61}" type="presParOf" srcId="{4C09D7A9-3088-4CC3-A3B9-4C08A43E95E3}" destId="{89BD955E-2A84-4FD8-9936-16900FDE9B4B}" srcOrd="0" destOrd="0" presId="urn:microsoft.com/office/officeart/2005/8/layout/hierarchy1"/>
    <dgm:cxn modelId="{6F30A1A1-65A0-4883-86AF-3FA862D8E494}" type="presParOf" srcId="{4C09D7A9-3088-4CC3-A3B9-4C08A43E95E3}" destId="{91D4E78F-5B9A-41FE-9556-626BD659D928}" srcOrd="1" destOrd="0" presId="urn:microsoft.com/office/officeart/2005/8/layout/hierarchy1"/>
    <dgm:cxn modelId="{EAC663F7-3EC8-4DF2-B1D2-4D38D5AAF9EB}" type="presParOf" srcId="{F1F649B8-AC47-4461-8BDA-A9FD49EC4AE6}" destId="{2A7ABC1A-D7A0-40C3-8BEB-22EA55CDDA7E}" srcOrd="1" destOrd="0" presId="urn:microsoft.com/office/officeart/2005/8/layout/hierarchy1"/>
    <dgm:cxn modelId="{D5824244-51F1-4227-AEF0-E522776E0BFD}" type="presParOf" srcId="{2A7ABC1A-D7A0-40C3-8BEB-22EA55CDDA7E}" destId="{F8ACA678-9F2F-47C7-B426-268C2DCE2EEB}" srcOrd="0" destOrd="0" presId="urn:microsoft.com/office/officeart/2005/8/layout/hierarchy1"/>
    <dgm:cxn modelId="{798BCDA2-A5AE-4B00-AB3B-4FA9282C57D2}" type="presParOf" srcId="{2A7ABC1A-D7A0-40C3-8BEB-22EA55CDDA7E}" destId="{C7BF9870-3F2B-4FDD-959A-2528E9E95F3C}" srcOrd="1" destOrd="0" presId="urn:microsoft.com/office/officeart/2005/8/layout/hierarchy1"/>
    <dgm:cxn modelId="{1917FAEA-EFF7-4205-AC7E-01923B91E1F4}" type="presParOf" srcId="{C7BF9870-3F2B-4FDD-959A-2528E9E95F3C}" destId="{80841FBA-F7A7-4B84-9217-D2E978ACC7A9}" srcOrd="0" destOrd="0" presId="urn:microsoft.com/office/officeart/2005/8/layout/hierarchy1"/>
    <dgm:cxn modelId="{83D92C07-DCD5-41C3-BC52-AD90C38FC331}" type="presParOf" srcId="{80841FBA-F7A7-4B84-9217-D2E978ACC7A9}" destId="{5EB604F2-9DB8-4F42-84CB-AF9F5B65538F}" srcOrd="0" destOrd="0" presId="urn:microsoft.com/office/officeart/2005/8/layout/hierarchy1"/>
    <dgm:cxn modelId="{9C025237-921B-400D-A784-0F249DD4DB8A}" type="presParOf" srcId="{80841FBA-F7A7-4B84-9217-D2E978ACC7A9}" destId="{574AF973-3C10-42BC-8CCB-3C69ACB6D3ED}" srcOrd="1" destOrd="0" presId="urn:microsoft.com/office/officeart/2005/8/layout/hierarchy1"/>
    <dgm:cxn modelId="{4648F967-DE86-4C54-A757-0CE96592860A}" type="presParOf" srcId="{C7BF9870-3F2B-4FDD-959A-2528E9E95F3C}" destId="{E9A9E0E3-3D51-46C5-97FD-83F740F1DCAE}" srcOrd="1" destOrd="0" presId="urn:microsoft.com/office/officeart/2005/8/layout/hierarchy1"/>
    <dgm:cxn modelId="{1929AF19-180A-41CE-A18E-1CCD06B7ABE1}" type="presParOf" srcId="{F500FD23-E0EF-4DAA-9192-D0F5178CADF0}" destId="{62407217-93F2-406D-A28B-68E1B9B8AFE7}" srcOrd="4" destOrd="0" presId="urn:microsoft.com/office/officeart/2005/8/layout/hierarchy1"/>
    <dgm:cxn modelId="{69DA3481-A245-4509-86C9-182867FA71F7}" type="presParOf" srcId="{F500FD23-E0EF-4DAA-9192-D0F5178CADF0}" destId="{75C193C1-B5F8-4E70-A092-EA56DBABE1BC}" srcOrd="5" destOrd="0" presId="urn:microsoft.com/office/officeart/2005/8/layout/hierarchy1"/>
    <dgm:cxn modelId="{DAE38CFF-8156-4487-9101-248A169C7FC7}" type="presParOf" srcId="{75C193C1-B5F8-4E70-A092-EA56DBABE1BC}" destId="{83999A06-B82D-46DD-B033-D0B09F5A8167}" srcOrd="0" destOrd="0" presId="urn:microsoft.com/office/officeart/2005/8/layout/hierarchy1"/>
    <dgm:cxn modelId="{FE2F1254-FD2C-4D60-A801-5536FB38458D}" type="presParOf" srcId="{83999A06-B82D-46DD-B033-D0B09F5A8167}" destId="{A9CEA620-62C2-4BCD-88BB-C6EF70D78C27}" srcOrd="0" destOrd="0" presId="urn:microsoft.com/office/officeart/2005/8/layout/hierarchy1"/>
    <dgm:cxn modelId="{8D3475D7-EA7C-4C98-A0A8-E1032CA46334}" type="presParOf" srcId="{83999A06-B82D-46DD-B033-D0B09F5A8167}" destId="{B9F6C8E1-15E9-4464-9EA4-B8050C539173}" srcOrd="1" destOrd="0" presId="urn:microsoft.com/office/officeart/2005/8/layout/hierarchy1"/>
    <dgm:cxn modelId="{76EF1289-8F2B-481A-9BA4-2013BD881AA2}" type="presParOf" srcId="{75C193C1-B5F8-4E70-A092-EA56DBABE1BC}" destId="{F86D4F5E-F7FF-40CC-BAA2-084D2CC084E0}" srcOrd="1" destOrd="0" presId="urn:microsoft.com/office/officeart/2005/8/layout/hierarchy1"/>
    <dgm:cxn modelId="{8C8CD246-489F-49BC-A6C8-BFA516C381CF}" type="presParOf" srcId="{F86D4F5E-F7FF-40CC-BAA2-084D2CC084E0}" destId="{0536592C-A279-4CA6-A62C-4A1AB9C4B50F}" srcOrd="0" destOrd="0" presId="urn:microsoft.com/office/officeart/2005/8/layout/hierarchy1"/>
    <dgm:cxn modelId="{04F2A0BA-F320-40DB-AD50-75FF91DAEDB2}" type="presParOf" srcId="{F86D4F5E-F7FF-40CC-BAA2-084D2CC084E0}" destId="{8B22AAC2-2B69-4DC2-A9BB-24A5BABBB1A0}" srcOrd="1" destOrd="0" presId="urn:microsoft.com/office/officeart/2005/8/layout/hierarchy1"/>
    <dgm:cxn modelId="{E7706265-A440-4569-A88C-3487EF690D0F}" type="presParOf" srcId="{8B22AAC2-2B69-4DC2-A9BB-24A5BABBB1A0}" destId="{A2A8B4FD-A1DA-4FCE-85AE-A1DBF21E4ADE}" srcOrd="0" destOrd="0" presId="urn:microsoft.com/office/officeart/2005/8/layout/hierarchy1"/>
    <dgm:cxn modelId="{439C553F-E711-4CBD-82D1-979752F3EE2B}" type="presParOf" srcId="{A2A8B4FD-A1DA-4FCE-85AE-A1DBF21E4ADE}" destId="{C267A8AA-F594-4734-B688-5051CE11935F}" srcOrd="0" destOrd="0" presId="urn:microsoft.com/office/officeart/2005/8/layout/hierarchy1"/>
    <dgm:cxn modelId="{CD6B858D-7FAB-4F6F-93C3-4EAB0B11F659}" type="presParOf" srcId="{A2A8B4FD-A1DA-4FCE-85AE-A1DBF21E4ADE}" destId="{6AB4E0E3-B77F-47E0-A358-339311540AE6}" srcOrd="1" destOrd="0" presId="urn:microsoft.com/office/officeart/2005/8/layout/hierarchy1"/>
    <dgm:cxn modelId="{BC6C190E-03A7-4982-A383-2D9B7A43DED7}" type="presParOf" srcId="{8B22AAC2-2B69-4DC2-A9BB-24A5BABBB1A0}" destId="{40E07E93-ED51-47EC-AB4B-5A8EA17DE08B}" srcOrd="1" destOrd="0" presId="urn:microsoft.com/office/officeart/2005/8/layout/hierarchy1"/>
    <dgm:cxn modelId="{D0B466E0-2388-4DD4-9B29-D4F3532815A9}" type="presParOf" srcId="{F500FD23-E0EF-4DAA-9192-D0F5178CADF0}" destId="{FFC96D85-D8EE-4D6C-AB24-3B45F6D4F048}" srcOrd="6" destOrd="0" presId="urn:microsoft.com/office/officeart/2005/8/layout/hierarchy1"/>
    <dgm:cxn modelId="{189FD35D-E104-462C-A76D-6530BB34082A}" type="presParOf" srcId="{F500FD23-E0EF-4DAA-9192-D0F5178CADF0}" destId="{A20C22EC-4E7A-49CA-A4C4-49CDF81C7F63}" srcOrd="7" destOrd="0" presId="urn:microsoft.com/office/officeart/2005/8/layout/hierarchy1"/>
    <dgm:cxn modelId="{5E771EFC-EF81-4E95-977B-F4B7A6D601C4}" type="presParOf" srcId="{A20C22EC-4E7A-49CA-A4C4-49CDF81C7F63}" destId="{F200F613-35EA-42D4-AD19-DB8A42E94EE9}" srcOrd="0" destOrd="0" presId="urn:microsoft.com/office/officeart/2005/8/layout/hierarchy1"/>
    <dgm:cxn modelId="{A53C8C71-D68B-4F62-9A1B-8644E83B1785}" type="presParOf" srcId="{F200F613-35EA-42D4-AD19-DB8A42E94EE9}" destId="{18EFA1DD-1CA0-4762-BA70-D455E1587A94}" srcOrd="0" destOrd="0" presId="urn:microsoft.com/office/officeart/2005/8/layout/hierarchy1"/>
    <dgm:cxn modelId="{F756D1E2-7F6C-41EF-92DC-CD9B03450A73}" type="presParOf" srcId="{F200F613-35EA-42D4-AD19-DB8A42E94EE9}" destId="{7FAC5E60-6E57-42FD-99B9-AE26086A4E59}" srcOrd="1" destOrd="0" presId="urn:microsoft.com/office/officeart/2005/8/layout/hierarchy1"/>
    <dgm:cxn modelId="{B2993881-72D1-4EBF-A3B5-1F1962E3224C}" type="presParOf" srcId="{A20C22EC-4E7A-49CA-A4C4-49CDF81C7F63}" destId="{4B5C6F67-18D5-4B88-AF5F-2BEE7EFE382D}" srcOrd="1" destOrd="0" presId="urn:microsoft.com/office/officeart/2005/8/layout/hierarchy1"/>
    <dgm:cxn modelId="{D9C92850-5640-4D14-8C6A-72477C3C9151}" type="presParOf" srcId="{4B5C6F67-18D5-4B88-AF5F-2BEE7EFE382D}" destId="{63DE765E-F0BF-44C4-A592-3E71A0CBE481}" srcOrd="0" destOrd="0" presId="urn:microsoft.com/office/officeart/2005/8/layout/hierarchy1"/>
    <dgm:cxn modelId="{123EB7B3-C658-4758-9BA4-7732029CEAAB}" type="presParOf" srcId="{4B5C6F67-18D5-4B88-AF5F-2BEE7EFE382D}" destId="{27C6EF09-68BE-4B04-836F-77C2B5BB13CB}" srcOrd="1" destOrd="0" presId="urn:microsoft.com/office/officeart/2005/8/layout/hierarchy1"/>
    <dgm:cxn modelId="{0354264E-1A4A-41BA-986B-D4AC2AE89508}" type="presParOf" srcId="{27C6EF09-68BE-4B04-836F-77C2B5BB13CB}" destId="{8C7EFCC4-18ED-4D1A-B1EE-D0B9ED14FBF9}" srcOrd="0" destOrd="0" presId="urn:microsoft.com/office/officeart/2005/8/layout/hierarchy1"/>
    <dgm:cxn modelId="{E48BE2E5-4746-4B51-BF83-CEB355A5516F}" type="presParOf" srcId="{8C7EFCC4-18ED-4D1A-B1EE-D0B9ED14FBF9}" destId="{3ECCE9B3-1740-4DD7-8E9D-7B0FE8CE8158}" srcOrd="0" destOrd="0" presId="urn:microsoft.com/office/officeart/2005/8/layout/hierarchy1"/>
    <dgm:cxn modelId="{A4E12B0F-ABBA-4C48-B21B-87D201F3BBA7}" type="presParOf" srcId="{8C7EFCC4-18ED-4D1A-B1EE-D0B9ED14FBF9}" destId="{BF76D82F-BC76-4E4A-AA2D-715700929738}" srcOrd="1" destOrd="0" presId="urn:microsoft.com/office/officeart/2005/8/layout/hierarchy1"/>
    <dgm:cxn modelId="{6B358196-EEC8-4E19-BB12-F7EDC01C0FF9}" type="presParOf" srcId="{27C6EF09-68BE-4B04-836F-77C2B5BB13CB}" destId="{0772002C-0241-4DA1-A7E5-057E853A162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E765E-F0BF-44C4-A592-3E71A0CBE481}">
      <dsp:nvSpPr>
        <dsp:cNvPr id="0" name=""/>
        <dsp:cNvSpPr/>
      </dsp:nvSpPr>
      <dsp:spPr>
        <a:xfrm>
          <a:off x="7502297" y="2080023"/>
          <a:ext cx="91440" cy="483432"/>
        </a:xfrm>
        <a:custGeom>
          <a:avLst/>
          <a:gdLst/>
          <a:ahLst/>
          <a:cxnLst/>
          <a:rect l="0" t="0" r="0" b="0"/>
          <a:pathLst>
            <a:path>
              <a:moveTo>
                <a:pt x="45720" y="0"/>
              </a:moveTo>
              <a:lnTo>
                <a:pt x="45720" y="4834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96D85-D8EE-4D6C-AB24-3B45F6D4F048}">
      <dsp:nvSpPr>
        <dsp:cNvPr id="0" name=""/>
        <dsp:cNvSpPr/>
      </dsp:nvSpPr>
      <dsp:spPr>
        <a:xfrm>
          <a:off x="4336818" y="541074"/>
          <a:ext cx="3211199" cy="483432"/>
        </a:xfrm>
        <a:custGeom>
          <a:avLst/>
          <a:gdLst/>
          <a:ahLst/>
          <a:cxnLst/>
          <a:rect l="0" t="0" r="0" b="0"/>
          <a:pathLst>
            <a:path>
              <a:moveTo>
                <a:pt x="0" y="0"/>
              </a:moveTo>
              <a:lnTo>
                <a:pt x="0" y="329444"/>
              </a:lnTo>
              <a:lnTo>
                <a:pt x="3211199" y="329444"/>
              </a:lnTo>
              <a:lnTo>
                <a:pt x="3211199" y="4834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36592C-A279-4CA6-A62C-4A1AB9C4B50F}">
      <dsp:nvSpPr>
        <dsp:cNvPr id="0" name=""/>
        <dsp:cNvSpPr/>
      </dsp:nvSpPr>
      <dsp:spPr>
        <a:xfrm>
          <a:off x="5470682" y="2080023"/>
          <a:ext cx="91440" cy="483432"/>
        </a:xfrm>
        <a:custGeom>
          <a:avLst/>
          <a:gdLst/>
          <a:ahLst/>
          <a:cxnLst/>
          <a:rect l="0" t="0" r="0" b="0"/>
          <a:pathLst>
            <a:path>
              <a:moveTo>
                <a:pt x="45720" y="0"/>
              </a:moveTo>
              <a:lnTo>
                <a:pt x="45720" y="4834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407217-93F2-406D-A28B-68E1B9B8AFE7}">
      <dsp:nvSpPr>
        <dsp:cNvPr id="0" name=""/>
        <dsp:cNvSpPr/>
      </dsp:nvSpPr>
      <dsp:spPr>
        <a:xfrm>
          <a:off x="4336818" y="541074"/>
          <a:ext cx="1179583" cy="483432"/>
        </a:xfrm>
        <a:custGeom>
          <a:avLst/>
          <a:gdLst/>
          <a:ahLst/>
          <a:cxnLst/>
          <a:rect l="0" t="0" r="0" b="0"/>
          <a:pathLst>
            <a:path>
              <a:moveTo>
                <a:pt x="0" y="0"/>
              </a:moveTo>
              <a:lnTo>
                <a:pt x="0" y="329444"/>
              </a:lnTo>
              <a:lnTo>
                <a:pt x="1179583" y="329444"/>
              </a:lnTo>
              <a:lnTo>
                <a:pt x="1179583" y="4834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ACA678-9F2F-47C7-B426-268C2DCE2EEB}">
      <dsp:nvSpPr>
        <dsp:cNvPr id="0" name=""/>
        <dsp:cNvSpPr/>
      </dsp:nvSpPr>
      <dsp:spPr>
        <a:xfrm>
          <a:off x="3346737" y="2080023"/>
          <a:ext cx="91440" cy="483432"/>
        </a:xfrm>
        <a:custGeom>
          <a:avLst/>
          <a:gdLst/>
          <a:ahLst/>
          <a:cxnLst/>
          <a:rect l="0" t="0" r="0" b="0"/>
          <a:pathLst>
            <a:path>
              <a:moveTo>
                <a:pt x="45720" y="0"/>
              </a:moveTo>
              <a:lnTo>
                <a:pt x="45720" y="4834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FDB986-7EE0-4261-924E-6C9BA8BFE810}">
      <dsp:nvSpPr>
        <dsp:cNvPr id="0" name=""/>
        <dsp:cNvSpPr/>
      </dsp:nvSpPr>
      <dsp:spPr>
        <a:xfrm>
          <a:off x="3392457" y="541074"/>
          <a:ext cx="944361" cy="483432"/>
        </a:xfrm>
        <a:custGeom>
          <a:avLst/>
          <a:gdLst/>
          <a:ahLst/>
          <a:cxnLst/>
          <a:rect l="0" t="0" r="0" b="0"/>
          <a:pathLst>
            <a:path>
              <a:moveTo>
                <a:pt x="944361" y="0"/>
              </a:moveTo>
              <a:lnTo>
                <a:pt x="944361" y="329444"/>
              </a:lnTo>
              <a:lnTo>
                <a:pt x="0" y="329444"/>
              </a:lnTo>
              <a:lnTo>
                <a:pt x="0" y="4834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2AB1D0-271E-44E5-95CD-AC37C07F8ED7}">
      <dsp:nvSpPr>
        <dsp:cNvPr id="0" name=""/>
        <dsp:cNvSpPr/>
      </dsp:nvSpPr>
      <dsp:spPr>
        <a:xfrm>
          <a:off x="1079899" y="2080023"/>
          <a:ext cx="91440" cy="483432"/>
        </a:xfrm>
        <a:custGeom>
          <a:avLst/>
          <a:gdLst/>
          <a:ahLst/>
          <a:cxnLst/>
          <a:rect l="0" t="0" r="0" b="0"/>
          <a:pathLst>
            <a:path>
              <a:moveTo>
                <a:pt x="45720" y="0"/>
              </a:moveTo>
              <a:lnTo>
                <a:pt x="45720" y="4834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024D40-6960-4016-81B1-64C339E00570}">
      <dsp:nvSpPr>
        <dsp:cNvPr id="0" name=""/>
        <dsp:cNvSpPr/>
      </dsp:nvSpPr>
      <dsp:spPr>
        <a:xfrm>
          <a:off x="1125619" y="541074"/>
          <a:ext cx="3211199" cy="483432"/>
        </a:xfrm>
        <a:custGeom>
          <a:avLst/>
          <a:gdLst/>
          <a:ahLst/>
          <a:cxnLst/>
          <a:rect l="0" t="0" r="0" b="0"/>
          <a:pathLst>
            <a:path>
              <a:moveTo>
                <a:pt x="3211199" y="0"/>
              </a:moveTo>
              <a:lnTo>
                <a:pt x="3211199" y="329444"/>
              </a:lnTo>
              <a:lnTo>
                <a:pt x="0" y="329444"/>
              </a:lnTo>
              <a:lnTo>
                <a:pt x="0" y="4834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F0511D-A19A-4830-9DB5-D23B34498684}">
      <dsp:nvSpPr>
        <dsp:cNvPr id="0" name=""/>
        <dsp:cNvSpPr/>
      </dsp:nvSpPr>
      <dsp:spPr>
        <a:xfrm>
          <a:off x="1417176" y="976"/>
          <a:ext cx="5839284" cy="5400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636052-CE2C-4672-BBB4-735CB7928AE7}">
      <dsp:nvSpPr>
        <dsp:cNvPr id="0" name=""/>
        <dsp:cNvSpPr/>
      </dsp:nvSpPr>
      <dsp:spPr>
        <a:xfrm>
          <a:off x="1601868" y="176434"/>
          <a:ext cx="5839284" cy="540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i="0" strike="noStrike" kern="1200">
              <a:latin typeface="Times New Roman" pitchFamily="18" charset="0"/>
              <a:cs typeface="Times New Roman" pitchFamily="18" charset="0"/>
            </a:rPr>
            <a:t>КОМПОНЕНТЫ ДЕЛОВОЙ РЕПУТАЦИИ ОРГАНИЗАЦИИ</a:t>
          </a:r>
          <a:endParaRPr lang="ru-RU" sz="1400" strike="noStrike" kern="1200">
            <a:latin typeface="Times New Roman" pitchFamily="18" charset="0"/>
            <a:cs typeface="Times New Roman" pitchFamily="18" charset="0"/>
          </a:endParaRPr>
        </a:p>
      </dsp:txBody>
      <dsp:txXfrm>
        <a:off x="1617687" y="192253"/>
        <a:ext cx="5807646" cy="508459"/>
      </dsp:txXfrm>
    </dsp:sp>
    <dsp:sp modelId="{7E6CB6D9-BE8D-4ECD-8563-E8E4689B1751}">
      <dsp:nvSpPr>
        <dsp:cNvPr id="0" name=""/>
        <dsp:cNvSpPr/>
      </dsp:nvSpPr>
      <dsp:spPr>
        <a:xfrm>
          <a:off x="294503" y="1024506"/>
          <a:ext cx="1662231" cy="10555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C775E4-BB53-41F9-98D1-21CD92B4C5AB}">
      <dsp:nvSpPr>
        <dsp:cNvPr id="0" name=""/>
        <dsp:cNvSpPr/>
      </dsp:nvSpPr>
      <dsp:spPr>
        <a:xfrm>
          <a:off x="479196" y="1199964"/>
          <a:ext cx="1662231" cy="10555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i="0" kern="1200">
              <a:latin typeface="Times New Roman" pitchFamily="18" charset="0"/>
              <a:cs typeface="Times New Roman" pitchFamily="18" charset="0"/>
            </a:rPr>
            <a:t>Финансовый</a:t>
          </a:r>
          <a:endParaRPr lang="ru-RU" sz="1400" kern="1200">
            <a:latin typeface="Times New Roman" pitchFamily="18" charset="0"/>
            <a:cs typeface="Times New Roman" pitchFamily="18" charset="0"/>
          </a:endParaRPr>
        </a:p>
      </dsp:txBody>
      <dsp:txXfrm>
        <a:off x="510111" y="1230879"/>
        <a:ext cx="1600401" cy="993686"/>
      </dsp:txXfrm>
    </dsp:sp>
    <dsp:sp modelId="{962D5467-3E83-4234-995C-4166EBCF6E05}">
      <dsp:nvSpPr>
        <dsp:cNvPr id="0" name=""/>
        <dsp:cNvSpPr/>
      </dsp:nvSpPr>
      <dsp:spPr>
        <a:xfrm>
          <a:off x="151610" y="2563455"/>
          <a:ext cx="1948018" cy="21569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4FE749-8DAB-455C-B217-D04B2D588EEC}">
      <dsp:nvSpPr>
        <dsp:cNvPr id="0" name=""/>
        <dsp:cNvSpPr/>
      </dsp:nvSpPr>
      <dsp:spPr>
        <a:xfrm>
          <a:off x="336302" y="2738913"/>
          <a:ext cx="1948018" cy="21569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Темпы экономического роста; </a:t>
          </a:r>
        </a:p>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Финансовая стабильность;  </a:t>
          </a:r>
        </a:p>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Привлекательность для инвесторов.</a:t>
          </a:r>
        </a:p>
      </dsp:txBody>
      <dsp:txXfrm>
        <a:off x="393357" y="2795968"/>
        <a:ext cx="1833908" cy="2042827"/>
      </dsp:txXfrm>
    </dsp:sp>
    <dsp:sp modelId="{89BD955E-2A84-4FD8-9936-16900FDE9B4B}">
      <dsp:nvSpPr>
        <dsp:cNvPr id="0" name=""/>
        <dsp:cNvSpPr/>
      </dsp:nvSpPr>
      <dsp:spPr>
        <a:xfrm>
          <a:off x="2561342" y="1024506"/>
          <a:ext cx="1662231" cy="10555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D4E78F-5B9A-41FE-9556-626BD659D928}">
      <dsp:nvSpPr>
        <dsp:cNvPr id="0" name=""/>
        <dsp:cNvSpPr/>
      </dsp:nvSpPr>
      <dsp:spPr>
        <a:xfrm>
          <a:off x="2746034" y="1199964"/>
          <a:ext cx="1662231" cy="10555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i="0" kern="1200">
              <a:latin typeface="Times New Roman" pitchFamily="18" charset="0"/>
              <a:cs typeface="Times New Roman" pitchFamily="18" charset="0"/>
            </a:rPr>
            <a:t>Рыночный</a:t>
          </a:r>
          <a:endParaRPr lang="ru-RU" sz="1400" kern="1200">
            <a:latin typeface="Times New Roman" pitchFamily="18" charset="0"/>
            <a:cs typeface="Times New Roman" pitchFamily="18" charset="0"/>
          </a:endParaRPr>
        </a:p>
      </dsp:txBody>
      <dsp:txXfrm>
        <a:off x="2776949" y="1230879"/>
        <a:ext cx="1600401" cy="993686"/>
      </dsp:txXfrm>
    </dsp:sp>
    <dsp:sp modelId="{5EB604F2-9DB8-4F42-84CB-AF9F5B65538F}">
      <dsp:nvSpPr>
        <dsp:cNvPr id="0" name=""/>
        <dsp:cNvSpPr/>
      </dsp:nvSpPr>
      <dsp:spPr>
        <a:xfrm>
          <a:off x="2469013" y="2563455"/>
          <a:ext cx="1846888" cy="21893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4AF973-3C10-42BC-8CCB-3C69ACB6D3ED}">
      <dsp:nvSpPr>
        <dsp:cNvPr id="0" name=""/>
        <dsp:cNvSpPr/>
      </dsp:nvSpPr>
      <dsp:spPr>
        <a:xfrm>
          <a:off x="2653705" y="2738913"/>
          <a:ext cx="1846888" cy="21893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Клиенты и деловые партнеры компании; </a:t>
          </a:r>
        </a:p>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Качество продукции и сервис;  </a:t>
          </a:r>
        </a:p>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Позиционирования организации на </a:t>
          </a:r>
          <a:r>
            <a:rPr lang="ru-RU" sz="1400" kern="1200" dirty="0" smtClean="0">
              <a:latin typeface="Times New Roman" pitchFamily="18" charset="0"/>
              <a:cs typeface="Times New Roman" pitchFamily="18" charset="0"/>
            </a:rPr>
            <a:t>рынке</a:t>
          </a:r>
          <a:r>
            <a:rPr lang="ru-RU" sz="1400" kern="1200" dirty="0">
              <a:latin typeface="Times New Roman" pitchFamily="18" charset="0"/>
              <a:cs typeface="Times New Roman" pitchFamily="18" charset="0"/>
            </a:rPr>
            <a:t>.</a:t>
          </a:r>
        </a:p>
      </dsp:txBody>
      <dsp:txXfrm>
        <a:off x="2707799" y="2793007"/>
        <a:ext cx="1738700" cy="2081143"/>
      </dsp:txXfrm>
    </dsp:sp>
    <dsp:sp modelId="{A9CEA620-62C2-4BCD-88BB-C6EF70D78C27}">
      <dsp:nvSpPr>
        <dsp:cNvPr id="0" name=""/>
        <dsp:cNvSpPr/>
      </dsp:nvSpPr>
      <dsp:spPr>
        <a:xfrm>
          <a:off x="4685286" y="1024506"/>
          <a:ext cx="1662231" cy="10555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F6C8E1-15E9-4464-9EA4-B8050C539173}">
      <dsp:nvSpPr>
        <dsp:cNvPr id="0" name=""/>
        <dsp:cNvSpPr/>
      </dsp:nvSpPr>
      <dsp:spPr>
        <a:xfrm>
          <a:off x="4869978" y="1199964"/>
          <a:ext cx="1662231" cy="10555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i="0" kern="1200">
              <a:latin typeface="Times New Roman" pitchFamily="18" charset="0"/>
              <a:cs typeface="Times New Roman" pitchFamily="18" charset="0"/>
            </a:rPr>
            <a:t>Корпоративный</a:t>
          </a:r>
          <a:endParaRPr lang="ru-RU" sz="1400" kern="1200">
            <a:latin typeface="Times New Roman" pitchFamily="18" charset="0"/>
            <a:cs typeface="Times New Roman" pitchFamily="18" charset="0"/>
          </a:endParaRPr>
        </a:p>
      </dsp:txBody>
      <dsp:txXfrm>
        <a:off x="4900893" y="1230879"/>
        <a:ext cx="1600401" cy="993686"/>
      </dsp:txXfrm>
    </dsp:sp>
    <dsp:sp modelId="{C267A8AA-F594-4734-B688-5051CE11935F}">
      <dsp:nvSpPr>
        <dsp:cNvPr id="0" name=""/>
        <dsp:cNvSpPr/>
      </dsp:nvSpPr>
      <dsp:spPr>
        <a:xfrm>
          <a:off x="4685286" y="2563455"/>
          <a:ext cx="1662231" cy="21309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B4E0E3-B77F-47E0-A358-339311540AE6}">
      <dsp:nvSpPr>
        <dsp:cNvPr id="0" name=""/>
        <dsp:cNvSpPr/>
      </dsp:nvSpPr>
      <dsp:spPr>
        <a:xfrm>
          <a:off x="4869978" y="2738913"/>
          <a:ext cx="1662231" cy="21309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Репутация первого лица; </a:t>
          </a:r>
        </a:p>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Престижность </a:t>
          </a:r>
          <a:r>
            <a:rPr lang="ru-RU" sz="1400" kern="1200" dirty="0" smtClean="0">
              <a:latin typeface="Times New Roman" pitchFamily="18" charset="0"/>
              <a:cs typeface="Times New Roman" pitchFamily="18" charset="0"/>
            </a:rPr>
            <a:t>работы </a:t>
          </a:r>
          <a:r>
            <a:rPr lang="ru-RU" sz="1400" kern="1200" dirty="0">
              <a:latin typeface="Times New Roman" pitchFamily="18" charset="0"/>
              <a:cs typeface="Times New Roman" pitchFamily="18" charset="0"/>
            </a:rPr>
            <a:t>в организации; </a:t>
          </a:r>
        </a:p>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Рост квалификации специалистов.</a:t>
          </a:r>
        </a:p>
      </dsp:txBody>
      <dsp:txXfrm>
        <a:off x="4918663" y="2787598"/>
        <a:ext cx="1564861" cy="2033549"/>
      </dsp:txXfrm>
    </dsp:sp>
    <dsp:sp modelId="{18EFA1DD-1CA0-4762-BA70-D455E1587A94}">
      <dsp:nvSpPr>
        <dsp:cNvPr id="0" name=""/>
        <dsp:cNvSpPr/>
      </dsp:nvSpPr>
      <dsp:spPr>
        <a:xfrm>
          <a:off x="6716902" y="1024506"/>
          <a:ext cx="1662231" cy="10555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AC5E60-6E57-42FD-99B9-AE26086A4E59}">
      <dsp:nvSpPr>
        <dsp:cNvPr id="0" name=""/>
        <dsp:cNvSpPr/>
      </dsp:nvSpPr>
      <dsp:spPr>
        <a:xfrm>
          <a:off x="6901594" y="1199964"/>
          <a:ext cx="1662231" cy="10555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a:latin typeface="Times New Roman" pitchFamily="18" charset="0"/>
              <a:cs typeface="Times New Roman" pitchFamily="18" charset="0"/>
            </a:rPr>
            <a:t>Социальный</a:t>
          </a:r>
        </a:p>
      </dsp:txBody>
      <dsp:txXfrm>
        <a:off x="6932509" y="1230879"/>
        <a:ext cx="1600401" cy="993686"/>
      </dsp:txXfrm>
    </dsp:sp>
    <dsp:sp modelId="{3ECCE9B3-1740-4DD7-8E9D-7B0FE8CE8158}">
      <dsp:nvSpPr>
        <dsp:cNvPr id="0" name=""/>
        <dsp:cNvSpPr/>
      </dsp:nvSpPr>
      <dsp:spPr>
        <a:xfrm>
          <a:off x="6716902" y="2563455"/>
          <a:ext cx="1662231" cy="21366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76D82F-BC76-4E4A-AA2D-715700929738}">
      <dsp:nvSpPr>
        <dsp:cNvPr id="0" name=""/>
        <dsp:cNvSpPr/>
      </dsp:nvSpPr>
      <dsp:spPr>
        <a:xfrm>
          <a:off x="6901594" y="2738913"/>
          <a:ext cx="1662231" cy="21366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Социальная ответственность организации;</a:t>
          </a:r>
        </a:p>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 Социальные гарантии по ТК РФ;  </a:t>
          </a:r>
        </a:p>
        <a:p>
          <a:pPr lvl="0" algn="ctr" defTabSz="622300">
            <a:lnSpc>
              <a:spcPct val="90000"/>
            </a:lnSpc>
            <a:spcBef>
              <a:spcPct val="0"/>
            </a:spcBef>
            <a:spcAft>
              <a:spcPct val="35000"/>
            </a:spcAft>
          </a:pPr>
          <a:r>
            <a:rPr lang="ru-RU" sz="1400" kern="1200" dirty="0">
              <a:latin typeface="Times New Roman" pitchFamily="18" charset="0"/>
              <a:cs typeface="Times New Roman" pitchFamily="18" charset="0"/>
            </a:rPr>
            <a:t>Социальные блага.</a:t>
          </a:r>
        </a:p>
      </dsp:txBody>
      <dsp:txXfrm>
        <a:off x="6950279" y="2787598"/>
        <a:ext cx="1564861" cy="20392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DCBEF-E05C-4F4E-9810-5FE7A5385548}" type="datetimeFigureOut">
              <a:rPr lang="ru-RU" smtClean="0"/>
              <a:pPr/>
              <a:t>01.07.2021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08674-0BE2-4B11-8DD3-B8B5F2BEA10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20</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31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32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33</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34</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35</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36</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21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22</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25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26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27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28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29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908674-0BE2-4B11-8DD3-B8B5F2BEA10E}" type="slidenum">
              <a:rPr lang="ru-RU" smtClean="0"/>
              <a:pPr/>
              <a:t>30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F4A74E5-6C02-4CD8-A9C0-637BE656043D}" type="datetime1">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8CD59A-2093-4927-8591-45E87169CCDA}" type="datetime1">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8B3583-E598-4E7F-A0CB-D2B0D624C90B}" type="datetime1">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81AE69-198A-4F38-9C05-0630A7B10144}" type="datetime1">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B9AD05-9CDF-4C5D-A054-9062A4AA42D4}" type="datetime1">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5EB772C-C57A-469B-8574-64717C5C9C32}" type="datetime1">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42B9699-00C5-465B-858E-54D1F945DCA3}" type="datetime1">
              <a:rPr lang="ru-RU" smtClean="0"/>
              <a:pPr/>
              <a:t>01.07.2021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37D1027-EC9E-497D-8808-160607EB529E}" type="datetime1">
              <a:rPr lang="ru-RU" smtClean="0"/>
              <a:pPr/>
              <a:t>01.07.2021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5D320C9-CFB0-456B-89B7-4FFAB7AA20CD}" type="datetime1">
              <a:rPr lang="ru-RU" smtClean="0"/>
              <a:pPr/>
              <a:t>01.07.2021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A3C75E-4437-4BD2-B692-82E877C81E7A}" type="datetime1">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07A98AF-1AB6-4DA5-9D48-BA1BB001A591}" type="datetime1">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3D4FF-CB08-49EF-B3D3-73D8F53A8382}" type="datetime1">
              <a:rPr lang="ru-RU" smtClean="0"/>
              <a:pPr/>
              <a:t>01.07.2021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928662" y="1071546"/>
            <a:ext cx="7429552"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ctr"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ТЕМА 4: ОСНОВЫ ЭТИКИ ДЕЛОВЫХ ОТНОШЕНИЙ</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lnSpc>
                <a:spcPct val="150000"/>
              </a:lnSpc>
              <a:spcBef>
                <a:spcPct val="0"/>
              </a:spcBef>
              <a:spcAft>
                <a:spcPct val="0"/>
              </a:spcAft>
              <a:buClrTx/>
              <a:buSzTx/>
              <a:buAutoNum type="arabicPeriod"/>
              <a:tabLst/>
            </a:pPr>
            <a:r>
              <a:rPr kumimoji="0" lang="ru-RU" sz="2000" b="0" i="0" u="none" strike="noStrike" cap="none" normalizeH="0" baseline="0" dirty="0" smtClean="0" bmk="_TOC_250010">
                <a:ln>
                  <a:noFill/>
                </a:ln>
                <a:solidFill>
                  <a:schemeClr val="tx1"/>
                </a:solidFill>
                <a:effectLst/>
                <a:latin typeface="Times New Roman" pitchFamily="18" charset="0"/>
                <a:ea typeface="Times New Roman" pitchFamily="18" charset="0"/>
                <a:cs typeface="Times New Roman" pitchFamily="18" charset="0"/>
              </a:rPr>
              <a:t>Сущность этики деловых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отношений</a:t>
            </a:r>
          </a:p>
          <a:p>
            <a:pPr marL="457200" lvl="0" indent="-457200" eaLnBrk="0" fontAlgn="base" hangingPunct="0">
              <a:lnSpc>
                <a:spcPct val="150000"/>
              </a:lnSpc>
              <a:spcBef>
                <a:spcPct val="0"/>
              </a:spcBef>
              <a:spcAft>
                <a:spcPct val="0"/>
              </a:spcAft>
              <a:buAutoNum type="arabicPeriod"/>
            </a:pPr>
            <a:r>
              <a:rPr lang="ru-RU" sz="2000" dirty="0" smtClean="0">
                <a:latin typeface="Times New Roman" pitchFamily="18" charset="0"/>
                <a:cs typeface="Times New Roman" pitchFamily="18" charset="0"/>
              </a:rPr>
              <a:t>Основные принципы  современной этики деловых отношений</a:t>
            </a:r>
          </a:p>
          <a:p>
            <a:pPr marL="457200" indent="-457200" eaLnBrk="0" fontAlgn="base" hangingPunct="0">
              <a:lnSpc>
                <a:spcPct val="150000"/>
              </a:lnSpc>
              <a:spcBef>
                <a:spcPct val="0"/>
              </a:spcBef>
              <a:spcAft>
                <a:spcPct val="0"/>
              </a:spcAft>
              <a:buFontTx/>
              <a:buAutoNum type="arabicPeriod"/>
            </a:pPr>
            <a:r>
              <a:rPr lang="ru-RU" sz="2000" dirty="0" smtClean="0">
                <a:latin typeface="Times New Roman" pitchFamily="18" charset="0"/>
                <a:cs typeface="Times New Roman" pitchFamily="18" charset="0"/>
              </a:rPr>
              <a:t>Формировании деловой российской этики</a:t>
            </a:r>
            <a:endParaRPr kumimoji="0" lang="ru-RU" sz="20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algn="l" defTabSz="914400" rtl="0" eaLnBrk="0" fontAlgn="base" latinLnBrk="0" hangingPunct="0">
              <a:lnSpc>
                <a:spcPct val="15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a:t>
            </a:fld>
            <a:endParaRPr lang="ru-RU"/>
          </a:p>
        </p:txBody>
      </p:sp>
      <p:sp>
        <p:nvSpPr>
          <p:cNvPr id="2" name="Прямоугольник 1"/>
          <p:cNvSpPr/>
          <p:nvPr/>
        </p:nvSpPr>
        <p:spPr>
          <a:xfrm>
            <a:off x="2286000" y="3105835"/>
            <a:ext cx="4572000" cy="646331"/>
          </a:xfrm>
          <a:prstGeom prst="rect">
            <a:avLst/>
          </a:prstGeom>
        </p:spPr>
        <p:txBody>
          <a:bodyPr>
            <a:spAutoFit/>
          </a:bodyPr>
          <a:lstStyle/>
          <a:p>
            <a:pPr lvl="0"/>
            <a:r>
              <a:rPr lang="ru-RU" dirty="0">
                <a:solidFill>
                  <a:prstClr val="black"/>
                </a:solidFill>
                <a:latin typeface="Times New Roman" pitchFamily="18" charset="0"/>
                <a:cs typeface="Times New Roman" pitchFamily="18" charset="0"/>
              </a:rPr>
              <a:t>к.э.н</a:t>
            </a:r>
            <a:r>
              <a:rPr lang="ru-RU" dirty="0" smtClean="0">
                <a:solidFill>
                  <a:prstClr val="black"/>
                </a:solidFill>
                <a:latin typeface="Times New Roman" pitchFamily="18" charset="0"/>
                <a:cs typeface="Times New Roman" pitchFamily="18" charset="0"/>
              </a:rPr>
              <a:t>., доц. </a:t>
            </a:r>
            <a:r>
              <a:rPr lang="ru-RU" dirty="0" err="1">
                <a:solidFill>
                  <a:prstClr val="black"/>
                </a:solidFill>
                <a:latin typeface="Times New Roman" pitchFamily="18" charset="0"/>
                <a:cs typeface="Times New Roman" pitchFamily="18" charset="0"/>
              </a:rPr>
              <a:t>Нежельченко</a:t>
            </a:r>
            <a:r>
              <a:rPr lang="ru-RU" dirty="0">
                <a:solidFill>
                  <a:prstClr val="black"/>
                </a:solidFill>
                <a:latin typeface="Times New Roman" pitchFamily="18" charset="0"/>
                <a:cs typeface="Times New Roman" pitchFamily="18" charset="0"/>
              </a:rPr>
              <a:t> Елена Васильевна</a:t>
            </a:r>
          </a:p>
          <a:p>
            <a:pPr lvl="0"/>
            <a:r>
              <a:rPr lang="ru-RU" dirty="0">
                <a:solidFill>
                  <a:prstClr val="black"/>
                </a:solidFill>
                <a:latin typeface="Times New Roman" pitchFamily="18" charset="0"/>
                <a:cs typeface="Times New Roman" pitchFamily="18" charset="0"/>
              </a:rPr>
              <a:t>к.э.н., доц. </a:t>
            </a:r>
            <a:r>
              <a:rPr lang="ru-RU" dirty="0" err="1">
                <a:solidFill>
                  <a:prstClr val="black"/>
                </a:solidFill>
                <a:latin typeface="Times New Roman" pitchFamily="18" charset="0"/>
                <a:cs typeface="Times New Roman" pitchFamily="18" charset="0"/>
              </a:rPr>
              <a:t>Ясенок</a:t>
            </a:r>
            <a:r>
              <a:rPr lang="ru-RU" dirty="0">
                <a:solidFill>
                  <a:prstClr val="black"/>
                </a:solidFill>
                <a:latin typeface="Times New Roman" pitchFamily="18" charset="0"/>
                <a:cs typeface="Times New Roman" pitchFamily="18" charset="0"/>
              </a:rPr>
              <a:t> Светлана Николаевна</a:t>
            </a:r>
            <a:endParaRPr lang="ru-RU" dirty="0">
              <a:solidFill>
                <a:prstClr val="black"/>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cf.ppt-online.org/files/slide/a/aZMpcyLhS0Hz5AYlOjFtuKQRBod8NJxVwbXn9I/slide-5.jpg"/>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cf.ppt-online.org/files/slide/a/aZMpcyLhS0Hz5AYlOjFtuKQRBod8NJxVwbXn9I/slide-6.jpg"/>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chemeClr val="accent1">
              <a:lumMod val="40000"/>
              <a:lumOff val="60000"/>
            </a:schemeClr>
          </a:solidFill>
        </p:spPr>
        <p:txBody>
          <a:bodyPr wrap="square">
            <a:spAutoFit/>
          </a:bodyPr>
          <a:lstStyle/>
          <a:p>
            <a:pPr marL="457200" lvl="0" indent="-45720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2. Основные принципы современной этики деловых отношений</a:t>
            </a:r>
          </a:p>
        </p:txBody>
      </p:sp>
      <p:sp>
        <p:nvSpPr>
          <p:cNvPr id="19458" name="Rectangle 2"/>
          <p:cNvSpPr>
            <a:spLocks noChangeArrowheads="1"/>
          </p:cNvSpPr>
          <p:nvPr/>
        </p:nvSpPr>
        <p:spPr bwMode="auto">
          <a:xfrm>
            <a:off x="214282" y="785794"/>
            <a:ext cx="8715436" cy="50285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tab pos="1425575"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Принципы этики деловых отношений - обобщенное выражение нравственных требований, выработанных в моральном сознании общества, которые указывают на необходимое поведение участников деловых отношений.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tab pos="14255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Современная деловая этика, по мнению многих ученых, должна основываться на трех важнейших положениях: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4255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создание материальных ценностей во всем многообразии форм рассматривается как изначально важный процесс;</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4255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прибыль и другие доходы рассматриваются как результат достижения различных общественно значимых целей;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4255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приоритет в разрешении проблем, возникающих в деловом мире, должен отдаваться интересам межличностных отношений, а не производству продукции (оказании услуг).</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07831"/>
          </a:xfrm>
          <a:prstGeom prst="rect">
            <a:avLst/>
          </a:prstGeom>
          <a:solidFill>
            <a:schemeClr val="accent1">
              <a:lumMod val="40000"/>
              <a:lumOff val="60000"/>
            </a:schemeClr>
          </a:solidFill>
        </p:spPr>
        <p:txBody>
          <a:bodyPr wrap="square">
            <a:spAutoFit/>
          </a:bodyPr>
          <a:lstStyle/>
          <a:p>
            <a:pPr marL="457200" lvl="0" indent="-45720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2. Основные принципы современной этики деловых отношений</a:t>
            </a:r>
          </a:p>
        </p:txBody>
      </p:sp>
      <p:sp>
        <p:nvSpPr>
          <p:cNvPr id="18433" name="Rectangle 1"/>
          <p:cNvSpPr>
            <a:spLocks noChangeArrowheads="1"/>
          </p:cNvSpPr>
          <p:nvPr/>
        </p:nvSpPr>
        <p:spPr bwMode="auto">
          <a:xfrm>
            <a:off x="214282" y="857232"/>
            <a:ext cx="871543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tabLst>
                <a:tab pos="1539875" algn="l"/>
              </a:tabLst>
            </a:pPr>
            <a:r>
              <a:rPr lang="ru-RU" sz="1600" dirty="0" smtClean="0">
                <a:latin typeface="Times New Roman" pitchFamily="18" charset="0"/>
                <a:cs typeface="Times New Roman" pitchFamily="18" charset="0"/>
              </a:rPr>
              <a:t>Американский социолог </a:t>
            </a:r>
            <a:r>
              <a:rPr lang="ru-RU" sz="1600" dirty="0" err="1" smtClean="0">
                <a:latin typeface="Times New Roman" pitchFamily="18" charset="0"/>
                <a:cs typeface="Times New Roman" pitchFamily="18" charset="0"/>
              </a:rPr>
              <a:t>Ла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Рю</a:t>
            </a:r>
            <a:r>
              <a:rPr lang="ru-RU" sz="1600" dirty="0" smtClean="0">
                <a:latin typeface="Times New Roman" pitchFamily="18" charset="0"/>
                <a:cs typeface="Times New Roman" pitchFamily="18" charset="0"/>
              </a:rPr>
              <a:t> Тон </a:t>
            </a:r>
            <a:r>
              <a:rPr lang="ru-RU" sz="1600" dirty="0" err="1" smtClean="0">
                <a:latin typeface="Times New Roman" pitchFamily="18" charset="0"/>
                <a:cs typeface="Times New Roman" pitchFamily="18" charset="0"/>
              </a:rPr>
              <a:t>Хосмер</a:t>
            </a:r>
            <a:r>
              <a:rPr lang="ru-RU" sz="1600" dirty="0" smtClean="0">
                <a:latin typeface="Times New Roman" pitchFamily="18" charset="0"/>
                <a:cs typeface="Times New Roman" pitchFamily="18" charset="0"/>
              </a:rPr>
              <a:t> сформулировал </a:t>
            </a:r>
            <a:r>
              <a:rPr kumimoji="0" lang="ru-RU" sz="16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современные этические принципы делового поведения, опирающиеся на аксиомы мировой философской мысли, прошедшие многовековую проверку теорией и практикой. </a:t>
            </a:r>
            <a:endParaRPr kumimoji="0" lang="ru-RU" sz="16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Никогда не делай того, что не в твоих долгосрочных интересах или интересах твоей компании.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Никогда не делай того, о чем нельзя было бы сказать, что это действительно честное, открытое и истинное, о котором можно было бы с гордостью объявить на всю страну в прессе и по телевидению.</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Никогда не делай того, что не есть добро, что не способствует формированию чувства локтя, так как все мы работаем на одну общую цель.</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Никогда не делай того, что нарушает закон, ибо в   законе представлены минимальные моральные нормы общества.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Никогда не делай того, что не ведет к большему благу, нежели вреду для общества, в котором ты живешь.</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Никогда не делай того, чего ты не желал бы рекомендовать делать другим, оказавшимся в похожей ситуации.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Никогда не делай того, что ущемляет установленные права других.</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Всегда поступай так, чтобы максимизировать прибыль в рамках закона, требований рынка и с полным учетом затрат. Ибо максимальная прибыль при соблюдении этих условий свидетельствует о наибольшей эффективности производства.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Никогда не делай того, что могло бы повредить слабейшим в нашем обществе.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539875"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Никогда не делай того, что препятствовало бы праву другого человека на саморазвитие и самореализацию.</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07831"/>
          </a:xfrm>
          <a:prstGeom prst="rect">
            <a:avLst/>
          </a:prstGeom>
          <a:solidFill>
            <a:schemeClr val="accent1">
              <a:lumMod val="40000"/>
              <a:lumOff val="60000"/>
            </a:schemeClr>
          </a:solidFill>
        </p:spPr>
        <p:txBody>
          <a:bodyPr wrap="square">
            <a:spAutoFit/>
          </a:bodyPr>
          <a:lstStyle/>
          <a:p>
            <a:pPr marL="457200" lvl="0" indent="-45720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2. Основные принципы современной этики деловых отношений</a:t>
            </a:r>
          </a:p>
        </p:txBody>
      </p:sp>
      <p:sp>
        <p:nvSpPr>
          <p:cNvPr id="27649" name="Rectangle 1"/>
          <p:cNvSpPr>
            <a:spLocks noChangeArrowheads="1"/>
          </p:cNvSpPr>
          <p:nvPr/>
        </p:nvSpPr>
        <p:spPr bwMode="auto">
          <a:xfrm>
            <a:off x="285720" y="571480"/>
            <a:ext cx="8572560" cy="59785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Указанные принципы в той или иной степени присутствуют и признаются справедливыми в различных деловых культурах. Идеальной, хотя и весьма отдаленной целью мирового делового сообщества становится тип отношений, основанный на морально-этических принципах. Одним из важнейших шагов в этом направлении можно считать принятую в 1994 г. в Швейцарии </a:t>
            </a:r>
            <a:r>
              <a:rPr kumimoji="0" lang="ru-RU" sz="1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Декларацию - «Принципы бизнеса». </a:t>
            </a: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Декларации предпринята попытка объединить основы восточной и западной деловых культур, ее инициаторами были руководители крупнейших национальных и транснациональных корпораций США, Западной Европы и Японии.</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преамбуле «Принципов бизнеса», в частности, говорится: «Законы и движущие силы рынка являются необходимым, но недостаточным руководством к действию. Фундаментальными принципами являются: ответственность за проводимую политику и действия в сфере бизнеса, уважение человеческого достоинства и интересов тех, кто участвует в бизнесе. Разделяемые всеми ценности, включая обязательство о содействии всеобщему процветанию, так же важны для мирового сообщества, как и для общин меньшего масштаба».</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07831"/>
          </a:xfrm>
          <a:prstGeom prst="rect">
            <a:avLst/>
          </a:prstGeom>
          <a:solidFill>
            <a:schemeClr val="accent1">
              <a:lumMod val="40000"/>
              <a:lumOff val="60000"/>
            </a:schemeClr>
          </a:solidFill>
        </p:spPr>
        <p:txBody>
          <a:bodyPr wrap="square">
            <a:spAutoFit/>
          </a:bodyPr>
          <a:lstStyle/>
          <a:p>
            <a:pPr marL="457200" lvl="0" indent="-45720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2. Основные принципы современной этики деловых отношений</a:t>
            </a:r>
          </a:p>
        </p:txBody>
      </p:sp>
      <p:sp>
        <p:nvSpPr>
          <p:cNvPr id="28673" name="Rectangle 1"/>
          <p:cNvSpPr>
            <a:spLocks noChangeArrowheads="1"/>
          </p:cNvSpPr>
          <p:nvPr/>
        </p:nvSpPr>
        <p:spPr bwMode="auto">
          <a:xfrm>
            <a:off x="214282" y="582949"/>
            <a:ext cx="8715436" cy="55390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tab pos="1397000" algn="l"/>
              </a:tabLst>
            </a:pP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качестве </a:t>
            </a:r>
            <a:r>
              <a:rPr kumimoji="0" lang="ru-RU" sz="17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главных принципов международного бизнеса </a:t>
            </a: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выделены следующие:</a:t>
            </a:r>
            <a:endParaRPr kumimoji="0" lang="ru-RU" sz="17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397000" algn="l"/>
              </a:tabLst>
            </a:pP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ответственность бизнеса: от блага акционеров к благу его ключевых партнеров,</a:t>
            </a:r>
            <a:endParaRPr kumimoji="0" lang="ru-RU" sz="17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397000" algn="l"/>
              </a:tabLst>
            </a:pP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экономическое	 и социальное влияние бизнеса: к прогрессу, справедливости и мировому сообществу;</a:t>
            </a:r>
            <a:endParaRPr kumimoji="0" lang="ru-RU" sz="17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397000" algn="l"/>
              </a:tabLst>
            </a:pP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этика бизнеса: от буквы закона к духу доверия;</a:t>
            </a:r>
            <a:endParaRPr kumimoji="0" lang="ru-RU" sz="17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397000" algn="l"/>
              </a:tabLst>
            </a:pP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уважение правовых норм: поддержка многосторонних торговых отношений;</a:t>
            </a:r>
            <a:endParaRPr kumimoji="0" lang="ru-RU" sz="17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397000" algn="l"/>
              </a:tabLst>
            </a:pP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забота об окружающей среде;</a:t>
            </a:r>
            <a:endParaRPr kumimoji="0" lang="ru-RU" sz="17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397000" algn="l"/>
              </a:tabLst>
            </a:pP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отказ от противозаконных действий.</a:t>
            </a:r>
          </a:p>
          <a:p>
            <a:pPr marL="0" marR="0" lvl="0" indent="450850" algn="just" defTabSz="914400" rtl="0" eaLnBrk="0" fontAlgn="base" latinLnBrk="0" hangingPunct="0">
              <a:lnSpc>
                <a:spcPct val="150000"/>
              </a:lnSpc>
              <a:spcBef>
                <a:spcPct val="0"/>
              </a:spcBef>
              <a:spcAft>
                <a:spcPct val="0"/>
              </a:spcAft>
              <a:buClrTx/>
              <a:buSzTx/>
              <a:buFontTx/>
              <a:buNone/>
              <a:tabLst>
                <a:tab pos="1397000" algn="l"/>
              </a:tabLst>
            </a:pP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Указанные принципы определяют характер взаимоотношений между </a:t>
            </a:r>
            <a:r>
              <a:rPr kumimoji="0" lang="ru-RU" sz="1700" b="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макросубъектами</a:t>
            </a: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социальной и экономической структуры общества - организациями, государством, обществом в целом. </a:t>
            </a:r>
            <a:r>
              <a:rPr kumimoji="0" lang="ru-RU" sz="1700" b="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Макроуровневый</a:t>
            </a: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подход особенно значим для экономик переходного периода, в которых происходит трансформация основных экономических институтов. Несоблюдение этических принципов на </a:t>
            </a:r>
            <a:r>
              <a:rPr kumimoji="0" lang="ru-RU" sz="1700" b="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макроуровне</a:t>
            </a:r>
            <a:r>
              <a:rPr kumimoji="0" lang="ru-RU" sz="17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 правило, приводит к бесполезной трате усилий на решение частных этических проблем на уровне трудового коллектива.</a:t>
            </a:r>
            <a:r>
              <a:rPr kumimoji="0" lang="ru-RU" sz="1700" b="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07831"/>
          </a:xfrm>
          <a:prstGeom prst="rect">
            <a:avLst/>
          </a:prstGeom>
          <a:solidFill>
            <a:schemeClr val="accent1">
              <a:lumMod val="40000"/>
              <a:lumOff val="60000"/>
            </a:schemeClr>
          </a:solidFill>
        </p:spPr>
        <p:txBody>
          <a:bodyPr wrap="square">
            <a:spAutoFit/>
          </a:bodyPr>
          <a:lstStyle/>
          <a:p>
            <a:pPr marL="457200" lvl="0" indent="-45720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2. Основные принципы современной этики деловых отношений</a:t>
            </a:r>
          </a:p>
        </p:txBody>
      </p:sp>
      <p:sp>
        <p:nvSpPr>
          <p:cNvPr id="26625" name="Rectangle 1"/>
          <p:cNvSpPr>
            <a:spLocks noChangeArrowheads="1"/>
          </p:cNvSpPr>
          <p:nvPr/>
        </p:nvSpPr>
        <p:spPr bwMode="auto">
          <a:xfrm>
            <a:off x="214282" y="571480"/>
            <a:ext cx="8643998" cy="61093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Декларации предложены также </a:t>
            </a:r>
            <a:r>
              <a:rPr kumimoji="0" lang="ru-RU" sz="1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ключевые принципы взаимоотношений па </a:t>
            </a:r>
            <a:r>
              <a:rPr kumimoji="0" lang="ru-RU" sz="17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микроуровне</a:t>
            </a:r>
            <a:r>
              <a:rPr kumimoji="0" lang="ru-RU" sz="1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 е. организации с покупателями, владельцами (инвесторами), персоналом, поставщиками, конкурентами.</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 во взаимоотношениях </a:t>
            </a:r>
            <a:r>
              <a:rPr kumimoji="0" lang="ru-RU" sz="1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организации с покупателями </a:t>
            </a: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ключевыми должны стать следующие принципы:</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обеспечивать своих клиентов товарами и услугами высшего качества в соответствии с их требованиями;</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обходиться с ними честно во всех аспектах своей коммерческой деятельности, обеспечивая высокий уровень обслуживания для удовлетворения их потребностей;</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принимать необходимые усилия для гарантии того, что товары и услуги будут поддерживать или улучшать здоровье и безопасность клиентов, а также состояние окружающей среды;</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гарантировать уважение человеческого достоинства в предлагаемых товарах, маркетинге и рекламе; </a:t>
            </a: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уважать целостность культуры клиентов.</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Отношения </a:t>
            </a:r>
            <a:r>
              <a:rPr kumimoji="0" lang="ru-RU" sz="1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организации с владельцами (инвесторами) </a:t>
            </a: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должны строиться на следующих принципах:</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обеспечивать профессиональный и тщательный менеджмент для гарантирования справедливой и конкурентоспособной прибыли на капитал владельцев и инвесторов;</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обеспечивать владельцам и инвесторам открытый доступ к информации, ограниченный только рамками закона и условиями конкуренции;</a:t>
            </a: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сохранять,   защищать    и    приумножать    активы    владельцев    и инвесторов</a:t>
            </a:r>
            <a:r>
              <a:rPr kumimoji="0" lang="ru-RU" sz="17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с </a:t>
            </a: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вниманием относиться к   их   требованиям, предложениям, резолюциям.</a:t>
            </a:r>
            <a:r>
              <a:rPr kumimoji="0" lang="ru-RU" sz="17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07831"/>
          </a:xfrm>
          <a:prstGeom prst="rect">
            <a:avLst/>
          </a:prstGeom>
          <a:solidFill>
            <a:schemeClr val="accent1">
              <a:lumMod val="40000"/>
              <a:lumOff val="60000"/>
            </a:schemeClr>
          </a:solidFill>
        </p:spPr>
        <p:txBody>
          <a:bodyPr wrap="square">
            <a:spAutoFit/>
          </a:bodyPr>
          <a:lstStyle/>
          <a:p>
            <a:pPr marL="457200" lvl="0" indent="-45720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2. Основные принципы современной этики деловых отношений</a:t>
            </a:r>
          </a:p>
        </p:txBody>
      </p:sp>
      <p:sp>
        <p:nvSpPr>
          <p:cNvPr id="1025" name="Rectangle 1"/>
          <p:cNvSpPr>
            <a:spLocks noChangeArrowheads="1"/>
          </p:cNvSpPr>
          <p:nvPr/>
        </p:nvSpPr>
        <p:spPr bwMode="auto">
          <a:xfrm>
            <a:off x="285720" y="500042"/>
            <a:ext cx="8643998" cy="6252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Отношения </a:t>
            </a:r>
            <a:r>
              <a:rPr kumimoji="0" lang="ru-RU" sz="1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организации с персоналом </a:t>
            </a: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рекомендуется строить на следующих принципах:</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обеспечивать работников работой и заработной платой, которые повышают их уровень жизни;</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создавать условия труда для работников, не наносящие ущерба их здоровью и человеческому достоинству;</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быть честным в общении со своими работниками и обеспечивать им открытый доступ к информации, ограниченный лишь рамками закона и условиями конкуренции;</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прислушиваться и по возможности реагировать на предложения работников;</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случае возникновения конфликтов участвовать в открытых переговорах с трудовым коллективом;</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избегать дискриминационной политики и гарантировать персоналу равные права и возможности независимо от пола, возраста, расовой принадлежности и религиозных убеждений; стимулировать в рамках своего бизнеса использование труда работников с различным профессиональным уровнем на тех участках, где они могут принести наибольшую пользу;</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обеспечивать охрану труда во избежание несчастных случаев и профессиональных заболеваний;</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1411288"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поощрять работников и помогать им в развитии необходимых навыков и умений, внимательно относиться к серьезным проблемам занятости, часто связанным с принятием решений в бизнесе, а также сотрудничать с правительственными органами, трудовыми объединениями, другими службами и друг с другом по вопросам размещения рабочей силы.</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07831"/>
          </a:xfrm>
          <a:prstGeom prst="rect">
            <a:avLst/>
          </a:prstGeom>
          <a:solidFill>
            <a:schemeClr val="accent1">
              <a:lumMod val="40000"/>
              <a:lumOff val="60000"/>
            </a:schemeClr>
          </a:solidFill>
        </p:spPr>
        <p:txBody>
          <a:bodyPr wrap="square">
            <a:spAutoFit/>
          </a:bodyPr>
          <a:lstStyle/>
          <a:p>
            <a:pPr marL="457200" lvl="0" indent="-45720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2. Основные принципы современной этики деловых отношений</a:t>
            </a:r>
          </a:p>
        </p:txBody>
      </p:sp>
      <p:sp>
        <p:nvSpPr>
          <p:cNvPr id="31745" name="Rectangle 1"/>
          <p:cNvSpPr>
            <a:spLocks noChangeArrowheads="1"/>
          </p:cNvSpPr>
          <p:nvPr/>
        </p:nvSpPr>
        <p:spPr bwMode="auto">
          <a:xfrm>
            <a:off x="214282" y="571480"/>
            <a:ext cx="8715436" cy="56208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25000"/>
              </a:lnSpc>
              <a:spcBef>
                <a:spcPct val="0"/>
              </a:spcBef>
              <a:spcAft>
                <a:spcPct val="0"/>
              </a:spcAft>
              <a:buClrTx/>
              <a:buSzTx/>
              <a:buFontTx/>
              <a:buNone/>
              <a:tabLst>
                <a:tab pos="1406525"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Общепринятыми этическими принципами как для организаций, так и для отдельных руководителей считаются также следующие:</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25000"/>
              </a:lnSpc>
              <a:spcBef>
                <a:spcPct val="0"/>
              </a:spcBef>
              <a:spcAft>
                <a:spcPct val="0"/>
              </a:spcAft>
              <a:buClrTx/>
              <a:buSzTx/>
              <a:buFontTx/>
              <a:buChar char="•"/>
              <a:tabLst>
                <a:tab pos="1406525"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«золотое правило менеджера» — в рамках служебного положения никогда не допускать по отношению к своим подчиненным, к руководству, к клиентам и др. таких поступков, каких бы не желали видеть по отношению к себе;</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25000"/>
              </a:lnSpc>
              <a:spcBef>
                <a:spcPct val="0"/>
              </a:spcBef>
              <a:spcAft>
                <a:spcPct val="0"/>
              </a:spcAft>
              <a:buClrTx/>
              <a:buSzTx/>
              <a:buFontTx/>
              <a:buChar char="•"/>
              <a:tabLst>
                <a:tab pos="1406525"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авансирование доверием (в коллективе создаются благоприятные условия для принятия решений и их выполнения, когда каждому человеку оказывается максимальное доверие — его потенциалу, квалификации, чувству ответственности);</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25000"/>
              </a:lnSpc>
              <a:spcBef>
                <a:spcPct val="0"/>
              </a:spcBef>
              <a:spcAft>
                <a:spcPct val="0"/>
              </a:spcAft>
              <a:buClrTx/>
              <a:buSzTx/>
              <a:buFontTx/>
              <a:buChar char="•"/>
              <a:tabLst>
                <a:tab pos="1406525"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право на свободу   служебного   поведения,   поступков,   действий менеджера или рядового сотрудника организации не только в рамках законодательства, но и в пределах, не нарушающих свободу других менеджеров или рядовых сотрудников (свобода, не ограничивающая свободу других);</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25000"/>
              </a:lnSpc>
              <a:spcBef>
                <a:spcPct val="0"/>
              </a:spcBef>
              <a:spcAft>
                <a:spcPct val="0"/>
              </a:spcAft>
              <a:buClrTx/>
              <a:buSzTx/>
              <a:buFontTx/>
              <a:buChar char="•"/>
              <a:tabLst>
                <a:tab pos="1406525" algn="l"/>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справедливость   во    владении/приобретении    полномочий,    ответственности, права распоряжаться ресурсами различных видов, в определении сроков выполнения работы и т. п. (в той степени и до тех границ, пока эти полномочия, права и обязанности не касаются, не задевают, не ослабляют прав, ответственности, полномочий других менеджеров, не выходят за рамки организации); </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07831"/>
          </a:xfrm>
          <a:prstGeom prst="rect">
            <a:avLst/>
          </a:prstGeom>
          <a:solidFill>
            <a:schemeClr val="accent1">
              <a:lumMod val="40000"/>
              <a:lumOff val="60000"/>
            </a:schemeClr>
          </a:solidFill>
        </p:spPr>
        <p:txBody>
          <a:bodyPr wrap="square">
            <a:spAutoFit/>
          </a:bodyPr>
          <a:lstStyle/>
          <a:p>
            <a:pPr marL="457200" lvl="0" indent="-45720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2. Основные принципы современной этики деловых отношений</a:t>
            </a:r>
          </a:p>
        </p:txBody>
      </p:sp>
      <p:sp>
        <p:nvSpPr>
          <p:cNvPr id="31745" name="Rectangle 1"/>
          <p:cNvSpPr>
            <a:spLocks noChangeArrowheads="1"/>
          </p:cNvSpPr>
          <p:nvPr/>
        </p:nvSpPr>
        <p:spPr bwMode="auto">
          <a:xfrm>
            <a:off x="214282" y="571480"/>
            <a:ext cx="8715436" cy="5859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50000"/>
              </a:lnSpc>
              <a:spcBef>
                <a:spcPct val="0"/>
              </a:spcBef>
              <a:spcAft>
                <a:spcPct val="0"/>
              </a:spcAft>
              <a:buClrTx/>
              <a:buSzTx/>
              <a:buFontTx/>
              <a:buChar char="•"/>
              <a:tabLst>
                <a:tab pos="140652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справедливость при передаче средств и ресурсов, а также прав, привилегий и льгот (этичным считается добровольная передача менеджером всего перечисленного, неэтичным - грубый нажим по отношению к сотруднику, требования нарушить нормы универсальной этики или закона);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40652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максимум прогресса (действия менеджера или организации в целом этичны, если они способствуют развитию организации или отдельных се частей, не нарушая при этом существующих этических норм);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40652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терпимое отношение   менеджера   к   моральным   устоям,   укоренившимся в менеджменте других стран и регионов;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Char char="•"/>
              <a:tabLst>
                <a:tab pos="140652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разумное сочетание индивидуального и коллективного начал в работе менеджера, в принятии решений;</a:t>
            </a:r>
          </a:p>
          <a:p>
            <a:pPr marL="0" marR="0" lvl="0" indent="450850" algn="just" defTabSz="914400" rtl="0" eaLnBrk="0" fontAlgn="base" latinLnBrk="0" hangingPunct="0">
              <a:lnSpc>
                <a:spcPct val="150000"/>
              </a:lnSpc>
              <a:spcBef>
                <a:spcPct val="0"/>
              </a:spcBef>
              <a:spcAft>
                <a:spcPct val="0"/>
              </a:spcAft>
              <a:buClrTx/>
              <a:buSzTx/>
              <a:buFontTx/>
              <a:buNone/>
              <a:tabLst>
                <a:tab pos="140652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постоянство   воздействия,    поскольку    обеспечение    соблюдения этических норм в основном базируется на использовании социально психологических методов, требующих, как правило, длительного применения для получения нужного результата.</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307777"/>
          </a:xfrm>
          <a:prstGeom prst="rect">
            <a:avLst/>
          </a:prstGeom>
          <a:solidFill>
            <a:schemeClr val="accent1">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ru-RU" sz="1400" b="1" dirty="0" smtClean="0" bmk="_TOC_250010">
                <a:latin typeface="Times New Roman" pitchFamily="18" charset="0"/>
                <a:ea typeface="Times New Roman" pitchFamily="18" charset="0"/>
                <a:cs typeface="Times New Roman" pitchFamily="18" charset="0"/>
              </a:rPr>
              <a:t>1. </a:t>
            </a:r>
            <a:r>
              <a:rPr kumimoji="0" lang="ru-RU" sz="1400" b="1" i="0" u="none" strike="noStrike" cap="none" normalizeH="0" baseline="0" dirty="0" smtClean="0" bmk="_TOC_250010">
                <a:ln>
                  <a:noFill/>
                </a:ln>
                <a:solidFill>
                  <a:schemeClr val="tx1"/>
                </a:solidFill>
                <a:effectLst/>
                <a:latin typeface="Times New Roman" pitchFamily="18" charset="0"/>
                <a:ea typeface="Times New Roman" pitchFamily="18" charset="0"/>
                <a:cs typeface="Times New Roman" pitchFamily="18" charset="0"/>
              </a:rPr>
              <a:t>Сущность этики деловых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отношений</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14282" y="428604"/>
            <a:ext cx="8643998" cy="62750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Работодатели уделяют все большее внимание вопросам этики деловых и личностных взаимоотношений при отборе персонала и его приеме на работу, а также в процессе непосредственного выполнения сотрудниками своей </a:t>
            </a: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профессиональной роли.</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этом необходимо подчеркнуть, что понятие «профессиональная роль» включает в себя не только способности к выполнению должностных обязанностей, но и навыки взаимоотношений с внешним окружением (коллегами, руководством, подчиненными, клиентами, партнерами и др.) в процессе реализации зафиксированных для конкретной должности профессиональных задач или функций.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Соблюдение этики деловых отношений является одним из главных критериев оценки профессионализма как отдельного сотрудника, так и организации в целом.</a:t>
            </a: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Выполнение сотрудниками какой-либо организации норм и правил этики деловых отношений становится ее «визитной карточкой» и определяет во многих случаях тот факт, будет ли внешний партнер или клиент иметь дело с данной организацией в дальнейшем и насколько эффективно будут строиться их взаимоотношения.</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20</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428596" y="428604"/>
            <a:ext cx="8358246" cy="5632311"/>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Этика современного российского бизнеса оказалась под влиянием сразу двух культур делового поведения, которые существовали в стране до реформ 1990-х годов.</a:t>
            </a:r>
          </a:p>
          <a:p>
            <a:pPr indent="457200" algn="just"/>
            <a:r>
              <a:rPr lang="ru-RU" u="sng" dirty="0" smtClean="0">
                <a:latin typeface="Times New Roman" pitchFamily="18" charset="0"/>
                <a:cs typeface="Times New Roman" pitchFamily="18" charset="0"/>
              </a:rPr>
              <a:t>Первая культура </a:t>
            </a:r>
            <a:r>
              <a:rPr lang="ru-RU" dirty="0" smtClean="0">
                <a:latin typeface="Times New Roman" pitchFamily="18" charset="0"/>
                <a:cs typeface="Times New Roman" pitchFamily="18" charset="0"/>
              </a:rPr>
              <a:t>связана с административно-командной системой, господствовавшей с начала 30-х годов XX века. Моральные нормы, привносимые в этику бизнеса, зависят от происхождения предпринимателей, составивших класс российских бизнесменов.</a:t>
            </a:r>
          </a:p>
          <a:p>
            <a:pPr indent="457200" algn="just"/>
            <a:r>
              <a:rPr lang="ru-RU" dirty="0" smtClean="0">
                <a:latin typeface="Times New Roman" pitchFamily="18" charset="0"/>
                <a:cs typeface="Times New Roman" pitchFamily="18" charset="0"/>
              </a:rPr>
              <a:t>Это, прежде всего, представители государственных структур (партийной, комсомольской номенклатуры, а также хозяйственники, занимавшие лидирующее положение в промышленности). Эти люди во многом придерживаются этических ценностей прежних бюрократических отношений, в том числе традиций «кормления» при государстве, однако некоторые из них привнесли с собой в бизнес и представления о служении обществу.</a:t>
            </a:r>
          </a:p>
          <a:p>
            <a:pPr indent="457200" algn="just"/>
            <a:r>
              <a:rPr lang="ru-RU" dirty="0" smtClean="0">
                <a:latin typeface="Times New Roman" pitchFamily="18" charset="0"/>
                <a:cs typeface="Times New Roman" pitchFamily="18" charset="0"/>
              </a:rPr>
              <a:t>Вместе с тем в бизнес пришли и другие предприниматели. Они в целом характеризуются высоким уровнем интеллекта и достаточно высокими моральными качествами. Их отличительными чертами являются интерес и внимание к дореволюционным традициям российского предпринимательства, стремление восстановить эти традиции с учетом принятых в мировой практике норм деловой этики. Однако их деятельность лежит, в основном, в сфере мелкого бизнеса.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21</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428596" y="571480"/>
            <a:ext cx="8358246" cy="5909310"/>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Вторая культура – это жесткая деловая культура «теневой», полукриминальной и криминальной экономики. Деятели «теневой» экономики, пополняя ряды легальных бизнесменов, принесли с собой в возрождающийся российский бизнес своеобразные этические требования и моральные нормы из другой, более «жесткой» культуры. При этом они продолжают паразитировать на недостатках, но уже новой системы (такой паразитизм – единственный способ существования «теневой» экономики в любой стране) .</a:t>
            </a:r>
          </a:p>
          <a:p>
            <a:pPr indent="457200" algn="just"/>
            <a:r>
              <a:rPr lang="ru-RU" dirty="0" smtClean="0">
                <a:latin typeface="Times New Roman" pitchFamily="18" charset="0"/>
                <a:cs typeface="Times New Roman" pitchFamily="18" charset="0"/>
              </a:rPr>
              <a:t>По сути, все эти группы лишены исторической перспективы. В настоящее время на стыке поведенческих традиций этих групп происходит своеобразный поиск новых жизнеспособных форм. Соответственно, этика нового класса бизнесменов в России представляет собой явление сложное и противоречивое. На него влияют разные силы, различные этические традиции и системы ценностей, т.к. в российском бизнесе занято множество людей разных национальностей, разного вероисповедания и разных этических воззрений, имеющих разную экономическую основу. Кроме того, в российский бизнес в 90-е годы XX в. пришли граждане зарубежных стран, деятельность которых основана на канонах устоявшейся западной этики.</a:t>
            </a:r>
          </a:p>
          <a:p>
            <a:pPr indent="457200" algn="just"/>
            <a:r>
              <a:rPr lang="ru-RU" dirty="0" smtClean="0">
                <a:latin typeface="Times New Roman" pitchFamily="18" charset="0"/>
                <a:cs typeface="Times New Roman" pitchFamily="18" charset="0"/>
              </a:rPr>
              <a:t>Контакты с ними обусловливают весьма своеобразное переплетение восстанавливаемых национальных российских черт с общемировыми, что отчасти облегчает включение российского бизнеса в систему мировых этических норм делового поведения.</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22</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285720" y="642918"/>
            <a:ext cx="8643998" cy="5632311"/>
          </a:xfrm>
          <a:prstGeom prst="rect">
            <a:avLst/>
          </a:prstGeom>
        </p:spPr>
        <p:txBody>
          <a:bodyPr wrap="square">
            <a:spAutoFit/>
          </a:bodyPr>
          <a:lstStyle/>
          <a:p>
            <a:pPr indent="457200" algn="ctr">
              <a:lnSpc>
                <a:spcPct val="125000"/>
              </a:lnSpc>
            </a:pPr>
            <a:r>
              <a:rPr lang="ru-RU" b="1" dirty="0" smtClean="0">
                <a:latin typeface="Times New Roman" pitchFamily="18" charset="0"/>
                <a:cs typeface="Times New Roman" pitchFamily="18" charset="0"/>
              </a:rPr>
              <a:t>Сложности в формировании деловой российской этики.</a:t>
            </a:r>
          </a:p>
          <a:p>
            <a:pPr indent="457200" algn="just">
              <a:lnSpc>
                <a:spcPct val="125000"/>
              </a:lnSpc>
            </a:pPr>
            <a:r>
              <a:rPr lang="ru-RU" dirty="0" smtClean="0">
                <a:latin typeface="Times New Roman" pitchFamily="18" charset="0"/>
                <a:cs typeface="Times New Roman" pitchFamily="18" charset="0"/>
              </a:rPr>
              <a:t>1. В России не полностью действует главный фундаментальный принцип современного западного общества − неприкосновенность частной собственности. Частная собственность в России не священна.</a:t>
            </a:r>
          </a:p>
          <a:p>
            <a:pPr indent="457200" algn="just">
              <a:lnSpc>
                <a:spcPct val="125000"/>
              </a:lnSpc>
            </a:pPr>
            <a:r>
              <a:rPr lang="ru-RU" dirty="0" smtClean="0">
                <a:latin typeface="Times New Roman" pitchFamily="18" charset="0"/>
                <a:cs typeface="Times New Roman" pitchFamily="18" charset="0"/>
              </a:rPr>
              <a:t>2. Российский бизнес действует в условиях неприятия значительной частью общества преуспевания как такового, богатства в любом виде, даже как результата собственного труда. У нас пока еще не полностью сформирована культура успеха.</a:t>
            </a:r>
          </a:p>
          <a:p>
            <a:pPr indent="457200" algn="just">
              <a:lnSpc>
                <a:spcPct val="125000"/>
              </a:lnSpc>
            </a:pPr>
            <a:r>
              <a:rPr lang="ru-RU" dirty="0" smtClean="0">
                <a:latin typeface="Times New Roman" pitchFamily="18" charset="0"/>
                <a:cs typeface="Times New Roman" pitchFamily="18" charset="0"/>
              </a:rPr>
              <a:t>3. Сложилось своеобразное отношение к закону и роли государства. Этический парадокс российского бизнеса состоит в том, что этичность или неэтичность тех или иных поступков часто не определяется ни законом, ни личным выбором, а диктуется, прежде всего, необходимостью выживания предпринимателя в условиях неопределенности, несовершенства и несоблюдения законов, безразличия, а зачастую и притеснения со стороны государства.</a:t>
            </a:r>
          </a:p>
          <a:p>
            <a:pPr indent="457200" algn="just">
              <a:lnSpc>
                <a:spcPct val="125000"/>
              </a:lnSpc>
            </a:pPr>
            <a:r>
              <a:rPr lang="ru-RU" dirty="0" smtClean="0">
                <a:latin typeface="Times New Roman" pitchFamily="18" charset="0"/>
                <a:cs typeface="Times New Roman" pitchFamily="18" charset="0"/>
              </a:rPr>
              <a:t>4. Система партнерства бизнеса и государства в современной России существует, главным образом, в виде сращивания крупных структур бизнеса с коррумпированным чиновничеством в виде олигархии.</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725C68B6-61C2-468F-89AB-4B9F7531AA68}" type="slidenum">
              <a:rPr lang="ru-RU" smtClean="0"/>
              <a:pPr/>
              <a:t>23</a:t>
            </a:fld>
            <a:endParaRPr lang="ru-RU"/>
          </a:p>
        </p:txBody>
      </p:sp>
      <p:sp>
        <p:nvSpPr>
          <p:cNvPr id="5" name="Прямоугольник 4"/>
          <p:cNvSpPr/>
          <p:nvPr/>
        </p:nvSpPr>
        <p:spPr>
          <a:xfrm>
            <a:off x="214282" y="571480"/>
            <a:ext cx="8715436" cy="3693319"/>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Российские организации начиная с середины 1990-х годов стали разрабатывать Кодексы корпоративного поведения, в которых были определены основные правила и принципы их деятельности. Стандартная структура Кодекса корпоративного поведения организации включала в себя следующие разделы:</a:t>
            </a:r>
          </a:p>
          <a:p>
            <a:pPr indent="457200"/>
            <a:r>
              <a:rPr lang="ru-RU" dirty="0" smtClean="0">
                <a:latin typeface="Times New Roman" pitchFamily="18" charset="0"/>
                <a:cs typeface="Times New Roman" pitchFamily="18" charset="0"/>
              </a:rPr>
              <a:t>- принципы корпоративного управления;</a:t>
            </a:r>
          </a:p>
          <a:p>
            <a:pPr indent="457200"/>
            <a:r>
              <a:rPr lang="ru-RU" dirty="0" smtClean="0">
                <a:latin typeface="Times New Roman" pitchFamily="18" charset="0"/>
                <a:cs typeface="Times New Roman" pitchFamily="18" charset="0"/>
              </a:rPr>
              <a:t>- общее собрание акционеров;</a:t>
            </a:r>
          </a:p>
          <a:p>
            <a:pPr indent="457200"/>
            <a:r>
              <a:rPr lang="ru-RU" dirty="0" smtClean="0">
                <a:latin typeface="Times New Roman" pitchFamily="18" charset="0"/>
                <a:cs typeface="Times New Roman" pitchFamily="18" charset="0"/>
              </a:rPr>
              <a:t>- совет директоров общества;</a:t>
            </a:r>
          </a:p>
          <a:p>
            <a:pPr indent="457200"/>
            <a:r>
              <a:rPr lang="ru-RU" dirty="0" smtClean="0">
                <a:latin typeface="Times New Roman" pitchFamily="18" charset="0"/>
                <a:cs typeface="Times New Roman" pitchFamily="18" charset="0"/>
              </a:rPr>
              <a:t>- исполнительные органы;</a:t>
            </a:r>
          </a:p>
          <a:p>
            <a:pPr indent="457200"/>
            <a:r>
              <a:rPr lang="ru-RU" dirty="0" smtClean="0">
                <a:latin typeface="Times New Roman" pitchFamily="18" charset="0"/>
                <a:cs typeface="Times New Roman" pitchFamily="18" charset="0"/>
              </a:rPr>
              <a:t>- корпоративный секретарь;</a:t>
            </a:r>
          </a:p>
          <a:p>
            <a:pPr indent="457200"/>
            <a:r>
              <a:rPr lang="ru-RU" dirty="0" smtClean="0">
                <a:latin typeface="Times New Roman" pitchFamily="18" charset="0"/>
                <a:cs typeface="Times New Roman" pitchFamily="18" charset="0"/>
              </a:rPr>
              <a:t>- раскрытие информации об обществе;</a:t>
            </a:r>
          </a:p>
          <a:p>
            <a:pPr indent="457200"/>
            <a:r>
              <a:rPr lang="ru-RU" dirty="0" smtClean="0">
                <a:latin typeface="Times New Roman" pitchFamily="18" charset="0"/>
                <a:cs typeface="Times New Roman" pitchFamily="18" charset="0"/>
              </a:rPr>
              <a:t>- контроль за финансово-хозяйственной деятельностью;</a:t>
            </a:r>
          </a:p>
          <a:p>
            <a:pPr indent="457200"/>
            <a:r>
              <a:rPr lang="ru-RU" dirty="0" smtClean="0">
                <a:latin typeface="Times New Roman" pitchFamily="18" charset="0"/>
                <a:cs typeface="Times New Roman" pitchFamily="18" charset="0"/>
              </a:rPr>
              <a:t>- дивиденды;</a:t>
            </a:r>
          </a:p>
          <a:p>
            <a:pPr indent="457200"/>
            <a:r>
              <a:rPr lang="ru-RU" dirty="0" smtClean="0">
                <a:latin typeface="Times New Roman" pitchFamily="18" charset="0"/>
                <a:cs typeface="Times New Roman" pitchFamily="18" charset="0"/>
              </a:rPr>
              <a:t>- урегулирование корпоративных конфликтов.</a:t>
            </a:r>
            <a:endParaRPr lang="ru-RU" dirty="0">
              <a:latin typeface="Times New Roman" pitchFamily="18" charset="0"/>
              <a:cs typeface="Times New Roman" pitchFamily="18" charset="0"/>
            </a:endParaRPr>
          </a:p>
        </p:txBody>
      </p:sp>
      <p:sp>
        <p:nvSpPr>
          <p:cNvPr id="6" name="Прямоугольник 5"/>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725C68B6-61C2-468F-89AB-4B9F7531AA68}" type="slidenum">
              <a:rPr lang="ru-RU" smtClean="0"/>
              <a:pPr/>
              <a:t>24</a:t>
            </a:fld>
            <a:endParaRPr lang="ru-RU"/>
          </a:p>
        </p:txBody>
      </p:sp>
      <p:sp>
        <p:nvSpPr>
          <p:cNvPr id="6" name="Прямоугольник 5"/>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pic>
        <p:nvPicPr>
          <p:cNvPr id="50178" name="Picture 2" descr="В России появился новый Кодекс корпоративного управления GAAP.RU"/>
          <p:cNvPicPr>
            <a:picLocks noChangeAspect="1" noChangeArrowheads="1"/>
          </p:cNvPicPr>
          <p:nvPr/>
        </p:nvPicPr>
        <p:blipFill>
          <a:blip r:embed="rId2"/>
          <a:srcRect/>
          <a:stretch>
            <a:fillRect/>
          </a:stretch>
        </p:blipFill>
        <p:spPr bwMode="auto">
          <a:xfrm>
            <a:off x="857224" y="1214422"/>
            <a:ext cx="7124700" cy="4010026"/>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25</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285720" y="428604"/>
            <a:ext cx="8643998" cy="5355312"/>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Нравственные основы российского предпринимательства становятся чрезвычайно актуальными для нашего общества. Специалисты выделяют в качестве приоритетного направления деловой российской этики рынок покупателя, поскольку только потребительский выбор в конечном счете может стать базой успеха бизнеса. В таких условиях нарушение этики может обойтись предприятию дороже. Этичное поведение оказывается более эффективным, чем победа в прямом конкурентном столкновении с использованием безнравственных средств.</a:t>
            </a:r>
          </a:p>
          <a:p>
            <a:pPr indent="457200" algn="just"/>
            <a:r>
              <a:rPr lang="ru-RU" dirty="0" smtClean="0">
                <a:latin typeface="Times New Roman" pitchFamily="18" charset="0"/>
                <a:cs typeface="Times New Roman" pitchFamily="18" charset="0"/>
              </a:rPr>
              <a:t>Все это обусловило пристальное внимание российских организаций к собственной </a:t>
            </a:r>
            <a:r>
              <a:rPr lang="ru-RU" u="sng" dirty="0" smtClean="0">
                <a:latin typeface="Times New Roman" pitchFamily="18" charset="0"/>
                <a:cs typeface="Times New Roman" pitchFamily="18" charset="0"/>
              </a:rPr>
              <a:t>деловой репутации. </a:t>
            </a:r>
            <a:r>
              <a:rPr lang="ru-RU" dirty="0" smtClean="0">
                <a:latin typeface="Times New Roman" pitchFamily="18" charset="0"/>
                <a:cs typeface="Times New Roman" pitchFamily="18" charset="0"/>
              </a:rPr>
              <a:t>Проблема управления деловой репутацией стала одной из ключевых в отечественной </a:t>
            </a:r>
            <a:r>
              <a:rPr lang="ru-RU" dirty="0" err="1" smtClean="0">
                <a:latin typeface="Times New Roman" pitchFamily="18" charset="0"/>
                <a:cs typeface="Times New Roman" pitchFamily="18" charset="0"/>
              </a:rPr>
              <a:t>бизнес-этике</a:t>
            </a:r>
            <a:r>
              <a:rPr lang="ru-RU" dirty="0" smtClean="0">
                <a:latin typeface="Times New Roman" pitchFamily="18" charset="0"/>
                <a:cs typeface="Times New Roman" pitchFamily="18" charset="0"/>
              </a:rPr>
              <a:t>, обнаруживая неразрывный сплав экономической и нравственной составляющей. В нашей стране создан Национальный институт изучения репутации, занимающийся проблемами технологии и методов управления.</a:t>
            </a:r>
          </a:p>
          <a:p>
            <a:pPr indent="457200" algn="just"/>
            <a:r>
              <a:rPr lang="ru-RU" dirty="0" smtClean="0">
                <a:latin typeface="Times New Roman" pitchFamily="18" charset="0"/>
                <a:cs typeface="Times New Roman" pitchFamily="18" charset="0"/>
              </a:rPr>
              <a:t>Формирование деловой репутации не должно происходить стихийно. Это сложно организованный и хорошо продуманный процесс, который может привести организацию к процветанию или полному краху. Поэтому необходимо овладевать технологией создания репутации. Специалисты выделяют четыре группы компонентов, формирующих деловую репутацию: финансовую, рыночную, корпоративную и социальную.</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26</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graphicFrame>
        <p:nvGraphicFramePr>
          <p:cNvPr id="6" name="Схема 5"/>
          <p:cNvGraphicFramePr/>
          <p:nvPr/>
        </p:nvGraphicFramePr>
        <p:xfrm>
          <a:off x="214282" y="642918"/>
          <a:ext cx="8715436"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27</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214282" y="428605"/>
            <a:ext cx="8715436" cy="646331"/>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В финансовую группу входят компоненты, формирующие деловую репутацию предприятия для инвесторов.</a:t>
            </a:r>
            <a:endParaRPr lang="ru-RU" dirty="0"/>
          </a:p>
        </p:txBody>
      </p:sp>
      <p:graphicFrame>
        <p:nvGraphicFramePr>
          <p:cNvPr id="7" name="Таблица 6"/>
          <p:cNvGraphicFramePr>
            <a:graphicFrameLocks noGrp="1"/>
          </p:cNvGraphicFramePr>
          <p:nvPr/>
        </p:nvGraphicFramePr>
        <p:xfrm>
          <a:off x="357158" y="1071546"/>
          <a:ext cx="8429684" cy="5318601"/>
        </p:xfrm>
        <a:graphic>
          <a:graphicData uri="http://schemas.openxmlformats.org/drawingml/2006/table">
            <a:tbl>
              <a:tblPr firstRow="1" bandRow="1">
                <a:tableStyleId>{8799B23B-EC83-4686-B30A-512413B5E67A}</a:tableStyleId>
              </a:tblPr>
              <a:tblGrid>
                <a:gridCol w="1928826">
                  <a:extLst>
                    <a:ext uri="{9D8B030D-6E8A-4147-A177-3AD203B41FA5}">
                      <a16:colId xmlns:a16="http://schemas.microsoft.com/office/drawing/2014/main" val="20000"/>
                    </a:ext>
                  </a:extLst>
                </a:gridCol>
                <a:gridCol w="6500858">
                  <a:extLst>
                    <a:ext uri="{9D8B030D-6E8A-4147-A177-3AD203B41FA5}">
                      <a16:colId xmlns:a16="http://schemas.microsoft.com/office/drawing/2014/main" val="20001"/>
                    </a:ext>
                  </a:extLst>
                </a:gridCol>
              </a:tblGrid>
              <a:tr h="472281">
                <a:tc>
                  <a:txBody>
                    <a:bodyPr/>
                    <a:lstStyle/>
                    <a:p>
                      <a:r>
                        <a:rPr lang="ru-RU" dirty="0" smtClean="0">
                          <a:latin typeface="Times New Roman" pitchFamily="18" charset="0"/>
                          <a:cs typeface="Times New Roman" pitchFamily="18" charset="0"/>
                        </a:rPr>
                        <a:t>Компоненты</a:t>
                      </a:r>
                      <a:endParaRPr lang="ru-RU" dirty="0">
                        <a:latin typeface="Times New Roman" pitchFamily="18" charset="0"/>
                        <a:cs typeface="Times New Roman" pitchFamily="18" charset="0"/>
                      </a:endParaRPr>
                    </a:p>
                  </a:txBody>
                  <a:tcPr/>
                </a:tc>
                <a:tc>
                  <a:txBody>
                    <a:bodyPr/>
                    <a:lstStyle/>
                    <a:p>
                      <a:r>
                        <a:rPr lang="ru-RU" sz="1800" b="1" i="0" kern="1200" dirty="0" smtClean="0">
                          <a:solidFill>
                            <a:schemeClr val="tx1"/>
                          </a:solidFill>
                          <a:latin typeface="Times New Roman" pitchFamily="18" charset="0"/>
                          <a:ea typeface="+mn-ea"/>
                          <a:cs typeface="Times New Roman" pitchFamily="18" charset="0"/>
                        </a:rPr>
                        <a:t>Характеристики, значение, примеры</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472281">
                <a:tc>
                  <a:txBody>
                    <a:bodyPr/>
                    <a:lstStyle/>
                    <a:p>
                      <a:pPr lvl="0"/>
                      <a:r>
                        <a:rPr lang="ru-RU" sz="1800" dirty="0" smtClean="0">
                          <a:latin typeface="Times New Roman" pitchFamily="18" charset="0"/>
                          <a:cs typeface="Times New Roman" pitchFamily="18" charset="0"/>
                        </a:rPr>
                        <a:t>Темпы экономического роста; </a:t>
                      </a:r>
                    </a:p>
                  </a:txBody>
                  <a:tcPr/>
                </a:tc>
                <a:tc>
                  <a:txBody>
                    <a:bodyPr/>
                    <a:lstStyle/>
                    <a:p>
                      <a:pPr indent="457200" algn="just"/>
                      <a:r>
                        <a:rPr lang="ru-RU" sz="1800" b="0" i="0" kern="1200" dirty="0" smtClean="0">
                          <a:solidFill>
                            <a:schemeClr val="tx1"/>
                          </a:solidFill>
                          <a:latin typeface="Times New Roman" pitchFamily="18" charset="0"/>
                          <a:ea typeface="+mn-ea"/>
                          <a:cs typeface="Times New Roman" pitchFamily="18" charset="0"/>
                        </a:rPr>
                        <a:t>Осуществляется первая выборка среди организаций. Инвестиции не для всех! Большие размеры организации на подсознательном уровне заставляют думать, что эта организация сильная и ей легче получить деньги. Например, одним из факторов сделки по слиянию «Сибнефти» и «</a:t>
                      </a:r>
                      <a:r>
                        <a:rPr lang="ru-RU" sz="1800" b="0" i="0" kern="1200" dirty="0" err="1" smtClean="0">
                          <a:solidFill>
                            <a:schemeClr val="tx1"/>
                          </a:solidFill>
                          <a:latin typeface="Times New Roman" pitchFamily="18" charset="0"/>
                          <a:ea typeface="+mn-ea"/>
                          <a:cs typeface="Times New Roman" pitchFamily="18" charset="0"/>
                        </a:rPr>
                        <a:t>ЮКОСа</a:t>
                      </a:r>
                      <a:r>
                        <a:rPr lang="ru-RU" sz="1800" b="0" i="0" kern="1200" dirty="0" smtClean="0">
                          <a:solidFill>
                            <a:schemeClr val="tx1"/>
                          </a:solidFill>
                          <a:latin typeface="Times New Roman" pitchFamily="18" charset="0"/>
                          <a:ea typeface="+mn-ea"/>
                          <a:cs typeface="Times New Roman" pitchFamily="18" charset="0"/>
                        </a:rPr>
                        <a:t>» называлось появление крупнейшей по капитализации российской организации.  Важна при анализе организации-заемщика в банке, когда принимается в решение о предоставлении кредита. В состав этого элемента входят: кредитная история, платежеспособность, рентабельность. </a:t>
                      </a:r>
                      <a:endParaRPr lang="ru-RU" sz="18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72281">
                <a:tc>
                  <a:txBody>
                    <a:bodyPr/>
                    <a:lstStyle/>
                    <a:p>
                      <a:pPr lvl="0"/>
                      <a:r>
                        <a:rPr lang="ru-RU" sz="1800" dirty="0" smtClean="0">
                          <a:latin typeface="Times New Roman" pitchFamily="18" charset="0"/>
                          <a:cs typeface="Times New Roman" pitchFamily="18" charset="0"/>
                        </a:rPr>
                        <a:t>Финансовая стабильность;  </a:t>
                      </a:r>
                      <a:endParaRPr lang="ru-RU" dirty="0">
                        <a:latin typeface="Times New Roman" pitchFamily="18" charset="0"/>
                        <a:cs typeface="Times New Roman" pitchFamily="18" charset="0"/>
                      </a:endParaRPr>
                    </a:p>
                  </a:txBody>
                  <a:tcPr/>
                </a:tc>
                <a:tc>
                  <a:txBody>
                    <a:bodyPr/>
                    <a:lstStyle/>
                    <a:p>
                      <a:pPr indent="457200" algn="just"/>
                      <a:r>
                        <a:rPr lang="ru-RU" sz="1800" b="0" i="0" kern="1200" dirty="0" smtClean="0">
                          <a:solidFill>
                            <a:schemeClr val="tx1"/>
                          </a:solidFill>
                          <a:latin typeface="Times New Roman" pitchFamily="18" charset="0"/>
                          <a:ea typeface="+mn-ea"/>
                          <a:cs typeface="Times New Roman" pitchFamily="18" charset="0"/>
                        </a:rPr>
                        <a:t>Деловая репутация становится частью рыночной стоимости организации. Например, в динамике роста капитализации «Северстали», которая увеличилась с $ 30 </a:t>
                      </a:r>
                      <a:r>
                        <a:rPr lang="ru-RU" sz="1800" b="0" i="0" kern="1200" dirty="0" err="1" smtClean="0">
                          <a:solidFill>
                            <a:schemeClr val="tx1"/>
                          </a:solidFill>
                          <a:latin typeface="Times New Roman" pitchFamily="18" charset="0"/>
                          <a:ea typeface="+mn-ea"/>
                          <a:cs typeface="Times New Roman" pitchFamily="18" charset="0"/>
                        </a:rPr>
                        <a:t>млн</a:t>
                      </a:r>
                      <a:r>
                        <a:rPr lang="ru-RU" sz="1800" b="0" i="0" kern="1200" dirty="0" smtClean="0">
                          <a:solidFill>
                            <a:schemeClr val="tx1"/>
                          </a:solidFill>
                          <a:latin typeface="Times New Roman" pitchFamily="18" charset="0"/>
                          <a:ea typeface="+mn-ea"/>
                          <a:cs typeface="Times New Roman" pitchFamily="18" charset="0"/>
                        </a:rPr>
                        <a:t> в 1998 году до $ 4 </a:t>
                      </a:r>
                      <a:r>
                        <a:rPr lang="ru-RU" sz="1800" b="0" i="0" kern="1200" dirty="0" err="1" smtClean="0">
                          <a:solidFill>
                            <a:schemeClr val="tx1"/>
                          </a:solidFill>
                          <a:latin typeface="Times New Roman" pitchFamily="18" charset="0"/>
                          <a:ea typeface="+mn-ea"/>
                          <a:cs typeface="Times New Roman" pitchFamily="18" charset="0"/>
                        </a:rPr>
                        <a:t>млрд</a:t>
                      </a:r>
                      <a:r>
                        <a:rPr lang="ru-RU" sz="1800" b="0" i="0" kern="1200" dirty="0" smtClean="0">
                          <a:solidFill>
                            <a:schemeClr val="tx1"/>
                          </a:solidFill>
                          <a:latin typeface="Times New Roman" pitchFamily="18" charset="0"/>
                          <a:ea typeface="+mn-ea"/>
                          <a:cs typeface="Times New Roman" pitchFamily="18" charset="0"/>
                        </a:rPr>
                        <a:t> в 2004, есть заслуга деловой репутации. «Северсталь» </a:t>
                      </a:r>
                      <a:r>
                        <a:rPr lang="ru-RU" sz="1800" b="0" kern="1200" dirty="0" smtClean="0">
                          <a:solidFill>
                            <a:schemeClr val="tx1"/>
                          </a:solidFill>
                          <a:latin typeface="Times New Roman" pitchFamily="18" charset="0"/>
                          <a:ea typeface="+mn-ea"/>
                          <a:cs typeface="Times New Roman" pitchFamily="18" charset="0"/>
                        </a:rPr>
                        <a:t>− </a:t>
                      </a:r>
                      <a:r>
                        <a:rPr lang="ru-RU" sz="1800" b="0" i="0" kern="1200" dirty="0" smtClean="0">
                          <a:solidFill>
                            <a:schemeClr val="tx1"/>
                          </a:solidFill>
                          <a:latin typeface="Times New Roman" pitchFamily="18" charset="0"/>
                          <a:ea typeface="+mn-ea"/>
                          <a:cs typeface="Times New Roman" pitchFamily="18" charset="0"/>
                        </a:rPr>
                        <a:t>открытая организация, с хорошей кредитной историей, добросовестно выполняющая свои обязательства перед партнерами. </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28</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graphicFrame>
        <p:nvGraphicFramePr>
          <p:cNvPr id="7" name="Таблица 6"/>
          <p:cNvGraphicFramePr>
            <a:graphicFrameLocks noGrp="1"/>
          </p:cNvGraphicFramePr>
          <p:nvPr/>
        </p:nvGraphicFramePr>
        <p:xfrm>
          <a:off x="357158" y="1071546"/>
          <a:ext cx="8429684" cy="3306921"/>
        </p:xfrm>
        <a:graphic>
          <a:graphicData uri="http://schemas.openxmlformats.org/drawingml/2006/table">
            <a:tbl>
              <a:tblPr firstRow="1" bandRow="1">
                <a:tableStyleId>{8799B23B-EC83-4686-B30A-512413B5E67A}</a:tableStyleId>
              </a:tblPr>
              <a:tblGrid>
                <a:gridCol w="2143140">
                  <a:extLst>
                    <a:ext uri="{9D8B030D-6E8A-4147-A177-3AD203B41FA5}">
                      <a16:colId xmlns:a16="http://schemas.microsoft.com/office/drawing/2014/main" val="20000"/>
                    </a:ext>
                  </a:extLst>
                </a:gridCol>
                <a:gridCol w="6286544">
                  <a:extLst>
                    <a:ext uri="{9D8B030D-6E8A-4147-A177-3AD203B41FA5}">
                      <a16:colId xmlns:a16="http://schemas.microsoft.com/office/drawing/2014/main" val="20001"/>
                    </a:ext>
                  </a:extLst>
                </a:gridCol>
              </a:tblGrid>
              <a:tr h="472281">
                <a:tc>
                  <a:txBody>
                    <a:bodyPr/>
                    <a:lstStyle/>
                    <a:p>
                      <a:r>
                        <a:rPr lang="ru-RU" dirty="0" smtClean="0">
                          <a:latin typeface="Times New Roman" pitchFamily="18" charset="0"/>
                          <a:cs typeface="Times New Roman" pitchFamily="18" charset="0"/>
                        </a:rPr>
                        <a:t>Компоненты</a:t>
                      </a:r>
                      <a:endParaRPr lang="ru-RU" dirty="0">
                        <a:latin typeface="Times New Roman" pitchFamily="18" charset="0"/>
                        <a:cs typeface="Times New Roman" pitchFamily="18" charset="0"/>
                      </a:endParaRPr>
                    </a:p>
                  </a:txBody>
                  <a:tcPr/>
                </a:tc>
                <a:tc>
                  <a:txBody>
                    <a:bodyPr/>
                    <a:lstStyle/>
                    <a:p>
                      <a:r>
                        <a:rPr lang="ru-RU" sz="1800" b="1" i="0" kern="1200" dirty="0" smtClean="0">
                          <a:solidFill>
                            <a:schemeClr val="tx1"/>
                          </a:solidFill>
                          <a:latin typeface="Times New Roman" pitchFamily="18" charset="0"/>
                          <a:ea typeface="+mn-ea"/>
                          <a:cs typeface="Times New Roman" pitchFamily="18" charset="0"/>
                        </a:rPr>
                        <a:t>Характеристики, значение, примеры</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472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Привлекательность для инвесторов.</a:t>
                      </a:r>
                    </a:p>
                    <a:p>
                      <a:endParaRPr lang="ru-RU" dirty="0">
                        <a:latin typeface="Times New Roman" pitchFamily="18" charset="0"/>
                        <a:cs typeface="Times New Roman" pitchFamily="18" charset="0"/>
                      </a:endParaRPr>
                    </a:p>
                  </a:txBody>
                  <a:tcPr/>
                </a:tc>
                <a:tc>
                  <a:txBody>
                    <a:bodyPr/>
                    <a:lstStyle/>
                    <a:p>
                      <a:pPr indent="457200" algn="just"/>
                      <a:r>
                        <a:rPr lang="ru-RU" sz="1800" b="0" i="0" kern="1200" dirty="0" smtClean="0">
                          <a:solidFill>
                            <a:schemeClr val="tx1"/>
                          </a:solidFill>
                          <a:latin typeface="Times New Roman" pitchFamily="18" charset="0"/>
                          <a:ea typeface="+mn-ea"/>
                          <a:cs typeface="Times New Roman" pitchFamily="18" charset="0"/>
                        </a:rPr>
                        <a:t>Обнаруживается наличием в числе акционеров уважаемых (!) западных организаций. Это означает высокую оценку зарубежным акционером перспектив развития организации и корпоративного управления. Например, АФК «Система» активно привлекает финансы на внешних рынках, поэтому </a:t>
                      </a:r>
                      <a:r>
                        <a:rPr lang="ru-RU" sz="1800" b="0" i="0" kern="1200" dirty="0" err="1" smtClean="0">
                          <a:solidFill>
                            <a:schemeClr val="tx1"/>
                          </a:solidFill>
                          <a:latin typeface="Times New Roman" pitchFamily="18" charset="0"/>
                          <a:ea typeface="+mn-ea"/>
                          <a:cs typeface="Times New Roman" pitchFamily="18" charset="0"/>
                        </a:rPr>
                        <a:t>репутационный</a:t>
                      </a:r>
                      <a:r>
                        <a:rPr lang="ru-RU" sz="1800" b="0" i="0" kern="1200" dirty="0" smtClean="0">
                          <a:solidFill>
                            <a:schemeClr val="tx1"/>
                          </a:solidFill>
                          <a:latin typeface="Times New Roman" pitchFamily="18" charset="0"/>
                          <a:ea typeface="+mn-ea"/>
                          <a:cs typeface="Times New Roman" pitchFamily="18" charset="0"/>
                        </a:rPr>
                        <a:t> ресурс для нее не менее важен, чем финансовый или менеджерский. С первых шагов организация контактировала с западными банками, привлекала международных консультантов и аудиторов, работала с рейтинговыми агентствами.</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bl>
          </a:graphicData>
        </a:graphic>
      </p:graphicFrame>
      <p:sp>
        <p:nvSpPr>
          <p:cNvPr id="6" name="Прямоугольник 5"/>
          <p:cNvSpPr/>
          <p:nvPr/>
        </p:nvSpPr>
        <p:spPr>
          <a:xfrm>
            <a:off x="357158" y="4786322"/>
            <a:ext cx="8572560" cy="646331"/>
          </a:xfrm>
          <a:prstGeom prst="rect">
            <a:avLst/>
          </a:prstGeom>
        </p:spPr>
        <p:txBody>
          <a:bodyPr wrap="square">
            <a:spAutoFit/>
          </a:bodyPr>
          <a:lstStyle/>
          <a:p>
            <a:pPr indent="457200"/>
            <a:r>
              <a:rPr lang="ru-RU" dirty="0" smtClean="0">
                <a:latin typeface="Times New Roman" pitchFamily="18" charset="0"/>
                <a:cs typeface="Times New Roman" pitchFamily="18" charset="0"/>
              </a:rPr>
              <a:t>В рыночную группу входят компоненты, формирующие деловую репутацию в глазах потребителей.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29</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2643174" y="357166"/>
            <a:ext cx="3542060" cy="369332"/>
          </a:xfrm>
          <a:prstGeom prst="rect">
            <a:avLst/>
          </a:prstGeom>
        </p:spPr>
        <p:txBody>
          <a:bodyPr wrap="none">
            <a:spAutoFit/>
          </a:bodyPr>
          <a:lstStyle/>
          <a:p>
            <a:r>
              <a:rPr lang="ru-RU" b="1" dirty="0" smtClean="0">
                <a:latin typeface="Times New Roman" pitchFamily="18" charset="0"/>
                <a:cs typeface="Times New Roman" pitchFamily="18" charset="0"/>
              </a:rPr>
              <a:t>Анализ рыночных компонентов</a:t>
            </a:r>
            <a:endParaRPr lang="ru-RU" b="1" dirty="0">
              <a:latin typeface="Times New Roman" pitchFamily="18" charset="0"/>
              <a:cs typeface="Times New Roman" pitchFamily="18" charset="0"/>
            </a:endParaRPr>
          </a:p>
        </p:txBody>
      </p:sp>
      <p:graphicFrame>
        <p:nvGraphicFramePr>
          <p:cNvPr id="7" name="Таблица 6"/>
          <p:cNvGraphicFramePr>
            <a:graphicFrameLocks noGrp="1"/>
          </p:cNvGraphicFramePr>
          <p:nvPr/>
        </p:nvGraphicFramePr>
        <p:xfrm>
          <a:off x="571472" y="785794"/>
          <a:ext cx="8286808" cy="3876040"/>
        </p:xfrm>
        <a:graphic>
          <a:graphicData uri="http://schemas.openxmlformats.org/drawingml/2006/table">
            <a:tbl>
              <a:tblPr firstRow="1" bandRow="1">
                <a:tableStyleId>{8799B23B-EC83-4686-B30A-512413B5E67A}</a:tableStyleId>
              </a:tblPr>
              <a:tblGrid>
                <a:gridCol w="1928826">
                  <a:extLst>
                    <a:ext uri="{9D8B030D-6E8A-4147-A177-3AD203B41FA5}">
                      <a16:colId xmlns:a16="http://schemas.microsoft.com/office/drawing/2014/main" val="20000"/>
                    </a:ext>
                  </a:extLst>
                </a:gridCol>
                <a:gridCol w="6357982">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Компоненты</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i="0" kern="1200" dirty="0" smtClean="0">
                          <a:solidFill>
                            <a:schemeClr val="tx1"/>
                          </a:solidFill>
                          <a:latin typeface="Times New Roman" pitchFamily="18" charset="0"/>
                          <a:ea typeface="+mn-ea"/>
                          <a:cs typeface="Times New Roman" pitchFamily="18" charset="0"/>
                        </a:rPr>
                        <a:t>Характеристики, значение, примеры</a:t>
                      </a:r>
                      <a:endParaRPr lang="ru-RU" dirty="0"/>
                    </a:p>
                  </a:txBody>
                  <a:tcPr/>
                </a:tc>
                <a:extLst>
                  <a:ext uri="{0D108BD9-81ED-4DB2-BD59-A6C34878D82A}">
                    <a16:rowId xmlns:a16="http://schemas.microsoft.com/office/drawing/2014/main" val="10000"/>
                  </a:ext>
                </a:extLst>
              </a:tr>
              <a:tr h="370840">
                <a:tc>
                  <a:txBody>
                    <a:bodyPr/>
                    <a:lstStyle/>
                    <a:p>
                      <a:pPr lvl="0"/>
                      <a:r>
                        <a:rPr lang="ru-RU" sz="1800" dirty="0" smtClean="0">
                          <a:latin typeface="Times New Roman" pitchFamily="18" charset="0"/>
                          <a:cs typeface="Times New Roman" pitchFamily="18" charset="0"/>
                        </a:rPr>
                        <a:t>Клиенты и деловые партнеры компании</a:t>
                      </a:r>
                      <a:endParaRPr lang="ru-RU" dirty="0"/>
                    </a:p>
                  </a:txBody>
                  <a:tcPr/>
                </a:tc>
                <a:tc>
                  <a:txBody>
                    <a:bodyPr/>
                    <a:lstStyle/>
                    <a:p>
                      <a:r>
                        <a:rPr lang="ru-RU" sz="1600" b="0" kern="1200" dirty="0" smtClean="0">
                          <a:solidFill>
                            <a:schemeClr val="tx1"/>
                          </a:solidFill>
                          <a:latin typeface="Times New Roman" pitchFamily="18" charset="0"/>
                          <a:ea typeface="+mn-ea"/>
                          <a:cs typeface="Times New Roman" pitchFamily="18" charset="0"/>
                        </a:rPr>
                        <a:t>Зарекомендовавшие себя на рынке организации, являющиеся ее клиентами, положительно влияют на ее репутацию. Это правило работает на лимите доверия к уже существующему авторитету. Специалисты советуют завоевывать звезд даже путем огромных затрат, говоря, что они окупят себя. Например, холдинг «</a:t>
                      </a:r>
                      <a:r>
                        <a:rPr lang="ru-RU" sz="1600" b="0" kern="1200" dirty="0" err="1" smtClean="0">
                          <a:solidFill>
                            <a:schemeClr val="tx1"/>
                          </a:solidFill>
                          <a:latin typeface="Times New Roman" pitchFamily="18" charset="0"/>
                          <a:ea typeface="+mn-ea"/>
                          <a:cs typeface="Times New Roman" pitchFamily="18" charset="0"/>
                        </a:rPr>
                        <a:t>Росинтер</a:t>
                      </a:r>
                      <a:r>
                        <a:rPr lang="ru-RU" sz="1600" b="0" kern="1200" dirty="0" smtClean="0">
                          <a:solidFill>
                            <a:schemeClr val="tx1"/>
                          </a:solidFill>
                          <a:latin typeface="Times New Roman" pitchFamily="18" charset="0"/>
                          <a:ea typeface="+mn-ea"/>
                          <a:cs typeface="Times New Roman" pitchFamily="18" charset="0"/>
                        </a:rPr>
                        <a:t> </a:t>
                      </a:r>
                      <a:r>
                        <a:rPr lang="ru-RU" sz="1600" b="0" kern="1200" dirty="0" err="1" smtClean="0">
                          <a:solidFill>
                            <a:schemeClr val="tx1"/>
                          </a:solidFill>
                          <a:latin typeface="Times New Roman" pitchFamily="18" charset="0"/>
                          <a:ea typeface="+mn-ea"/>
                          <a:cs typeface="Times New Roman" pitchFamily="18" charset="0"/>
                        </a:rPr>
                        <a:t>Ресторантс</a:t>
                      </a:r>
                      <a:r>
                        <a:rPr lang="ru-RU" sz="1600" b="0" kern="1200" dirty="0" smtClean="0">
                          <a:solidFill>
                            <a:schemeClr val="tx1"/>
                          </a:solidFill>
                          <a:latin typeface="Times New Roman" pitchFamily="18" charset="0"/>
                          <a:ea typeface="+mn-ea"/>
                          <a:cs typeface="Times New Roman" pitchFamily="18" charset="0"/>
                        </a:rPr>
                        <a:t>» арендовал в корпусе МГИМО помещения и разместил там ресторан для «золотой молодежи», в котором представлены все </a:t>
                      </a:r>
                      <a:r>
                        <a:rPr lang="ru-RU" sz="1600" b="0" kern="1200" dirty="0" err="1" smtClean="0">
                          <a:solidFill>
                            <a:schemeClr val="tx1"/>
                          </a:solidFill>
                          <a:latin typeface="Times New Roman" pitchFamily="18" charset="0"/>
                          <a:ea typeface="+mn-ea"/>
                          <a:cs typeface="Times New Roman" pitchFamily="18" charset="0"/>
                        </a:rPr>
                        <a:t>брэнды</a:t>
                      </a:r>
                      <a:r>
                        <a:rPr lang="ru-RU" sz="1600" b="0" kern="1200" dirty="0" smtClean="0">
                          <a:solidFill>
                            <a:schemeClr val="tx1"/>
                          </a:solidFill>
                          <a:latin typeface="Times New Roman" pitchFamily="18" charset="0"/>
                          <a:ea typeface="+mn-ea"/>
                          <a:cs typeface="Times New Roman" pitchFamily="18" charset="0"/>
                        </a:rPr>
                        <a:t> организации. </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pPr lvl="0"/>
                      <a:r>
                        <a:rPr lang="ru-RU" sz="1800" dirty="0" smtClean="0">
                          <a:latin typeface="Times New Roman" pitchFamily="18" charset="0"/>
                          <a:cs typeface="Times New Roman" pitchFamily="18" charset="0"/>
                        </a:rPr>
                        <a:t>Качество продукции и сервис</a:t>
                      </a:r>
                      <a:endParaRPr lang="ru-RU" dirty="0"/>
                    </a:p>
                  </a:txBody>
                  <a:tcPr/>
                </a:tc>
                <a:tc>
                  <a:txBody>
                    <a:bodyPr/>
                    <a:lstStyle/>
                    <a:p>
                      <a:r>
                        <a:rPr lang="ru-RU" sz="1800" b="0" kern="1200" dirty="0" smtClean="0">
                          <a:solidFill>
                            <a:schemeClr val="tx1"/>
                          </a:solidFill>
                          <a:latin typeface="Times New Roman" pitchFamily="18" charset="0"/>
                          <a:ea typeface="+mn-ea"/>
                          <a:cs typeface="Times New Roman" pitchFamily="18" charset="0"/>
                        </a:rPr>
                        <a:t>Определяется широким ассортиментом и обоснованной ценовой политикой. Если банк ценит клиентов с хорошей кредитной историей, то общество (потребители) конвертирует свое доверие к организации в конкретные действия: покупку ее товаров, заключение выгодных сделок, приобретение акций. </a:t>
                      </a:r>
                      <a:endParaRPr lang="ru-RU" dirty="0"/>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307777"/>
          </a:xfrm>
          <a:prstGeom prst="rect">
            <a:avLst/>
          </a:prstGeom>
          <a:solidFill>
            <a:schemeClr val="accent1">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ru-RU" sz="1400" b="1" dirty="0" smtClean="0" bmk="_TOC_250010">
                <a:latin typeface="Times New Roman" pitchFamily="18" charset="0"/>
                <a:ea typeface="Times New Roman" pitchFamily="18" charset="0"/>
                <a:cs typeface="Times New Roman" pitchFamily="18" charset="0"/>
              </a:rPr>
              <a:t>1. </a:t>
            </a:r>
            <a:r>
              <a:rPr kumimoji="0" lang="ru-RU" sz="1400" b="1" i="0" u="none" strike="noStrike" cap="none" normalizeH="0" baseline="0" dirty="0" smtClean="0" bmk="_TOC_250010">
                <a:ln>
                  <a:noFill/>
                </a:ln>
                <a:solidFill>
                  <a:schemeClr val="tx1"/>
                </a:solidFill>
                <a:effectLst/>
                <a:latin typeface="Times New Roman" pitchFamily="18" charset="0"/>
                <a:ea typeface="Times New Roman" pitchFamily="18" charset="0"/>
                <a:cs typeface="Times New Roman" pitchFamily="18" charset="0"/>
              </a:rPr>
              <a:t>Сущность этики деловых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отношений</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5361" name="Rectangle 1"/>
          <p:cNvSpPr>
            <a:spLocks noChangeArrowheads="1"/>
          </p:cNvSpPr>
          <p:nvPr/>
        </p:nvSpPr>
        <p:spPr bwMode="auto">
          <a:xfrm>
            <a:off x="214282" y="428604"/>
            <a:ext cx="8643998" cy="63239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Этика деловых отношений, основывается на общих правилах поведения, выработанных людьми в процессе совместной жизнедеятельности. Поэтому, многие нормы взаимоотношений в деловой обстановке справедливы для повседневной жизни, и наоборот, практически все правила межличностных взаимоотношений находят свое отражение в служебной этике.</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Вряд ли можно считать правильным такое положение, когда один и тот же человек ведет себя принципиально по-разному в деловой и домашней обстановке. Корректным во взаимоотношениях, внимательным и вежливым с людьми надо быть </a:t>
            </a:r>
            <a:r>
              <a:rPr kumimoji="0" lang="ru-RU" sz="17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всегда и </a:t>
            </a: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везде. Например, определенную твердость и организаторские навыки во взаимоотношениях с близкими, равно как и чуткое отношение к личным проблемам коллег по работе.</a:t>
            </a: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Вряд ли подвергается сомнению тот факт, что отношение окружающих к конкретному человеку (и наоборот) в процессе профессиональной деятельности </a:t>
            </a:r>
            <a:r>
              <a:rPr kumimoji="0" lang="ru-RU" sz="17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является </a:t>
            </a: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продолжением отношений, складывающихся в общественной жизни в целом. Желательные проявления отношения других к себе в повседневной жизни мы естественным образом переносим и в сферу деловых отношений. Соответственно, окружающие люди ждут от нас знания правил поведения и умения воплощать их на практике.</a:t>
            </a:r>
            <a:r>
              <a:rPr kumimoji="0" lang="ru-RU" sz="17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30</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2643174" y="357166"/>
            <a:ext cx="3542060" cy="369332"/>
          </a:xfrm>
          <a:prstGeom prst="rect">
            <a:avLst/>
          </a:prstGeom>
        </p:spPr>
        <p:txBody>
          <a:bodyPr wrap="none">
            <a:spAutoFit/>
          </a:bodyPr>
          <a:lstStyle/>
          <a:p>
            <a:r>
              <a:rPr lang="ru-RU" b="1" dirty="0" smtClean="0">
                <a:latin typeface="Times New Roman" pitchFamily="18" charset="0"/>
                <a:cs typeface="Times New Roman" pitchFamily="18" charset="0"/>
              </a:rPr>
              <a:t>Анализ рыночных компонентов</a:t>
            </a:r>
            <a:endParaRPr lang="ru-RU" b="1" dirty="0">
              <a:latin typeface="Times New Roman" pitchFamily="18" charset="0"/>
              <a:cs typeface="Times New Roman" pitchFamily="18" charset="0"/>
            </a:endParaRPr>
          </a:p>
        </p:txBody>
      </p:sp>
      <p:graphicFrame>
        <p:nvGraphicFramePr>
          <p:cNvPr id="7" name="Таблица 6"/>
          <p:cNvGraphicFramePr>
            <a:graphicFrameLocks noGrp="1"/>
          </p:cNvGraphicFramePr>
          <p:nvPr/>
        </p:nvGraphicFramePr>
        <p:xfrm>
          <a:off x="571472" y="785794"/>
          <a:ext cx="8286808" cy="4028440"/>
        </p:xfrm>
        <a:graphic>
          <a:graphicData uri="http://schemas.openxmlformats.org/drawingml/2006/table">
            <a:tbl>
              <a:tblPr firstRow="1" bandRow="1">
                <a:tableStyleId>{8799B23B-EC83-4686-B30A-512413B5E67A}</a:tableStyleId>
              </a:tblPr>
              <a:tblGrid>
                <a:gridCol w="2143140">
                  <a:extLst>
                    <a:ext uri="{9D8B030D-6E8A-4147-A177-3AD203B41FA5}">
                      <a16:colId xmlns:a16="http://schemas.microsoft.com/office/drawing/2014/main" val="20000"/>
                    </a:ext>
                  </a:extLst>
                </a:gridCol>
                <a:gridCol w="6143668">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Компоненты</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i="0" kern="1200" dirty="0" smtClean="0">
                          <a:solidFill>
                            <a:schemeClr val="tx1"/>
                          </a:solidFill>
                          <a:latin typeface="Times New Roman" pitchFamily="18" charset="0"/>
                          <a:ea typeface="+mn-ea"/>
                          <a:cs typeface="Times New Roman" pitchFamily="18" charset="0"/>
                        </a:rPr>
                        <a:t>Характеристики, значение, примеры</a:t>
                      </a:r>
                      <a:endParaRPr lang="ru-RU" dirty="0"/>
                    </a:p>
                  </a:txBody>
                  <a:tcPr/>
                </a:tc>
                <a:extLst>
                  <a:ext uri="{0D108BD9-81ED-4DB2-BD59-A6C34878D82A}">
                    <a16:rowId xmlns:a16="http://schemas.microsoft.com/office/drawing/2014/main" val="10000"/>
                  </a:ext>
                </a:extLst>
              </a:tr>
              <a:tr h="370840">
                <a:tc>
                  <a:txBody>
                    <a:bodyPr/>
                    <a:lstStyle/>
                    <a:p>
                      <a:pPr lvl="0"/>
                      <a:r>
                        <a:rPr lang="ru-RU" sz="1800" dirty="0" smtClean="0">
                          <a:latin typeface="Times New Roman" pitchFamily="18" charset="0"/>
                          <a:cs typeface="Times New Roman" pitchFamily="18" charset="0"/>
                        </a:rPr>
                        <a:t>Позиционирования организации на рынке</a:t>
                      </a:r>
                      <a:endParaRPr lang="ru-RU" dirty="0"/>
                    </a:p>
                  </a:txBody>
                  <a:tcPr/>
                </a:tc>
                <a:tc>
                  <a:txBody>
                    <a:bodyPr/>
                    <a:lstStyle/>
                    <a:p>
                      <a:r>
                        <a:rPr lang="ru-RU" sz="1800" b="0" kern="1200" dirty="0" smtClean="0">
                          <a:solidFill>
                            <a:schemeClr val="tx1"/>
                          </a:solidFill>
                          <a:latin typeface="Times New Roman" pitchFamily="18" charset="0"/>
                          <a:ea typeface="+mn-ea"/>
                          <a:cs typeface="Times New Roman" pitchFamily="18" charset="0"/>
                        </a:rPr>
                        <a:t>Включает в себя миссию организации и ее оценку с точки зрения общества. Сюда же относится участие в профессиональных ассоциациях, что играет огромную роль, например, на строительном рынке. Безвестному застройщику вряд ли удастся получить участок под жилой микрорайон, да и покупатели, не желая рисковать, скорее выберут другого продавца жилья. Чем дольше работает организация на рынке, тем больше к ней доверия. В условиях молодого российского рынка длительность работы играет меньшую роль, чем на Западе. Организация, работающая больше пяти лет, уже достойна того, чтобы ее рассматривали в качестве серьезного партнера</a:t>
                      </a:r>
                      <a:endParaRPr lang="ru-RU" sz="1800" dirty="0" smtClean="0">
                        <a:latin typeface="Times New Roman" pitchFamily="18" charset="0"/>
                        <a:cs typeface="Times New Roman" pitchFamily="18" charset="0"/>
                      </a:endParaRPr>
                    </a:p>
                    <a:p>
                      <a:endParaRPr lang="ru-RU" dirty="0"/>
                    </a:p>
                  </a:txBody>
                  <a:tcPr/>
                </a:tc>
                <a:extLst>
                  <a:ext uri="{0D108BD9-81ED-4DB2-BD59-A6C34878D82A}">
                    <a16:rowId xmlns:a16="http://schemas.microsoft.com/office/drawing/2014/main" val="10001"/>
                  </a:ext>
                </a:extLst>
              </a:tr>
            </a:tbl>
          </a:graphicData>
        </a:graphic>
      </p:graphicFrame>
      <p:sp>
        <p:nvSpPr>
          <p:cNvPr id="6" name="Прямоугольник 5"/>
          <p:cNvSpPr/>
          <p:nvPr/>
        </p:nvSpPr>
        <p:spPr>
          <a:xfrm>
            <a:off x="642910" y="5072074"/>
            <a:ext cx="7929618" cy="646331"/>
          </a:xfrm>
          <a:prstGeom prst="rect">
            <a:avLst/>
          </a:prstGeom>
        </p:spPr>
        <p:txBody>
          <a:bodyPr wrap="square">
            <a:spAutoFit/>
          </a:bodyPr>
          <a:lstStyle/>
          <a:p>
            <a:pPr algn="just"/>
            <a:r>
              <a:rPr lang="ru-RU" dirty="0" smtClean="0">
                <a:latin typeface="Times New Roman" pitchFamily="18" charset="0"/>
                <a:cs typeface="Times New Roman" pitchFamily="18" charset="0"/>
              </a:rPr>
              <a:t>В корпоративную группу входят компоненты, определяющие деловую репутацию с внутренней и внешней стороны организации.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31</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2714612" y="428604"/>
            <a:ext cx="4093685" cy="369332"/>
          </a:xfrm>
          <a:prstGeom prst="rect">
            <a:avLst/>
          </a:prstGeom>
        </p:spPr>
        <p:txBody>
          <a:bodyPr wrap="none">
            <a:spAutoFit/>
          </a:bodyPr>
          <a:lstStyle/>
          <a:p>
            <a:r>
              <a:rPr lang="ru-RU" b="1" dirty="0" smtClean="0">
                <a:latin typeface="Times New Roman" pitchFamily="18" charset="0"/>
                <a:cs typeface="Times New Roman" pitchFamily="18" charset="0"/>
              </a:rPr>
              <a:t>Анализ корпоративных компонентов</a:t>
            </a:r>
            <a:endParaRPr lang="ru-RU" dirty="0">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428596" y="785794"/>
          <a:ext cx="8429684" cy="4485640"/>
        </p:xfrm>
        <a:graphic>
          <a:graphicData uri="http://schemas.openxmlformats.org/drawingml/2006/table">
            <a:tbl>
              <a:tblPr firstRow="1" bandRow="1">
                <a:tableStyleId>{8799B23B-EC83-4686-B30A-512413B5E67A}</a:tableStyleId>
              </a:tblPr>
              <a:tblGrid>
                <a:gridCol w="1785950">
                  <a:extLst>
                    <a:ext uri="{9D8B030D-6E8A-4147-A177-3AD203B41FA5}">
                      <a16:colId xmlns:a16="http://schemas.microsoft.com/office/drawing/2014/main" val="20000"/>
                    </a:ext>
                  </a:extLst>
                </a:gridCol>
                <a:gridCol w="6643734">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Компоненты</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i="0" kern="1200" dirty="0" smtClean="0">
                          <a:solidFill>
                            <a:schemeClr val="tx1"/>
                          </a:solidFill>
                          <a:latin typeface="Times New Roman" pitchFamily="18" charset="0"/>
                          <a:ea typeface="+mn-ea"/>
                          <a:cs typeface="Times New Roman" pitchFamily="18" charset="0"/>
                        </a:rPr>
                        <a:t>Характеристики, значение, примеры</a:t>
                      </a:r>
                      <a:endParaRPr lang="ru-RU" dirty="0"/>
                    </a:p>
                  </a:txBody>
                  <a:tcPr/>
                </a:tc>
                <a:extLst>
                  <a:ext uri="{0D108BD9-81ED-4DB2-BD59-A6C34878D82A}">
                    <a16:rowId xmlns:a16="http://schemas.microsoft.com/office/drawing/2014/main" val="10000"/>
                  </a:ext>
                </a:extLst>
              </a:tr>
              <a:tr h="370840">
                <a:tc>
                  <a:txBody>
                    <a:bodyPr/>
                    <a:lstStyle/>
                    <a:p>
                      <a:pPr lvl="0"/>
                      <a:r>
                        <a:rPr lang="ru-RU" sz="1800" dirty="0" smtClean="0">
                          <a:latin typeface="Times New Roman" pitchFamily="18" charset="0"/>
                          <a:cs typeface="Times New Roman" pitchFamily="18" charset="0"/>
                        </a:rPr>
                        <a:t>Репутация первого лица; </a:t>
                      </a:r>
                    </a:p>
                    <a:p>
                      <a:endParaRPr lang="ru-RU" dirty="0"/>
                    </a:p>
                  </a:txBody>
                  <a:tcPr/>
                </a:tc>
                <a:tc>
                  <a:txBody>
                    <a:bodyPr/>
                    <a:lstStyle/>
                    <a:p>
                      <a:pPr algn="just"/>
                      <a:r>
                        <a:rPr lang="ru-RU" sz="1800" b="0" kern="1200" dirty="0" smtClean="0">
                          <a:solidFill>
                            <a:schemeClr val="tx1"/>
                          </a:solidFill>
                          <a:latin typeface="Times New Roman" pitchFamily="18" charset="0"/>
                          <a:ea typeface="+mn-ea"/>
                          <a:cs typeface="Times New Roman" pitchFamily="18" charset="0"/>
                        </a:rPr>
                        <a:t>Оказывает очень заметное влияние на репутацию всей организации. Более того, она может влиять на организацию и после того, как руководитель отошел от дел. Например, «</a:t>
                      </a:r>
                      <a:r>
                        <a:rPr lang="ru-RU" sz="1800" b="0" kern="1200" dirty="0" err="1" smtClean="0">
                          <a:solidFill>
                            <a:schemeClr val="tx1"/>
                          </a:solidFill>
                          <a:latin typeface="Times New Roman" pitchFamily="18" charset="0"/>
                          <a:ea typeface="+mn-ea"/>
                          <a:cs typeface="Times New Roman" pitchFamily="18" charset="0"/>
                        </a:rPr>
                        <a:t>Вымпелком</a:t>
                      </a:r>
                      <a:r>
                        <a:rPr lang="ru-RU" sz="1800" b="0" kern="1200" dirty="0" smtClean="0">
                          <a:solidFill>
                            <a:schemeClr val="tx1"/>
                          </a:solidFill>
                          <a:latin typeface="Times New Roman" pitchFamily="18" charset="0"/>
                          <a:ea typeface="+mn-ea"/>
                          <a:cs typeface="Times New Roman" pitchFamily="18" charset="0"/>
                        </a:rPr>
                        <a:t>» до сих пор ассоциируется с Владимиром Зиминым, «ЮКОС» – с Михаилом Ходорковским</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Престижность работы в организации; </a:t>
                      </a:r>
                    </a:p>
                    <a:p>
                      <a:endParaRPr lang="ru-RU"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Times New Roman" pitchFamily="18" charset="0"/>
                          <a:ea typeface="+mn-ea"/>
                          <a:cs typeface="Times New Roman" pitchFamily="18" charset="0"/>
                        </a:rPr>
                        <a:t>Многие выпускники экономических факультетов российских вузов хотят работать в крупнейших российских организациях за меньшие деньги, чем в малоизвестных организациях. Такой опыт позволит им впоследствии получать гораздо более высокую зарплату</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Рост квалификации специалистов.</a:t>
                      </a:r>
                      <a:endParaRPr lang="ru-RU" dirty="0" smtClean="0"/>
                    </a:p>
                    <a:p>
                      <a:endParaRPr lang="ru-RU" dirty="0"/>
                    </a:p>
                  </a:txBody>
                  <a:tcPr/>
                </a:tc>
                <a:tc>
                  <a:txBody>
                    <a:bodyPr/>
                    <a:lstStyle/>
                    <a:p>
                      <a:pPr algn="just"/>
                      <a:r>
                        <a:rPr lang="ru-RU" sz="1800" b="0" kern="1200" dirty="0" smtClean="0">
                          <a:solidFill>
                            <a:schemeClr val="tx1"/>
                          </a:solidFill>
                          <a:latin typeface="Times New Roman" pitchFamily="18" charset="0"/>
                          <a:ea typeface="+mn-ea"/>
                          <a:cs typeface="Times New Roman" pitchFamily="18" charset="0"/>
                        </a:rPr>
                        <a:t>Рост профессионализма сотрудников оценивается клиентом или потребителем через качество услуг или продукции, поэтому инвестиции в человеческие ресурсы (квалификацию) играют важную роль.</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
        <p:nvSpPr>
          <p:cNvPr id="7" name="Прямоугольник 6"/>
          <p:cNvSpPr/>
          <p:nvPr/>
        </p:nvSpPr>
        <p:spPr>
          <a:xfrm>
            <a:off x="428596" y="5357826"/>
            <a:ext cx="8358246" cy="646331"/>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Принцип социальной ответственности бизнеса заставляет крупные организации делать акцент на собственной общественной значимости.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32</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7" name="Прямоугольник 6"/>
          <p:cNvSpPr/>
          <p:nvPr/>
        </p:nvSpPr>
        <p:spPr>
          <a:xfrm>
            <a:off x="214282" y="428604"/>
            <a:ext cx="8643998" cy="369332"/>
          </a:xfrm>
          <a:prstGeom prst="rect">
            <a:avLst/>
          </a:prstGeom>
        </p:spPr>
        <p:txBody>
          <a:bodyPr wrap="square">
            <a:spAutoFit/>
          </a:bodyPr>
          <a:lstStyle/>
          <a:p>
            <a:pPr algn="ctr"/>
            <a:r>
              <a:rPr lang="ru-RU" b="1" dirty="0" smtClean="0">
                <a:latin typeface="Times New Roman" pitchFamily="18" charset="0"/>
                <a:cs typeface="Times New Roman" pitchFamily="18" charset="0"/>
              </a:rPr>
              <a:t>Анализ социального компонента деловой репутации</a:t>
            </a:r>
            <a:endParaRPr lang="ru-RU" dirty="0">
              <a:latin typeface="Times New Roman" pitchFamily="18" charset="0"/>
              <a:cs typeface="Times New Roman" pitchFamily="18" charset="0"/>
            </a:endParaRPr>
          </a:p>
        </p:txBody>
      </p:sp>
      <p:graphicFrame>
        <p:nvGraphicFramePr>
          <p:cNvPr id="8" name="Таблица 7"/>
          <p:cNvGraphicFramePr>
            <a:graphicFrameLocks noGrp="1"/>
          </p:cNvGraphicFramePr>
          <p:nvPr/>
        </p:nvGraphicFramePr>
        <p:xfrm>
          <a:off x="357158" y="1071546"/>
          <a:ext cx="8429684" cy="4485640"/>
        </p:xfrm>
        <a:graphic>
          <a:graphicData uri="http://schemas.openxmlformats.org/drawingml/2006/table">
            <a:tbl>
              <a:tblPr firstRow="1" bandRow="1">
                <a:tableStyleId>{8799B23B-EC83-4686-B30A-512413B5E67A}</a:tableStyleId>
              </a:tblPr>
              <a:tblGrid>
                <a:gridCol w="1857388">
                  <a:extLst>
                    <a:ext uri="{9D8B030D-6E8A-4147-A177-3AD203B41FA5}">
                      <a16:colId xmlns:a16="http://schemas.microsoft.com/office/drawing/2014/main" val="20000"/>
                    </a:ext>
                  </a:extLst>
                </a:gridCol>
                <a:gridCol w="6572296">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Компоненты</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i="0" kern="1200" dirty="0" smtClean="0">
                          <a:solidFill>
                            <a:schemeClr val="tx1"/>
                          </a:solidFill>
                          <a:latin typeface="Times New Roman" pitchFamily="18" charset="0"/>
                          <a:ea typeface="+mn-ea"/>
                          <a:cs typeface="Times New Roman" pitchFamily="18" charset="0"/>
                        </a:rPr>
                        <a:t>Характеристики, значение, примеры</a:t>
                      </a:r>
                      <a:endParaRPr lang="ru-RU" dirty="0"/>
                    </a:p>
                  </a:txBody>
                  <a:tcPr/>
                </a:tc>
                <a:extLst>
                  <a:ext uri="{0D108BD9-81ED-4DB2-BD59-A6C34878D82A}">
                    <a16:rowId xmlns:a16="http://schemas.microsoft.com/office/drawing/2014/main" val="10000"/>
                  </a:ext>
                </a:extLst>
              </a:tr>
              <a:tr h="370840">
                <a:tc>
                  <a:txBody>
                    <a:bodyPr/>
                    <a:lstStyle/>
                    <a:p>
                      <a:pPr lvl="0"/>
                      <a:r>
                        <a:rPr lang="ru-RU" sz="1800" dirty="0" smtClean="0">
                          <a:latin typeface="Times New Roman" pitchFamily="18" charset="0"/>
                          <a:cs typeface="Times New Roman" pitchFamily="18" charset="0"/>
                        </a:rPr>
                        <a:t>Социальная ответственность организации. </a:t>
                      </a:r>
                    </a:p>
                  </a:txBody>
                  <a:tcPr/>
                </a:tc>
                <a:tc>
                  <a:txBody>
                    <a:bodyPr/>
                    <a:lstStyle/>
                    <a:p>
                      <a:pPr algn="just"/>
                      <a:r>
                        <a:rPr lang="ru-RU" sz="1800" b="0" i="0" kern="1200" dirty="0" smtClean="0">
                          <a:solidFill>
                            <a:schemeClr val="tx1"/>
                          </a:solidFill>
                          <a:latin typeface="Times New Roman" pitchFamily="18" charset="0"/>
                          <a:ea typeface="+mn-ea"/>
                          <a:cs typeface="Times New Roman" pitchFamily="18" charset="0"/>
                        </a:rPr>
                        <a:t>Используется позиция социальной направленности деятельности. Причем, иногда именно этот компонент позволяет организациям, производящим заведомо вредную продукцию, например табачные изделия, позиционировать себя с положительной стороны.</a:t>
                      </a:r>
                      <a:endParaRPr lang="ru-RU" sz="1800" b="0" kern="1200" dirty="0" smtClean="0">
                        <a:solidFill>
                          <a:schemeClr val="tx1"/>
                        </a:solidFill>
                        <a:latin typeface="Times New Roman" pitchFamily="18" charset="0"/>
                        <a:ea typeface="+mn-ea"/>
                        <a:cs typeface="Times New Roman" pitchFamily="18" charset="0"/>
                      </a:endParaRPr>
                    </a:p>
                  </a:txBody>
                  <a:tcPr/>
                </a:tc>
                <a:extLst>
                  <a:ext uri="{0D108BD9-81ED-4DB2-BD59-A6C34878D82A}">
                    <a16:rowId xmlns:a16="http://schemas.microsoft.com/office/drawing/2014/main" val="10001"/>
                  </a:ext>
                </a:extLst>
              </a:tr>
              <a:tr h="370840">
                <a:tc>
                  <a:txBody>
                    <a:bodyPr/>
                    <a:lstStyle/>
                    <a:p>
                      <a:r>
                        <a:rPr lang="ru-RU" sz="1800" dirty="0" smtClean="0">
                          <a:latin typeface="Times New Roman" pitchFamily="18" charset="0"/>
                          <a:cs typeface="Times New Roman" pitchFamily="18" charset="0"/>
                        </a:rPr>
                        <a:t>Социальные гарантии по ТК РФ. </a:t>
                      </a:r>
                      <a:endParaRPr lang="ru-RU"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b="0" i="0" kern="1200" dirty="0" smtClean="0">
                          <a:solidFill>
                            <a:schemeClr val="tx1"/>
                          </a:solidFill>
                          <a:latin typeface="Times New Roman" pitchFamily="18" charset="0"/>
                          <a:ea typeface="+mn-ea"/>
                          <a:cs typeface="Times New Roman" pitchFamily="18" charset="0"/>
                        </a:rPr>
                        <a:t>Соблюдение трудовых прав и гарантий граждан: зарплата, пенсия, больничные листы, пособия по увольнению.</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Социальные блага.</a:t>
                      </a:r>
                      <a:endParaRPr lang="ru-RU" dirty="0"/>
                    </a:p>
                  </a:txBody>
                  <a:tcPr/>
                </a:tc>
                <a:tc>
                  <a:txBody>
                    <a:bodyPr/>
                    <a:lstStyle/>
                    <a:p>
                      <a:pPr algn="just"/>
                      <a:r>
                        <a:rPr lang="ru-RU" sz="1800" b="0" i="0" kern="1200" dirty="0" smtClean="0">
                          <a:solidFill>
                            <a:schemeClr val="tx1"/>
                          </a:solidFill>
                          <a:latin typeface="Times New Roman" pitchFamily="18" charset="0"/>
                          <a:ea typeface="+mn-ea"/>
                          <a:cs typeface="Times New Roman" pitchFamily="18" charset="0"/>
                        </a:rPr>
                        <a:t>В переходной экономике России утрачены гарантированные в советский период социальные блага: бесплатное обучение и лечение, низкая оплата транспортных и коммунальных услуг, отдыха. Современные организации вводят «социальный пакет», оплачивающий перечисленные блага некоторым категориям сотрудников.</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33</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285720" y="642918"/>
            <a:ext cx="8429684" cy="5978560"/>
          </a:xfrm>
          <a:prstGeom prst="rect">
            <a:avLst/>
          </a:prstGeom>
        </p:spPr>
        <p:txBody>
          <a:bodyPr wrap="square">
            <a:spAutoFit/>
          </a:bodyPr>
          <a:lstStyle/>
          <a:p>
            <a:pPr indent="457200" algn="just">
              <a:lnSpc>
                <a:spcPct val="125000"/>
              </a:lnSpc>
            </a:pPr>
            <a:r>
              <a:rPr lang="ru-RU" dirty="0" smtClean="0">
                <a:latin typeface="Times New Roman" pitchFamily="18" charset="0"/>
                <a:cs typeface="Times New Roman" pitchFamily="18" charset="0"/>
              </a:rPr>
              <a:t>В основе деловой репутации должны лежать честные этические правила и отношения. Управление репутацией вовсе не подразумевает создание красивого мифа, неявный обман общества. Если организация собирается долгое время существовать, то негативные последствия такого обмана станут катастрофичными.</a:t>
            </a:r>
          </a:p>
          <a:p>
            <a:pPr indent="457200" algn="ctr">
              <a:lnSpc>
                <a:spcPct val="125000"/>
              </a:lnSpc>
            </a:pPr>
            <a:r>
              <a:rPr lang="ru-RU"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Реальная репутация – это отражение позиции организации, </a:t>
            </a:r>
          </a:p>
          <a:p>
            <a:pPr indent="457200" algn="ctr">
              <a:lnSpc>
                <a:spcPct val="125000"/>
              </a:lnSpc>
            </a:pPr>
            <a:r>
              <a:rPr lang="ru-RU" b="1" dirty="0" smtClean="0">
                <a:latin typeface="Times New Roman" pitchFamily="18" charset="0"/>
                <a:cs typeface="Times New Roman" pitchFamily="18" charset="0"/>
              </a:rPr>
              <a:t>образа ее действий</a:t>
            </a:r>
            <a:endParaRPr lang="ru-RU" dirty="0" smtClean="0">
              <a:latin typeface="Times New Roman" pitchFamily="18" charset="0"/>
              <a:cs typeface="Times New Roman" pitchFamily="18" charset="0"/>
            </a:endParaRPr>
          </a:p>
          <a:p>
            <a:pPr indent="457200" algn="just">
              <a:lnSpc>
                <a:spcPct val="125000"/>
              </a:lnSpc>
            </a:pPr>
            <a:r>
              <a:rPr lang="ru-RU" dirty="0" smtClean="0">
                <a:latin typeface="Times New Roman" pitchFamily="18" charset="0"/>
                <a:cs typeface="Times New Roman" pitchFamily="18" charset="0"/>
              </a:rPr>
              <a:t>Например, компании «</a:t>
            </a:r>
            <a:r>
              <a:rPr lang="ru-RU" dirty="0" err="1" smtClean="0">
                <a:latin typeface="Times New Roman" pitchFamily="18" charset="0"/>
                <a:cs typeface="Times New Roman" pitchFamily="18" charset="0"/>
              </a:rPr>
              <a:t>Вимм-Билль-Данн</a:t>
            </a:r>
            <a:r>
              <a:rPr lang="ru-RU" dirty="0" smtClean="0">
                <a:latin typeface="Times New Roman" pitchFamily="18" charset="0"/>
                <a:cs typeface="Times New Roman" pitchFamily="18" charset="0"/>
              </a:rPr>
              <a:t>», которая долгое время вела переговоры с группой </a:t>
            </a:r>
            <a:r>
              <a:rPr lang="ru-RU" dirty="0" err="1" smtClean="0">
                <a:latin typeface="Times New Roman" pitchFamily="18" charset="0"/>
                <a:cs typeface="Times New Roman" pitchFamily="18" charset="0"/>
              </a:rPr>
              <a:t>Danone</a:t>
            </a:r>
            <a:r>
              <a:rPr lang="ru-RU" dirty="0" smtClean="0">
                <a:latin typeface="Times New Roman" pitchFamily="18" charset="0"/>
                <a:cs typeface="Times New Roman" pitchFamily="18" charset="0"/>
              </a:rPr>
              <a:t> о продаже блокирующего пакета акций, пришлось опубликовать сведения о своих акционерах. Информация была не в пользу компании, поскольку сообщалось об уголовном прошлом одного из ее акционеров. Это вызвало волну публикаций о криминализации российского бизнеса и у нас, и в западной прессе.</a:t>
            </a:r>
          </a:p>
          <a:p>
            <a:pPr indent="457200" algn="just">
              <a:lnSpc>
                <a:spcPct val="125000"/>
              </a:lnSpc>
            </a:pPr>
            <a:r>
              <a:rPr lang="ru-RU" dirty="0" smtClean="0">
                <a:latin typeface="Times New Roman" pitchFamily="18" charset="0"/>
                <a:cs typeface="Times New Roman" pitchFamily="18" charset="0"/>
              </a:rPr>
              <a:t>Однако затем в глазах западного инвестора репутация компании «</a:t>
            </a:r>
            <a:r>
              <a:rPr lang="ru-RU" dirty="0" err="1" smtClean="0">
                <a:latin typeface="Times New Roman" pitchFamily="18" charset="0"/>
                <a:cs typeface="Times New Roman" pitchFamily="18" charset="0"/>
              </a:rPr>
              <a:t>Вимм-Билль-Данн</a:t>
            </a:r>
            <a:r>
              <a:rPr lang="ru-RU" dirty="0" smtClean="0">
                <a:latin typeface="Times New Roman" pitchFamily="18" charset="0"/>
                <a:cs typeface="Times New Roman" pitchFamily="18" charset="0"/>
              </a:rPr>
              <a:t>» восстановилась: во-первых, рынок оценил то, что компания не побоялась сказать об этом, а во-вторых, уголовное прошлое в период СССР на Западе часто воспринимается в политическом контексте. Если бы компания попыталась скрыть этот факт, то удар по репутации был бы более ощутимым.</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34</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357158" y="714356"/>
            <a:ext cx="8215370" cy="3693319"/>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Подчеркивая связь между этикой деловой репутации и экономическими проблемами, в частности, инвестиционным климатом, отметим, что состояние российских организаций за последнее время значительно улучшилось. </a:t>
            </a:r>
          </a:p>
          <a:p>
            <a:pPr indent="457200" algn="just"/>
            <a:r>
              <a:rPr lang="ru-RU" dirty="0" smtClean="0">
                <a:latin typeface="Times New Roman" pitchFamily="18" charset="0"/>
                <a:cs typeface="Times New Roman" pitchFamily="18" charset="0"/>
              </a:rPr>
              <a:t>Два наиболее значимых риска − «бюрократия и коррупция» и «неэтичный бизнес» – снизились, что оказывает определенное влияние на положительную оценку </a:t>
            </a:r>
            <a:r>
              <a:rPr lang="ru-RU" dirty="0" err="1" smtClean="0">
                <a:latin typeface="Times New Roman" pitchFamily="18" charset="0"/>
                <a:cs typeface="Times New Roman" pitchFamily="18" charset="0"/>
              </a:rPr>
              <a:t>репутационного</a:t>
            </a:r>
            <a:r>
              <a:rPr lang="ru-RU" dirty="0" smtClean="0">
                <a:latin typeface="Times New Roman" pitchFamily="18" charset="0"/>
                <a:cs typeface="Times New Roman" pitchFamily="18" charset="0"/>
              </a:rPr>
              <a:t> уровня российских организаций.</a:t>
            </a:r>
          </a:p>
          <a:p>
            <a:pPr indent="457200" algn="just"/>
            <a:r>
              <a:rPr lang="ru-RU" dirty="0" smtClean="0">
                <a:latin typeface="Times New Roman" pitchFamily="18" charset="0"/>
                <a:cs typeface="Times New Roman" pitchFamily="18" charset="0"/>
              </a:rPr>
              <a:t>Вместе с тем, управление деловой репутацией организации зависит и от каждого сотрудника. Этим должен заниматься весь коллектив, каждый на своем уровне: от директора до грузчика на складе.</a:t>
            </a:r>
          </a:p>
          <a:p>
            <a:pPr indent="457200" algn="just"/>
            <a:r>
              <a:rPr lang="ru-RU" dirty="0" smtClean="0">
                <a:latin typeface="Times New Roman" pitchFamily="18" charset="0"/>
                <a:cs typeface="Times New Roman" pitchFamily="18" charset="0"/>
              </a:rPr>
              <a:t>Знание об управлении деловой репутацией и овладение его технологиями позволит более продуманно и эффективно привести предприятие к финансово-экономическому и нравственно-деловому успеху.</a:t>
            </a:r>
          </a:p>
          <a:p>
            <a:pPr indent="457200" algn="just"/>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35</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6" name="Прямоугольник 5"/>
          <p:cNvSpPr/>
          <p:nvPr/>
        </p:nvSpPr>
        <p:spPr>
          <a:xfrm>
            <a:off x="285720" y="428604"/>
            <a:ext cx="8429684" cy="5632311"/>
          </a:xfrm>
          <a:prstGeom prst="rect">
            <a:avLst/>
          </a:prstGeom>
        </p:spPr>
        <p:txBody>
          <a:bodyPr wrap="square">
            <a:spAutoFit/>
          </a:bodyPr>
          <a:lstStyle/>
          <a:p>
            <a:pPr algn="ctr"/>
            <a:r>
              <a:rPr lang="ru-RU" b="1" dirty="0" smtClean="0">
                <a:latin typeface="Times New Roman" pitchFamily="18" charset="0"/>
                <a:cs typeface="Times New Roman" pitchFamily="18" charset="0"/>
              </a:rPr>
              <a:t>Резюме</a:t>
            </a:r>
          </a:p>
          <a:p>
            <a:pPr indent="457200" algn="just"/>
            <a:r>
              <a:rPr lang="ru-RU" dirty="0" smtClean="0">
                <a:latin typeface="Times New Roman" pitchFamily="18" charset="0"/>
                <a:cs typeface="Times New Roman" pitchFamily="18" charset="0"/>
              </a:rPr>
              <a:t>1.Этика бизнеса – это система моральных норм взаимоотношений между участниками делового процесса.</a:t>
            </a:r>
          </a:p>
          <a:p>
            <a:pPr indent="457200" algn="just"/>
            <a:r>
              <a:rPr lang="ru-RU" dirty="0" smtClean="0">
                <a:latin typeface="Times New Roman" pitchFamily="18" charset="0"/>
                <a:cs typeface="Times New Roman" pitchFamily="18" charset="0"/>
              </a:rPr>
              <a:t>2.В сфере современного предпринимательства этические основы бизнеса связаны с понятием корпоративной социальной ответственности как достижении экономического успеха путями, основанными на этических нормах уважения к людям, обществу и окружающей среде (экологии).</a:t>
            </a:r>
          </a:p>
          <a:p>
            <a:pPr indent="457200" algn="just"/>
            <a:r>
              <a:rPr lang="ru-RU" dirty="0" smtClean="0">
                <a:latin typeface="Times New Roman" pitchFamily="18" charset="0"/>
                <a:cs typeface="Times New Roman" pitchFamily="18" charset="0"/>
              </a:rPr>
              <a:t>3.Вести этичный бизнес выгодно. Опыт показывает, что именно те организации, которые отличаются высоким уровнем организации этических принципов ведения бизнеса, обнаруживают большую финансовую успешность и состоятельность.</a:t>
            </a:r>
          </a:p>
          <a:p>
            <a:pPr indent="457200" algn="just"/>
            <a:r>
              <a:rPr lang="ru-RU" dirty="0" smtClean="0">
                <a:latin typeface="Times New Roman" pitchFamily="18" charset="0"/>
                <a:cs typeface="Times New Roman" pitchFamily="18" charset="0"/>
              </a:rPr>
              <a:t>4.В традициях российского предпринимательства были широко развиты благотворительность и меценатство. За счет купеческой прибыли строились больницы, музеи, приюты, школы, церкви. Причем содержание этих заведений также осуществлялось на купеческие деньги.</a:t>
            </a:r>
          </a:p>
          <a:p>
            <a:pPr indent="457200" algn="just"/>
            <a:r>
              <a:rPr lang="ru-RU" dirty="0" smtClean="0">
                <a:latin typeface="Times New Roman" pitchFamily="18" charset="0"/>
                <a:cs typeface="Times New Roman" pitchFamily="18" charset="0"/>
              </a:rPr>
              <a:t>5.Современный этап в развитии российской деловой этики характеризуется сложным поиском новых жизнеспособных форм, основанных на отечественных традициях и опыте западной этики бизнеса. Одним из приоритетных этических направлений развития бизнеса сегодня является формирование и управление деловой репутацией.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36</a:t>
            </a:fld>
            <a:endParaRPr lang="ru-RU"/>
          </a:p>
        </p:txBody>
      </p:sp>
      <p:sp>
        <p:nvSpPr>
          <p:cNvPr id="4" name="Прямоугольник 3"/>
          <p:cNvSpPr/>
          <p:nvPr/>
        </p:nvSpPr>
        <p:spPr>
          <a:xfrm>
            <a:off x="0" y="0"/>
            <a:ext cx="9144000" cy="369332"/>
          </a:xfrm>
          <a:prstGeom prst="rect">
            <a:avLst/>
          </a:prstGeom>
          <a:solidFill>
            <a:schemeClr val="accent1">
              <a:lumMod val="40000"/>
              <a:lumOff val="60000"/>
            </a:schemeClr>
          </a:solidFill>
        </p:spPr>
        <p:txBody>
          <a:bodyPr wrap="square">
            <a:spAutoFit/>
          </a:bodyPr>
          <a:lstStyle/>
          <a:p>
            <a:pPr algn="ctr"/>
            <a:r>
              <a:rPr lang="ru-RU" b="1" dirty="0" smtClean="0">
                <a:latin typeface="Times New Roman" pitchFamily="18" charset="0"/>
                <a:cs typeface="Times New Roman" pitchFamily="18" charset="0"/>
              </a:rPr>
              <a:t>3. Формировании деловой российской этики</a:t>
            </a:r>
            <a:endParaRPr lang="ru-RU" b="1" dirty="0">
              <a:latin typeface="Times New Roman" pitchFamily="18" charset="0"/>
              <a:cs typeface="Times New Roman" pitchFamily="18" charset="0"/>
            </a:endParaRPr>
          </a:p>
        </p:txBody>
      </p:sp>
      <p:sp>
        <p:nvSpPr>
          <p:cNvPr id="5" name="Прямоугольник 4"/>
          <p:cNvSpPr/>
          <p:nvPr/>
        </p:nvSpPr>
        <p:spPr>
          <a:xfrm>
            <a:off x="785786" y="1028343"/>
            <a:ext cx="7572428" cy="4247317"/>
          </a:xfrm>
          <a:prstGeom prst="rect">
            <a:avLst/>
          </a:prstGeom>
        </p:spPr>
        <p:txBody>
          <a:bodyPr wrap="square">
            <a:spAutoFit/>
          </a:bodyPr>
          <a:lstStyle/>
          <a:p>
            <a:pPr algn="ctr">
              <a:lnSpc>
                <a:spcPct val="150000"/>
              </a:lnSpc>
            </a:pPr>
            <a:r>
              <a:rPr lang="ru-RU" b="1" dirty="0" smtClean="0">
                <a:latin typeface="Times New Roman" pitchFamily="18" charset="0"/>
                <a:cs typeface="Times New Roman" pitchFamily="18" charset="0"/>
              </a:rPr>
              <a:t>Контрольные вопросы</a:t>
            </a:r>
          </a:p>
          <a:p>
            <a:pPr algn="just">
              <a:lnSpc>
                <a:spcPct val="150000"/>
              </a:lnSpc>
            </a:pPr>
            <a:r>
              <a:rPr lang="ru-RU" dirty="0" smtClean="0">
                <a:latin typeface="Times New Roman" pitchFamily="18" charset="0"/>
                <a:cs typeface="Times New Roman" pitchFamily="18" charset="0"/>
              </a:rPr>
              <a:t>1.Назовите международные этические принципы ведения бизнеса.</a:t>
            </a:r>
          </a:p>
          <a:p>
            <a:pPr algn="just">
              <a:lnSpc>
                <a:spcPct val="150000"/>
              </a:lnSpc>
            </a:pPr>
            <a:r>
              <a:rPr lang="ru-RU" dirty="0" smtClean="0">
                <a:latin typeface="Times New Roman" pitchFamily="18" charset="0"/>
                <a:cs typeface="Times New Roman" pitchFamily="18" charset="0"/>
              </a:rPr>
              <a:t>2.Какова концепция корпоративной социальной ответственности?</a:t>
            </a:r>
          </a:p>
          <a:p>
            <a:pPr algn="just">
              <a:lnSpc>
                <a:spcPct val="150000"/>
              </a:lnSpc>
            </a:pPr>
            <a:r>
              <a:rPr lang="ru-RU" dirty="0" smtClean="0">
                <a:latin typeface="Times New Roman" pitchFamily="18" charset="0"/>
                <a:cs typeface="Times New Roman" pitchFamily="18" charset="0"/>
              </a:rPr>
              <a:t>3.Что включает в себя Кодекс корпоративного поведения?</a:t>
            </a:r>
          </a:p>
          <a:p>
            <a:pPr algn="just">
              <a:lnSpc>
                <a:spcPct val="150000"/>
              </a:lnSpc>
            </a:pPr>
            <a:r>
              <a:rPr lang="ru-RU" dirty="0" smtClean="0">
                <a:latin typeface="Times New Roman" pitchFamily="18" charset="0"/>
                <a:cs typeface="Times New Roman" pitchFamily="18" charset="0"/>
              </a:rPr>
              <a:t>4.Выделите наиболее важные этапы развития этической традиции ведения бизнеса в России.</a:t>
            </a:r>
          </a:p>
          <a:p>
            <a:pPr algn="just">
              <a:lnSpc>
                <a:spcPct val="150000"/>
              </a:lnSpc>
            </a:pPr>
            <a:r>
              <a:rPr lang="ru-RU" dirty="0" smtClean="0">
                <a:latin typeface="Times New Roman" pitchFamily="18" charset="0"/>
                <a:cs typeface="Times New Roman" pitchFamily="18" charset="0"/>
              </a:rPr>
              <a:t>5.Перечислите наиболее известных русских купцов-меценатов.</a:t>
            </a:r>
          </a:p>
          <a:p>
            <a:pPr algn="just">
              <a:lnSpc>
                <a:spcPct val="150000"/>
              </a:lnSpc>
            </a:pPr>
            <a:r>
              <a:rPr lang="ru-RU" dirty="0" smtClean="0">
                <a:latin typeface="Times New Roman" pitchFamily="18" charset="0"/>
                <a:cs typeface="Times New Roman" pitchFamily="18" charset="0"/>
              </a:rPr>
              <a:t>6.Какие проблемы характеризуют современный уровень деловой российской этики?</a:t>
            </a:r>
          </a:p>
          <a:p>
            <a:pPr algn="just">
              <a:lnSpc>
                <a:spcPct val="150000"/>
              </a:lnSpc>
            </a:pPr>
            <a:r>
              <a:rPr lang="ru-RU" dirty="0" smtClean="0">
                <a:latin typeface="Times New Roman" pitchFamily="18" charset="0"/>
                <a:cs typeface="Times New Roman" pitchFamily="18" charset="0"/>
              </a:rPr>
              <a:t>7.Перечислите компоненты деловой репутации организации.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0"/>
            <a:ext cx="9144000" cy="307777"/>
          </a:xfrm>
          <a:prstGeom prst="rect">
            <a:avLst/>
          </a:prstGeom>
          <a:solidFill>
            <a:schemeClr val="accent1">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ru-RU" sz="1400" b="1" dirty="0" smtClean="0" bmk="_TOC_250010">
                <a:latin typeface="Times New Roman" pitchFamily="18" charset="0"/>
                <a:ea typeface="Times New Roman" pitchFamily="18" charset="0"/>
                <a:cs typeface="Times New Roman" pitchFamily="18" charset="0"/>
              </a:rPr>
              <a:t>1. </a:t>
            </a:r>
            <a:r>
              <a:rPr kumimoji="0" lang="ru-RU" sz="1400" b="1" i="0" u="none" strike="noStrike" cap="none" normalizeH="0" baseline="0" dirty="0" smtClean="0" bmk="_TOC_250010">
                <a:ln>
                  <a:noFill/>
                </a:ln>
                <a:solidFill>
                  <a:schemeClr val="tx1"/>
                </a:solidFill>
                <a:effectLst/>
                <a:latin typeface="Times New Roman" pitchFamily="18" charset="0"/>
                <a:ea typeface="Times New Roman" pitchFamily="18" charset="0"/>
                <a:cs typeface="Times New Roman" pitchFamily="18" charset="0"/>
              </a:rPr>
              <a:t>Сущность этики деловых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отношений</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214282" y="428604"/>
            <a:ext cx="8715436" cy="63239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Взаимосвязь этики в широком смысле и деловой этики можно проследить на логической последовательности отдельных проблем восприятия людьми друг друга. Благоприятная основа для знакомства, для дальнейших взаимоотношений во многом закладывается впервые моменты встречи. Существенную роль при этом играет внешний облик человека, его соответствие ситуации, что демонстрирует уважительное отношение к другому. Немаловажную роль играет в данном случае такая кажущаяся мелочью деталь, как этика приветствия, рукопожатия и представления человека человеку. Эти начальные нюансы взаимоотношений важны как в повседневной, так и в деловой жизни.</a:t>
            </a: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установления приятных и полезных деловых взаимоотношений необходимо уметь заинтересовать человека своими четкими и в то же время образными высказываниями, вниманием к сущности вопроса. Эти проблемы решаются при отработке навыков риторики, важных в повседневной жизни и, особенно в служебной обстановке. Эти навыки должны найти свое воплощение в специальных правилах подготовки и ведения беседы, так как с необходимостью их применения мы сталкиваемся повсеместно. Достижение результата беседы, причем в уважительной форме, является важным условием как в бытовой, так и в деловой обстановке.</a:t>
            </a:r>
            <a:r>
              <a:rPr kumimoji="0" lang="ru-RU" sz="17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0"/>
            <a:ext cx="9144000" cy="307777"/>
          </a:xfrm>
          <a:prstGeom prst="rect">
            <a:avLst/>
          </a:prstGeom>
          <a:solidFill>
            <a:schemeClr val="accent1">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ru-RU" sz="1400" b="1" dirty="0" smtClean="0" bmk="_TOC_250010">
                <a:latin typeface="Times New Roman" pitchFamily="18" charset="0"/>
                <a:ea typeface="Times New Roman" pitchFamily="18" charset="0"/>
                <a:cs typeface="Times New Roman" pitchFamily="18" charset="0"/>
              </a:rPr>
              <a:t>1. </a:t>
            </a:r>
            <a:r>
              <a:rPr kumimoji="0" lang="ru-RU" sz="1400" b="1" i="0" u="none" strike="noStrike" cap="none" normalizeH="0" baseline="0" dirty="0" smtClean="0" bmk="_TOC_250010">
                <a:ln>
                  <a:noFill/>
                </a:ln>
                <a:solidFill>
                  <a:schemeClr val="tx1"/>
                </a:solidFill>
                <a:effectLst/>
                <a:latin typeface="Times New Roman" pitchFamily="18" charset="0"/>
                <a:ea typeface="Times New Roman" pitchFamily="18" charset="0"/>
                <a:cs typeface="Times New Roman" pitchFamily="18" charset="0"/>
              </a:rPr>
              <a:t>Сущность этики деловых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отношений</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409" name="Rectangle 1"/>
          <p:cNvSpPr>
            <a:spLocks noChangeArrowheads="1"/>
          </p:cNvSpPr>
          <p:nvPr/>
        </p:nvSpPr>
        <p:spPr bwMode="auto">
          <a:xfrm>
            <a:off x="214282" y="357166"/>
            <a:ext cx="8715436" cy="58399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3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Частным вариантом беседы выступает телефонный разговор. Общие правила этики (такие, как, например, вежливость, внимательность к собеседнику, умение направлять беседу и т.п.) дополняются в данном случае некоторыми специальными, определяемыми спецификой телефонного разговора. Использование этих правил позволит составить положительное мнение о собеседнике вне зависимости от того, какой разговор происходил - личный или деловой.</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Проведение любых бесед подводит к необходимости высказывания в адрес своих собеседников критических замечаний или суждений, поскольку нас не всегда устраивают поступки и высказывания нашего окружения. Общая и деловая этика критических замечаний в чей-либо адрес содержит сходные правила, которые, в свою очередь, основываются на главных нормах этических взаимоотношений.</a:t>
            </a: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Итак, практически все направления деловой этики имеют правила, применимые этикой поведения в широком смысле. Кроме того, все без исключения направления деловой этики базируются на основополагающих нормах этики. К ним можно отнести уважение чувства собственного достоинства и личного статуса другого человека, понимание интересов и мотивов поведения окружающих, социальную ответственность за их психологическую защищенность и т. п.</a:t>
            </a:r>
            <a:r>
              <a:rPr kumimoji="0" lang="ru-RU" sz="17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cf.ppt-online.org/files/slide/a/aZMpcyLhS0Hz5AYlOjFtuKQRBod8NJxVwbXn9I/slide-1.jpg"/>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cf.ppt-online.org/files/slide/a/aZMpcyLhS0Hz5AYlOjFtuKQRBod8NJxVwbXn9I/slide-2.jpg"/>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cf.ppt-online.org/files/slide/a/aZMpcyLhS0Hz5AYlOjFtuKQRBod8NJxVwbXn9I/slide-3.jpg"/>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cf.ppt-online.org/files/slide/a/aZMpcyLhS0Hz5AYlOjFtuKQRBod8NJxVwbXn9I/slide-4.jpg"/>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3790</Words>
  <Application>Microsoft Office PowerPoint</Application>
  <PresentationFormat>Экран (4:3)</PresentationFormat>
  <Paragraphs>263</Paragraphs>
  <Slides>36</Slides>
  <Notes>15</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36</vt:i4>
      </vt:variant>
    </vt:vector>
  </HeadingPairs>
  <TitlesOfParts>
    <vt:vector size="40"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Fomka</cp:lastModifiedBy>
  <cp:revision>41</cp:revision>
  <dcterms:created xsi:type="dcterms:W3CDTF">2021-04-08T17:05:20Z</dcterms:created>
  <dcterms:modified xsi:type="dcterms:W3CDTF">2021-07-01T12:17:59Z</dcterms:modified>
</cp:coreProperties>
</file>