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9"/>
  </p:notesMasterIdLst>
  <p:sldIdLst>
    <p:sldId id="256" r:id="rId2"/>
    <p:sldId id="259" r:id="rId3"/>
    <p:sldId id="257" r:id="rId4"/>
    <p:sldId id="265" r:id="rId5"/>
    <p:sldId id="266" r:id="rId6"/>
    <p:sldId id="258" r:id="rId7"/>
    <p:sldId id="261" r:id="rId8"/>
    <p:sldId id="260" r:id="rId9"/>
    <p:sldId id="263" r:id="rId10"/>
    <p:sldId id="264" r:id="rId11"/>
    <p:sldId id="267" r:id="rId12"/>
    <p:sldId id="293" r:id="rId13"/>
    <p:sldId id="295" r:id="rId14"/>
    <p:sldId id="294" r:id="rId15"/>
    <p:sldId id="262" r:id="rId16"/>
    <p:sldId id="268" r:id="rId17"/>
    <p:sldId id="269" r:id="rId18"/>
    <p:sldId id="272" r:id="rId19"/>
    <p:sldId id="273" r:id="rId20"/>
    <p:sldId id="274" r:id="rId21"/>
    <p:sldId id="296" r:id="rId22"/>
    <p:sldId id="297" r:id="rId23"/>
    <p:sldId id="298" r:id="rId24"/>
    <p:sldId id="299" r:id="rId25"/>
    <p:sldId id="300" r:id="rId26"/>
    <p:sldId id="301" r:id="rId27"/>
    <p:sldId id="302" r:id="rId28"/>
    <p:sldId id="303" r:id="rId29"/>
    <p:sldId id="304" r:id="rId30"/>
    <p:sldId id="305" r:id="rId31"/>
    <p:sldId id="275" r:id="rId32"/>
    <p:sldId id="276" r:id="rId33"/>
    <p:sldId id="277" r:id="rId34"/>
    <p:sldId id="278" r:id="rId35"/>
    <p:sldId id="279" r:id="rId36"/>
    <p:sldId id="280" r:id="rId37"/>
    <p:sldId id="281" r:id="rId38"/>
    <p:sldId id="282" r:id="rId39"/>
    <p:sldId id="284" r:id="rId40"/>
    <p:sldId id="285" r:id="rId41"/>
    <p:sldId id="286" r:id="rId42"/>
    <p:sldId id="287" r:id="rId43"/>
    <p:sldId id="288" r:id="rId44"/>
    <p:sldId id="289" r:id="rId45"/>
    <p:sldId id="290" r:id="rId46"/>
    <p:sldId id="291" r:id="rId47"/>
    <p:sldId id="292" r:id="rId48"/>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9" d="100"/>
          <a:sy n="109" d="100"/>
        </p:scale>
        <p:origin x="1674"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F7A043E-16E9-46B3-BA4C-7BFC132C49CF}" type="doc">
      <dgm:prSet loTypeId="urn:microsoft.com/office/officeart/2005/8/layout/vList2" loCatId="list" qsTypeId="urn:microsoft.com/office/officeart/2005/8/quickstyle/simple1" qsCatId="simple" csTypeId="urn:microsoft.com/office/officeart/2005/8/colors/accent1_3" csCatId="accent1" phldr="1"/>
      <dgm:spPr/>
      <dgm:t>
        <a:bodyPr/>
        <a:lstStyle/>
        <a:p>
          <a:endParaRPr lang="ru-RU"/>
        </a:p>
      </dgm:t>
    </dgm:pt>
    <dgm:pt modelId="{FEF66315-1A71-41B9-805E-0C3312C17C0E}">
      <dgm:prSet/>
      <dgm:spPr/>
      <dgm:t>
        <a:bodyPr/>
        <a:lstStyle/>
        <a:p>
          <a:pPr rtl="0"/>
          <a:r>
            <a:rPr lang="ru-RU" smtClean="0">
              <a:solidFill>
                <a:schemeClr val="tx1"/>
              </a:solidFill>
            </a:rPr>
            <a:t>Установление контакта с клиентом</a:t>
          </a:r>
          <a:endParaRPr lang="ru-RU" dirty="0">
            <a:solidFill>
              <a:schemeClr val="tx1"/>
            </a:solidFill>
          </a:endParaRPr>
        </a:p>
      </dgm:t>
    </dgm:pt>
    <dgm:pt modelId="{A82BC90A-0393-4972-9FD8-989907D8F212}" type="parTrans" cxnId="{947FB240-AC03-4D69-AD87-F3B27A012817}">
      <dgm:prSet/>
      <dgm:spPr/>
      <dgm:t>
        <a:bodyPr/>
        <a:lstStyle/>
        <a:p>
          <a:endParaRPr lang="ru-RU">
            <a:solidFill>
              <a:schemeClr val="tx1"/>
            </a:solidFill>
          </a:endParaRPr>
        </a:p>
      </dgm:t>
    </dgm:pt>
    <dgm:pt modelId="{7862DA58-1808-477B-8D54-0CC73F54DFD2}" type="sibTrans" cxnId="{947FB240-AC03-4D69-AD87-F3B27A012817}">
      <dgm:prSet/>
      <dgm:spPr/>
      <dgm:t>
        <a:bodyPr/>
        <a:lstStyle/>
        <a:p>
          <a:endParaRPr lang="ru-RU">
            <a:solidFill>
              <a:schemeClr val="tx1"/>
            </a:solidFill>
          </a:endParaRPr>
        </a:p>
      </dgm:t>
    </dgm:pt>
    <dgm:pt modelId="{3AC11C88-876F-4191-9CC9-07BD65627C57}">
      <dgm:prSet/>
      <dgm:spPr/>
      <dgm:t>
        <a:bodyPr/>
        <a:lstStyle/>
        <a:p>
          <a:r>
            <a:rPr lang="ru-RU" smtClean="0">
              <a:solidFill>
                <a:schemeClr val="tx1"/>
              </a:solidFill>
            </a:rPr>
            <a:t>Уточнение потребностей клиента</a:t>
          </a:r>
          <a:endParaRPr lang="ru-RU" dirty="0" smtClean="0">
            <a:solidFill>
              <a:schemeClr val="tx1"/>
            </a:solidFill>
          </a:endParaRPr>
        </a:p>
      </dgm:t>
    </dgm:pt>
    <dgm:pt modelId="{71DD6344-9E4C-4FE9-809C-F731E41A93FA}" type="parTrans" cxnId="{AE644B99-0360-4E95-B747-74D2BD57FB00}">
      <dgm:prSet/>
      <dgm:spPr/>
      <dgm:t>
        <a:bodyPr/>
        <a:lstStyle/>
        <a:p>
          <a:endParaRPr lang="ru-RU">
            <a:solidFill>
              <a:schemeClr val="tx1"/>
            </a:solidFill>
          </a:endParaRPr>
        </a:p>
      </dgm:t>
    </dgm:pt>
    <dgm:pt modelId="{431586DE-EDDA-4D3B-ACCC-D30B34B2F138}" type="sibTrans" cxnId="{AE644B99-0360-4E95-B747-74D2BD57FB00}">
      <dgm:prSet/>
      <dgm:spPr/>
      <dgm:t>
        <a:bodyPr/>
        <a:lstStyle/>
        <a:p>
          <a:endParaRPr lang="ru-RU">
            <a:solidFill>
              <a:schemeClr val="tx1"/>
            </a:solidFill>
          </a:endParaRPr>
        </a:p>
      </dgm:t>
    </dgm:pt>
    <dgm:pt modelId="{087857B8-2FF8-4859-85E1-BC58A94D7073}">
      <dgm:prSet/>
      <dgm:spPr/>
      <dgm:t>
        <a:bodyPr/>
        <a:lstStyle/>
        <a:p>
          <a:r>
            <a:rPr lang="ru-RU" smtClean="0">
              <a:solidFill>
                <a:schemeClr val="tx1"/>
              </a:solidFill>
            </a:rPr>
            <a:t>Удовлетворение потребностей</a:t>
          </a:r>
          <a:endParaRPr lang="ru-RU" dirty="0" smtClean="0">
            <a:solidFill>
              <a:schemeClr val="tx1"/>
            </a:solidFill>
          </a:endParaRPr>
        </a:p>
      </dgm:t>
    </dgm:pt>
    <dgm:pt modelId="{970D53CA-B01B-40AB-9FD0-56E2195C570C}" type="parTrans" cxnId="{B34C29DF-A2AE-4A16-BD11-4BEE0FA6FE12}">
      <dgm:prSet/>
      <dgm:spPr/>
      <dgm:t>
        <a:bodyPr/>
        <a:lstStyle/>
        <a:p>
          <a:endParaRPr lang="ru-RU">
            <a:solidFill>
              <a:schemeClr val="tx1"/>
            </a:solidFill>
          </a:endParaRPr>
        </a:p>
      </dgm:t>
    </dgm:pt>
    <dgm:pt modelId="{6D9D81EE-1FA3-4A0E-9F91-E7EF2BD29E12}" type="sibTrans" cxnId="{B34C29DF-A2AE-4A16-BD11-4BEE0FA6FE12}">
      <dgm:prSet/>
      <dgm:spPr/>
      <dgm:t>
        <a:bodyPr/>
        <a:lstStyle/>
        <a:p>
          <a:endParaRPr lang="ru-RU">
            <a:solidFill>
              <a:schemeClr val="tx1"/>
            </a:solidFill>
          </a:endParaRPr>
        </a:p>
      </dgm:t>
    </dgm:pt>
    <dgm:pt modelId="{E6C425C4-AF12-4CCB-85A8-BA103566E586}">
      <dgm:prSet/>
      <dgm:spPr/>
      <dgm:t>
        <a:bodyPr/>
        <a:lstStyle/>
        <a:p>
          <a:r>
            <a:rPr lang="ru-RU" smtClean="0">
              <a:solidFill>
                <a:schemeClr val="tx1"/>
              </a:solidFill>
            </a:rPr>
            <a:t>Обратная связь</a:t>
          </a:r>
          <a:endParaRPr lang="ru-RU" dirty="0" smtClean="0">
            <a:solidFill>
              <a:schemeClr val="tx1"/>
            </a:solidFill>
          </a:endParaRPr>
        </a:p>
      </dgm:t>
    </dgm:pt>
    <dgm:pt modelId="{023FEFA5-AC29-4CA3-8E47-57BE2651E1D7}" type="parTrans" cxnId="{02492AA0-3047-4038-B001-76848B5525F9}">
      <dgm:prSet/>
      <dgm:spPr/>
      <dgm:t>
        <a:bodyPr/>
        <a:lstStyle/>
        <a:p>
          <a:endParaRPr lang="ru-RU">
            <a:solidFill>
              <a:schemeClr val="tx1"/>
            </a:solidFill>
          </a:endParaRPr>
        </a:p>
      </dgm:t>
    </dgm:pt>
    <dgm:pt modelId="{CE97745E-C0A5-4350-8E20-DA7C5049CEEE}" type="sibTrans" cxnId="{02492AA0-3047-4038-B001-76848B5525F9}">
      <dgm:prSet/>
      <dgm:spPr/>
      <dgm:t>
        <a:bodyPr/>
        <a:lstStyle/>
        <a:p>
          <a:endParaRPr lang="ru-RU">
            <a:solidFill>
              <a:schemeClr val="tx1"/>
            </a:solidFill>
          </a:endParaRPr>
        </a:p>
      </dgm:t>
    </dgm:pt>
    <dgm:pt modelId="{A59A93C5-BF39-4C0C-9578-6E578AB652EC}" type="pres">
      <dgm:prSet presAssocID="{3F7A043E-16E9-46B3-BA4C-7BFC132C49CF}" presName="linear" presStyleCnt="0">
        <dgm:presLayoutVars>
          <dgm:animLvl val="lvl"/>
          <dgm:resizeHandles val="exact"/>
        </dgm:presLayoutVars>
      </dgm:prSet>
      <dgm:spPr/>
      <dgm:t>
        <a:bodyPr/>
        <a:lstStyle/>
        <a:p>
          <a:endParaRPr lang="ru-RU"/>
        </a:p>
      </dgm:t>
    </dgm:pt>
    <dgm:pt modelId="{11D82F76-7DC6-42E5-8A63-8A34B99CC914}" type="pres">
      <dgm:prSet presAssocID="{FEF66315-1A71-41B9-805E-0C3312C17C0E}" presName="parentText" presStyleLbl="node1" presStyleIdx="0" presStyleCnt="4">
        <dgm:presLayoutVars>
          <dgm:chMax val="0"/>
          <dgm:bulletEnabled val="1"/>
        </dgm:presLayoutVars>
      </dgm:prSet>
      <dgm:spPr/>
      <dgm:t>
        <a:bodyPr/>
        <a:lstStyle/>
        <a:p>
          <a:endParaRPr lang="ru-RU"/>
        </a:p>
      </dgm:t>
    </dgm:pt>
    <dgm:pt modelId="{1B59EEFB-CC6A-4733-9A7A-16670613002E}" type="pres">
      <dgm:prSet presAssocID="{7862DA58-1808-477B-8D54-0CC73F54DFD2}" presName="spacer" presStyleCnt="0"/>
      <dgm:spPr/>
      <dgm:t>
        <a:bodyPr/>
        <a:lstStyle/>
        <a:p>
          <a:endParaRPr lang="ru-RU"/>
        </a:p>
      </dgm:t>
    </dgm:pt>
    <dgm:pt modelId="{E6BFA5A3-53D6-439D-A24A-F6398ADE9659}" type="pres">
      <dgm:prSet presAssocID="{3AC11C88-876F-4191-9CC9-07BD65627C57}" presName="parentText" presStyleLbl="node1" presStyleIdx="1" presStyleCnt="4">
        <dgm:presLayoutVars>
          <dgm:chMax val="0"/>
          <dgm:bulletEnabled val="1"/>
        </dgm:presLayoutVars>
      </dgm:prSet>
      <dgm:spPr/>
      <dgm:t>
        <a:bodyPr/>
        <a:lstStyle/>
        <a:p>
          <a:endParaRPr lang="ru-RU"/>
        </a:p>
      </dgm:t>
    </dgm:pt>
    <dgm:pt modelId="{A1C22C48-DEA1-4277-98AE-F60B253DCF7F}" type="pres">
      <dgm:prSet presAssocID="{431586DE-EDDA-4D3B-ACCC-D30B34B2F138}" presName="spacer" presStyleCnt="0"/>
      <dgm:spPr/>
      <dgm:t>
        <a:bodyPr/>
        <a:lstStyle/>
        <a:p>
          <a:endParaRPr lang="ru-RU"/>
        </a:p>
      </dgm:t>
    </dgm:pt>
    <dgm:pt modelId="{7C3A081B-F35C-41C5-A871-6ACBDD92527E}" type="pres">
      <dgm:prSet presAssocID="{087857B8-2FF8-4859-85E1-BC58A94D7073}" presName="parentText" presStyleLbl="node1" presStyleIdx="2" presStyleCnt="4">
        <dgm:presLayoutVars>
          <dgm:chMax val="0"/>
          <dgm:bulletEnabled val="1"/>
        </dgm:presLayoutVars>
      </dgm:prSet>
      <dgm:spPr/>
      <dgm:t>
        <a:bodyPr/>
        <a:lstStyle/>
        <a:p>
          <a:endParaRPr lang="ru-RU"/>
        </a:p>
      </dgm:t>
    </dgm:pt>
    <dgm:pt modelId="{648BA8A1-ED69-4434-81D2-7DB2C0BF5384}" type="pres">
      <dgm:prSet presAssocID="{6D9D81EE-1FA3-4A0E-9F91-E7EF2BD29E12}" presName="spacer" presStyleCnt="0"/>
      <dgm:spPr/>
      <dgm:t>
        <a:bodyPr/>
        <a:lstStyle/>
        <a:p>
          <a:endParaRPr lang="ru-RU"/>
        </a:p>
      </dgm:t>
    </dgm:pt>
    <dgm:pt modelId="{9E25B2F1-1AFF-4D49-9863-970396277C5B}" type="pres">
      <dgm:prSet presAssocID="{E6C425C4-AF12-4CCB-85A8-BA103566E586}" presName="parentText" presStyleLbl="node1" presStyleIdx="3" presStyleCnt="4">
        <dgm:presLayoutVars>
          <dgm:chMax val="0"/>
          <dgm:bulletEnabled val="1"/>
        </dgm:presLayoutVars>
      </dgm:prSet>
      <dgm:spPr/>
      <dgm:t>
        <a:bodyPr/>
        <a:lstStyle/>
        <a:p>
          <a:endParaRPr lang="ru-RU"/>
        </a:p>
      </dgm:t>
    </dgm:pt>
  </dgm:ptLst>
  <dgm:cxnLst>
    <dgm:cxn modelId="{947FB240-AC03-4D69-AD87-F3B27A012817}" srcId="{3F7A043E-16E9-46B3-BA4C-7BFC132C49CF}" destId="{FEF66315-1A71-41B9-805E-0C3312C17C0E}" srcOrd="0" destOrd="0" parTransId="{A82BC90A-0393-4972-9FD8-989907D8F212}" sibTransId="{7862DA58-1808-477B-8D54-0CC73F54DFD2}"/>
    <dgm:cxn modelId="{D836AA55-8CA4-463B-899E-ABE3D48683E7}" type="presOf" srcId="{3F7A043E-16E9-46B3-BA4C-7BFC132C49CF}" destId="{A59A93C5-BF39-4C0C-9578-6E578AB652EC}" srcOrd="0" destOrd="0" presId="urn:microsoft.com/office/officeart/2005/8/layout/vList2"/>
    <dgm:cxn modelId="{637D49A7-4EF5-4A77-A7A4-218463CF2E61}" type="presOf" srcId="{FEF66315-1A71-41B9-805E-0C3312C17C0E}" destId="{11D82F76-7DC6-42E5-8A63-8A34B99CC914}" srcOrd="0" destOrd="0" presId="urn:microsoft.com/office/officeart/2005/8/layout/vList2"/>
    <dgm:cxn modelId="{5112C691-6F18-4F4B-A7A4-34430B1E1E8E}" type="presOf" srcId="{E6C425C4-AF12-4CCB-85A8-BA103566E586}" destId="{9E25B2F1-1AFF-4D49-9863-970396277C5B}" srcOrd="0" destOrd="0" presId="urn:microsoft.com/office/officeart/2005/8/layout/vList2"/>
    <dgm:cxn modelId="{AE644B99-0360-4E95-B747-74D2BD57FB00}" srcId="{3F7A043E-16E9-46B3-BA4C-7BFC132C49CF}" destId="{3AC11C88-876F-4191-9CC9-07BD65627C57}" srcOrd="1" destOrd="0" parTransId="{71DD6344-9E4C-4FE9-809C-F731E41A93FA}" sibTransId="{431586DE-EDDA-4D3B-ACCC-D30B34B2F138}"/>
    <dgm:cxn modelId="{02492AA0-3047-4038-B001-76848B5525F9}" srcId="{3F7A043E-16E9-46B3-BA4C-7BFC132C49CF}" destId="{E6C425C4-AF12-4CCB-85A8-BA103566E586}" srcOrd="3" destOrd="0" parTransId="{023FEFA5-AC29-4CA3-8E47-57BE2651E1D7}" sibTransId="{CE97745E-C0A5-4350-8E20-DA7C5049CEEE}"/>
    <dgm:cxn modelId="{B34C29DF-A2AE-4A16-BD11-4BEE0FA6FE12}" srcId="{3F7A043E-16E9-46B3-BA4C-7BFC132C49CF}" destId="{087857B8-2FF8-4859-85E1-BC58A94D7073}" srcOrd="2" destOrd="0" parTransId="{970D53CA-B01B-40AB-9FD0-56E2195C570C}" sibTransId="{6D9D81EE-1FA3-4A0E-9F91-E7EF2BD29E12}"/>
    <dgm:cxn modelId="{F7703984-AD59-4B9A-BEF9-D5FEC2AC5E2B}" type="presOf" srcId="{087857B8-2FF8-4859-85E1-BC58A94D7073}" destId="{7C3A081B-F35C-41C5-A871-6ACBDD92527E}" srcOrd="0" destOrd="0" presId="urn:microsoft.com/office/officeart/2005/8/layout/vList2"/>
    <dgm:cxn modelId="{55308329-0A44-46C8-8DF5-BCCEF0922557}" type="presOf" srcId="{3AC11C88-876F-4191-9CC9-07BD65627C57}" destId="{E6BFA5A3-53D6-439D-A24A-F6398ADE9659}" srcOrd="0" destOrd="0" presId="urn:microsoft.com/office/officeart/2005/8/layout/vList2"/>
    <dgm:cxn modelId="{CD11AC18-2A4C-4302-A0AB-C835C78DABA9}" type="presParOf" srcId="{A59A93C5-BF39-4C0C-9578-6E578AB652EC}" destId="{11D82F76-7DC6-42E5-8A63-8A34B99CC914}" srcOrd="0" destOrd="0" presId="urn:microsoft.com/office/officeart/2005/8/layout/vList2"/>
    <dgm:cxn modelId="{0FB8A3CA-DAA3-4DD3-B36C-7E36D3347100}" type="presParOf" srcId="{A59A93C5-BF39-4C0C-9578-6E578AB652EC}" destId="{1B59EEFB-CC6A-4733-9A7A-16670613002E}" srcOrd="1" destOrd="0" presId="urn:microsoft.com/office/officeart/2005/8/layout/vList2"/>
    <dgm:cxn modelId="{D509A5BB-FB35-47CE-9F53-54D281E50FD8}" type="presParOf" srcId="{A59A93C5-BF39-4C0C-9578-6E578AB652EC}" destId="{E6BFA5A3-53D6-439D-A24A-F6398ADE9659}" srcOrd="2" destOrd="0" presId="urn:microsoft.com/office/officeart/2005/8/layout/vList2"/>
    <dgm:cxn modelId="{55AF024A-13B4-4D69-82D0-E83E60A9763C}" type="presParOf" srcId="{A59A93C5-BF39-4C0C-9578-6E578AB652EC}" destId="{A1C22C48-DEA1-4277-98AE-F60B253DCF7F}" srcOrd="3" destOrd="0" presId="urn:microsoft.com/office/officeart/2005/8/layout/vList2"/>
    <dgm:cxn modelId="{255A7B6E-DCB9-47E8-9673-AD775C17B071}" type="presParOf" srcId="{A59A93C5-BF39-4C0C-9578-6E578AB652EC}" destId="{7C3A081B-F35C-41C5-A871-6ACBDD92527E}" srcOrd="4" destOrd="0" presId="urn:microsoft.com/office/officeart/2005/8/layout/vList2"/>
    <dgm:cxn modelId="{85E7816F-C8A1-4D6A-91FC-59BD65E04097}" type="presParOf" srcId="{A59A93C5-BF39-4C0C-9578-6E578AB652EC}" destId="{648BA8A1-ED69-4434-81D2-7DB2C0BF5384}" srcOrd="5" destOrd="0" presId="urn:microsoft.com/office/officeart/2005/8/layout/vList2"/>
    <dgm:cxn modelId="{07454716-2645-4EF7-A308-63136012940E}" type="presParOf" srcId="{A59A93C5-BF39-4C0C-9578-6E578AB652EC}" destId="{9E25B2F1-1AFF-4D49-9863-970396277C5B}" srcOrd="6" destOrd="0" presId="urn:microsoft.com/office/officeart/2005/8/layout/vList2"/>
  </dgm:cxnLst>
  <dgm:bg>
    <a:solidFill>
      <a:schemeClr val="accent1">
        <a:lumMod val="20000"/>
        <a:lumOff val="80000"/>
      </a:schemeClr>
    </a:solidFill>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1D82F76-7DC6-42E5-8A63-8A34B99CC914}">
      <dsp:nvSpPr>
        <dsp:cNvPr id="0" name=""/>
        <dsp:cNvSpPr/>
      </dsp:nvSpPr>
      <dsp:spPr>
        <a:xfrm>
          <a:off x="0" y="315823"/>
          <a:ext cx="8496300" cy="1042469"/>
        </a:xfrm>
        <a:prstGeom prst="roundRect">
          <a:avLst/>
        </a:prstGeom>
        <a:solidFill>
          <a:schemeClr val="accent1">
            <a:shade val="80000"/>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lvl="0" algn="l" defTabSz="1600200" rtl="0">
            <a:lnSpc>
              <a:spcPct val="90000"/>
            </a:lnSpc>
            <a:spcBef>
              <a:spcPct val="0"/>
            </a:spcBef>
            <a:spcAft>
              <a:spcPct val="35000"/>
            </a:spcAft>
          </a:pPr>
          <a:r>
            <a:rPr lang="ru-RU" sz="3600" kern="1200" smtClean="0">
              <a:solidFill>
                <a:schemeClr val="tx1"/>
              </a:solidFill>
            </a:rPr>
            <a:t>Установление контакта с клиентом</a:t>
          </a:r>
          <a:endParaRPr lang="ru-RU" sz="3600" kern="1200" dirty="0">
            <a:solidFill>
              <a:schemeClr val="tx1"/>
            </a:solidFill>
          </a:endParaRPr>
        </a:p>
      </dsp:txBody>
      <dsp:txXfrm>
        <a:off x="50889" y="366712"/>
        <a:ext cx="8394522" cy="940691"/>
      </dsp:txXfrm>
    </dsp:sp>
    <dsp:sp modelId="{E6BFA5A3-53D6-439D-A24A-F6398ADE9659}">
      <dsp:nvSpPr>
        <dsp:cNvPr id="0" name=""/>
        <dsp:cNvSpPr/>
      </dsp:nvSpPr>
      <dsp:spPr>
        <a:xfrm>
          <a:off x="0" y="1461973"/>
          <a:ext cx="8496300" cy="1042469"/>
        </a:xfrm>
        <a:prstGeom prst="roundRect">
          <a:avLst/>
        </a:prstGeom>
        <a:solidFill>
          <a:schemeClr val="accent1">
            <a:shade val="80000"/>
            <a:hueOff val="141252"/>
            <a:satOff val="-1318"/>
            <a:lumOff val="902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lvl="0" algn="l" defTabSz="1600200">
            <a:lnSpc>
              <a:spcPct val="90000"/>
            </a:lnSpc>
            <a:spcBef>
              <a:spcPct val="0"/>
            </a:spcBef>
            <a:spcAft>
              <a:spcPct val="35000"/>
            </a:spcAft>
          </a:pPr>
          <a:r>
            <a:rPr lang="ru-RU" sz="3600" kern="1200" smtClean="0">
              <a:solidFill>
                <a:schemeClr val="tx1"/>
              </a:solidFill>
            </a:rPr>
            <a:t>Уточнение потребностей клиента</a:t>
          </a:r>
          <a:endParaRPr lang="ru-RU" sz="3600" kern="1200" dirty="0" smtClean="0">
            <a:solidFill>
              <a:schemeClr val="tx1"/>
            </a:solidFill>
          </a:endParaRPr>
        </a:p>
      </dsp:txBody>
      <dsp:txXfrm>
        <a:off x="50889" y="1512862"/>
        <a:ext cx="8394522" cy="940691"/>
      </dsp:txXfrm>
    </dsp:sp>
    <dsp:sp modelId="{7C3A081B-F35C-41C5-A871-6ACBDD92527E}">
      <dsp:nvSpPr>
        <dsp:cNvPr id="0" name=""/>
        <dsp:cNvSpPr/>
      </dsp:nvSpPr>
      <dsp:spPr>
        <a:xfrm>
          <a:off x="0" y="2608123"/>
          <a:ext cx="8496300" cy="1042469"/>
        </a:xfrm>
        <a:prstGeom prst="roundRect">
          <a:avLst/>
        </a:prstGeom>
        <a:solidFill>
          <a:schemeClr val="accent1">
            <a:shade val="80000"/>
            <a:hueOff val="282504"/>
            <a:satOff val="-2635"/>
            <a:lumOff val="18041"/>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lvl="0" algn="l" defTabSz="1600200">
            <a:lnSpc>
              <a:spcPct val="90000"/>
            </a:lnSpc>
            <a:spcBef>
              <a:spcPct val="0"/>
            </a:spcBef>
            <a:spcAft>
              <a:spcPct val="35000"/>
            </a:spcAft>
          </a:pPr>
          <a:r>
            <a:rPr lang="ru-RU" sz="3600" kern="1200" smtClean="0">
              <a:solidFill>
                <a:schemeClr val="tx1"/>
              </a:solidFill>
            </a:rPr>
            <a:t>Удовлетворение потребностей</a:t>
          </a:r>
          <a:endParaRPr lang="ru-RU" sz="3600" kern="1200" dirty="0" smtClean="0">
            <a:solidFill>
              <a:schemeClr val="tx1"/>
            </a:solidFill>
          </a:endParaRPr>
        </a:p>
      </dsp:txBody>
      <dsp:txXfrm>
        <a:off x="50889" y="2659012"/>
        <a:ext cx="8394522" cy="940691"/>
      </dsp:txXfrm>
    </dsp:sp>
    <dsp:sp modelId="{9E25B2F1-1AFF-4D49-9863-970396277C5B}">
      <dsp:nvSpPr>
        <dsp:cNvPr id="0" name=""/>
        <dsp:cNvSpPr/>
      </dsp:nvSpPr>
      <dsp:spPr>
        <a:xfrm>
          <a:off x="0" y="3754273"/>
          <a:ext cx="8496300" cy="1042469"/>
        </a:xfrm>
        <a:prstGeom prst="roundRect">
          <a:avLst/>
        </a:prstGeom>
        <a:solidFill>
          <a:schemeClr val="accent1">
            <a:shade val="80000"/>
            <a:hueOff val="423756"/>
            <a:satOff val="-3953"/>
            <a:lumOff val="27061"/>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lvl="0" algn="l" defTabSz="1600200">
            <a:lnSpc>
              <a:spcPct val="90000"/>
            </a:lnSpc>
            <a:spcBef>
              <a:spcPct val="0"/>
            </a:spcBef>
            <a:spcAft>
              <a:spcPct val="35000"/>
            </a:spcAft>
          </a:pPr>
          <a:r>
            <a:rPr lang="ru-RU" sz="3600" kern="1200" smtClean="0">
              <a:solidFill>
                <a:schemeClr val="tx1"/>
              </a:solidFill>
            </a:rPr>
            <a:t>Обратная связь</a:t>
          </a:r>
          <a:endParaRPr lang="ru-RU" sz="3600" kern="1200" dirty="0" smtClean="0">
            <a:solidFill>
              <a:schemeClr val="tx1"/>
            </a:solidFill>
          </a:endParaRPr>
        </a:p>
      </dsp:txBody>
      <dsp:txXfrm>
        <a:off x="50889" y="3805162"/>
        <a:ext cx="8394522" cy="940691"/>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302C0E4-C746-4458-96B4-F5730FDD8667}" type="datetimeFigureOut">
              <a:rPr lang="ru-RU" smtClean="0"/>
              <a:pPr/>
              <a:t>01.07.2021</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8F5A95E-34AC-4A57-9B5F-BD47DFF5AD6A}" type="slidenum">
              <a:rPr lang="ru-RU" smtClean="0"/>
              <a:pPr/>
              <a:t>‹#›</a:t>
            </a:fld>
            <a:endParaRPr lang="ru-RU"/>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
        <p:cNvGrpSpPr/>
        <p:nvPr/>
      </p:nvGrpSpPr>
      <p:grpSpPr>
        <a:xfrm>
          <a:off x="0" y="0"/>
          <a:ext cx="0" cy="0"/>
          <a:chOff x="0" y="0"/>
          <a:chExt cx="0" cy="0"/>
        </a:xfrm>
      </p:grpSpPr>
      <p:sp>
        <p:nvSpPr>
          <p:cNvPr id="28" name="Google Shape;28;p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solidFill>
            <a:srgbClr val="FFFFFF"/>
          </a:solidFill>
          <a:ln>
            <a:noFill/>
          </a:ln>
        </p:spPr>
      </p:sp>
      <p:sp>
        <p:nvSpPr>
          <p:cNvPr id="29" name="Google Shape;29;p1: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8"/>
        <p:cNvGrpSpPr/>
        <p:nvPr/>
      </p:nvGrpSpPr>
      <p:grpSpPr>
        <a:xfrm>
          <a:off x="0" y="0"/>
          <a:ext cx="0" cy="0"/>
          <a:chOff x="0" y="0"/>
          <a:chExt cx="0" cy="0"/>
        </a:xfrm>
      </p:grpSpPr>
      <p:sp>
        <p:nvSpPr>
          <p:cNvPr id="79" name="Google Shape;79;p1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solidFill>
            <a:srgbClr val="FFFFFF"/>
          </a:solidFill>
          <a:ln>
            <a:noFill/>
          </a:ln>
        </p:spPr>
      </p:sp>
      <p:sp>
        <p:nvSpPr>
          <p:cNvPr id="80" name="Google Shape;80;p11: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3"/>
        <p:cNvGrpSpPr/>
        <p:nvPr/>
      </p:nvGrpSpPr>
      <p:grpSpPr>
        <a:xfrm>
          <a:off x="0" y="0"/>
          <a:ext cx="0" cy="0"/>
          <a:chOff x="0" y="0"/>
          <a:chExt cx="0" cy="0"/>
        </a:xfrm>
      </p:grpSpPr>
      <p:sp>
        <p:nvSpPr>
          <p:cNvPr id="84" name="Google Shape;84;p1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solidFill>
            <a:srgbClr val="FFFFFF"/>
          </a:solidFill>
          <a:ln>
            <a:noFill/>
          </a:ln>
        </p:spPr>
      </p:sp>
      <p:sp>
        <p:nvSpPr>
          <p:cNvPr id="85" name="Google Shape;85;p12: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p1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solidFill>
            <a:srgbClr val="FFFFFF"/>
          </a:solidFill>
          <a:ln>
            <a:noFill/>
          </a:ln>
        </p:spPr>
      </p:sp>
      <p:sp>
        <p:nvSpPr>
          <p:cNvPr id="90" name="Google Shape;90;p13: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1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solidFill>
            <a:srgbClr val="FFFFFF"/>
          </a:solidFill>
          <a:ln>
            <a:noFill/>
          </a:ln>
        </p:spPr>
      </p:sp>
      <p:sp>
        <p:nvSpPr>
          <p:cNvPr id="95" name="Google Shape;95;p14: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Google Shape;99;p1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solidFill>
            <a:srgbClr val="FFFFFF"/>
          </a:solidFill>
          <a:ln>
            <a:noFill/>
          </a:ln>
        </p:spPr>
      </p:sp>
      <p:sp>
        <p:nvSpPr>
          <p:cNvPr id="100" name="Google Shape;100;p15: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3"/>
        <p:cNvGrpSpPr/>
        <p:nvPr/>
      </p:nvGrpSpPr>
      <p:grpSpPr>
        <a:xfrm>
          <a:off x="0" y="0"/>
          <a:ext cx="0" cy="0"/>
          <a:chOff x="0" y="0"/>
          <a:chExt cx="0" cy="0"/>
        </a:xfrm>
      </p:grpSpPr>
      <p:sp>
        <p:nvSpPr>
          <p:cNvPr id="104" name="Google Shape;104;p1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solidFill>
            <a:srgbClr val="FFFFFF"/>
          </a:solidFill>
          <a:ln>
            <a:noFill/>
          </a:ln>
        </p:spPr>
      </p:sp>
      <p:sp>
        <p:nvSpPr>
          <p:cNvPr id="105" name="Google Shape;105;p16: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p1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solidFill>
            <a:srgbClr val="FFFFFF"/>
          </a:solidFill>
          <a:ln>
            <a:noFill/>
          </a:ln>
        </p:spPr>
      </p:sp>
      <p:sp>
        <p:nvSpPr>
          <p:cNvPr id="110" name="Google Shape;110;p17: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3"/>
        <p:cNvGrpSpPr/>
        <p:nvPr/>
      </p:nvGrpSpPr>
      <p:grpSpPr>
        <a:xfrm>
          <a:off x="0" y="0"/>
          <a:ext cx="0" cy="0"/>
          <a:chOff x="0" y="0"/>
          <a:chExt cx="0" cy="0"/>
        </a:xfrm>
      </p:grpSpPr>
      <p:sp>
        <p:nvSpPr>
          <p:cNvPr id="114" name="Google Shape;114;p1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solidFill>
            <a:srgbClr val="FFFFFF"/>
          </a:solidFill>
          <a:ln>
            <a:noFill/>
          </a:ln>
        </p:spPr>
      </p:sp>
      <p:sp>
        <p:nvSpPr>
          <p:cNvPr id="115" name="Google Shape;115;p18: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p19: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solidFill>
            <a:srgbClr val="FFFFFF"/>
          </a:solidFill>
          <a:ln>
            <a:noFill/>
          </a:ln>
        </p:spPr>
      </p:sp>
      <p:sp>
        <p:nvSpPr>
          <p:cNvPr id="120" name="Google Shape;120;p19: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
        <p:cNvGrpSpPr/>
        <p:nvPr/>
      </p:nvGrpSpPr>
      <p:grpSpPr>
        <a:xfrm>
          <a:off x="0" y="0"/>
          <a:ext cx="0" cy="0"/>
          <a:chOff x="0" y="0"/>
          <a:chExt cx="0" cy="0"/>
        </a:xfrm>
      </p:grpSpPr>
      <p:sp>
        <p:nvSpPr>
          <p:cNvPr id="34" name="Google Shape;34;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solidFill>
            <a:srgbClr val="FFFFFF"/>
          </a:solidFill>
          <a:ln>
            <a:noFill/>
          </a:ln>
        </p:spPr>
      </p:sp>
      <p:sp>
        <p:nvSpPr>
          <p:cNvPr id="35" name="Google Shape;35;p2: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
        <p:cNvGrpSpPr/>
        <p:nvPr/>
      </p:nvGrpSpPr>
      <p:grpSpPr>
        <a:xfrm>
          <a:off x="0" y="0"/>
          <a:ext cx="0" cy="0"/>
          <a:chOff x="0" y="0"/>
          <a:chExt cx="0" cy="0"/>
        </a:xfrm>
      </p:grpSpPr>
      <p:sp>
        <p:nvSpPr>
          <p:cNvPr id="39" name="Google Shape;39;p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solidFill>
            <a:srgbClr val="FFFFFF"/>
          </a:solidFill>
          <a:ln>
            <a:noFill/>
          </a:ln>
        </p:spPr>
      </p:sp>
      <p:sp>
        <p:nvSpPr>
          <p:cNvPr id="40" name="Google Shape;40;p3: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
        <p:cNvGrpSpPr/>
        <p:nvPr/>
      </p:nvGrpSpPr>
      <p:grpSpPr>
        <a:xfrm>
          <a:off x="0" y="0"/>
          <a:ext cx="0" cy="0"/>
          <a:chOff x="0" y="0"/>
          <a:chExt cx="0" cy="0"/>
        </a:xfrm>
      </p:grpSpPr>
      <p:sp>
        <p:nvSpPr>
          <p:cNvPr id="44" name="Google Shape;44;p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solidFill>
            <a:srgbClr val="FFFFFF"/>
          </a:solidFill>
          <a:ln>
            <a:noFill/>
          </a:ln>
        </p:spPr>
      </p:sp>
      <p:sp>
        <p:nvSpPr>
          <p:cNvPr id="45" name="Google Shape;45;p4: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8"/>
        <p:cNvGrpSpPr/>
        <p:nvPr/>
      </p:nvGrpSpPr>
      <p:grpSpPr>
        <a:xfrm>
          <a:off x="0" y="0"/>
          <a:ext cx="0" cy="0"/>
          <a:chOff x="0" y="0"/>
          <a:chExt cx="0" cy="0"/>
        </a:xfrm>
      </p:grpSpPr>
      <p:sp>
        <p:nvSpPr>
          <p:cNvPr id="49" name="Google Shape;49;p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solidFill>
            <a:srgbClr val="FFFFFF"/>
          </a:solidFill>
          <a:ln>
            <a:noFill/>
          </a:ln>
        </p:spPr>
      </p:sp>
      <p:sp>
        <p:nvSpPr>
          <p:cNvPr id="50" name="Google Shape;50;p5: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3"/>
        <p:cNvGrpSpPr/>
        <p:nvPr/>
      </p:nvGrpSpPr>
      <p:grpSpPr>
        <a:xfrm>
          <a:off x="0" y="0"/>
          <a:ext cx="0" cy="0"/>
          <a:chOff x="0" y="0"/>
          <a:chExt cx="0" cy="0"/>
        </a:xfrm>
      </p:grpSpPr>
      <p:sp>
        <p:nvSpPr>
          <p:cNvPr id="54" name="Google Shape;54;p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solidFill>
            <a:srgbClr val="FFFFFF"/>
          </a:solidFill>
          <a:ln>
            <a:noFill/>
          </a:ln>
        </p:spPr>
      </p:sp>
      <p:sp>
        <p:nvSpPr>
          <p:cNvPr id="55" name="Google Shape;55;p6: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
        <p:cNvGrpSpPr/>
        <p:nvPr/>
      </p:nvGrpSpPr>
      <p:grpSpPr>
        <a:xfrm>
          <a:off x="0" y="0"/>
          <a:ext cx="0" cy="0"/>
          <a:chOff x="0" y="0"/>
          <a:chExt cx="0" cy="0"/>
        </a:xfrm>
      </p:grpSpPr>
      <p:sp>
        <p:nvSpPr>
          <p:cNvPr id="59" name="Google Shape;59;p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solidFill>
            <a:srgbClr val="FFFFFF"/>
          </a:solidFill>
          <a:ln>
            <a:noFill/>
          </a:ln>
        </p:spPr>
      </p:sp>
      <p:sp>
        <p:nvSpPr>
          <p:cNvPr id="60" name="Google Shape;60;p7: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
        <p:cNvGrpSpPr/>
        <p:nvPr/>
      </p:nvGrpSpPr>
      <p:grpSpPr>
        <a:xfrm>
          <a:off x="0" y="0"/>
          <a:ext cx="0" cy="0"/>
          <a:chOff x="0" y="0"/>
          <a:chExt cx="0" cy="0"/>
        </a:xfrm>
      </p:grpSpPr>
      <p:sp>
        <p:nvSpPr>
          <p:cNvPr id="64" name="Google Shape;64;p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solidFill>
            <a:srgbClr val="FFFFFF"/>
          </a:solidFill>
          <a:ln>
            <a:noFill/>
          </a:ln>
        </p:spPr>
      </p:sp>
      <p:sp>
        <p:nvSpPr>
          <p:cNvPr id="65" name="Google Shape;65;p8: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Google Shape;69;p9: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solidFill>
            <a:srgbClr val="FFFFFF"/>
          </a:solidFill>
          <a:ln>
            <a:noFill/>
          </a:ln>
        </p:spPr>
      </p:sp>
      <p:sp>
        <p:nvSpPr>
          <p:cNvPr id="70" name="Google Shape;70;p9: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0" name="Прямоугольный треугольник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Заголовок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ru-RU" smtClean="0"/>
              <a:t>Образец заголовка</a:t>
            </a:r>
            <a:endParaRPr kumimoji="0" lang="en-US"/>
          </a:p>
        </p:txBody>
      </p:sp>
      <p:sp>
        <p:nvSpPr>
          <p:cNvPr id="17" name="Подзаголовок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grpSp>
        <p:nvGrpSpPr>
          <p:cNvPr id="2" name="Группа 1"/>
          <p:cNvGrpSpPr/>
          <p:nvPr/>
        </p:nvGrpSpPr>
        <p:grpSpPr>
          <a:xfrm>
            <a:off x="-3765" y="4953000"/>
            <a:ext cx="9147765" cy="1912088"/>
            <a:chOff x="-3765" y="4832896"/>
            <a:chExt cx="9147765" cy="2032192"/>
          </a:xfrm>
        </p:grpSpPr>
        <p:sp>
          <p:nvSpPr>
            <p:cNvPr id="7" name="Полилиния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Полилиния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Полилиния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Прямая соединительная линия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Дата 29"/>
          <p:cNvSpPr>
            <a:spLocks noGrp="1"/>
          </p:cNvSpPr>
          <p:nvPr>
            <p:ph type="dt" sz="half" idx="10"/>
          </p:nvPr>
        </p:nvSpPr>
        <p:spPr/>
        <p:txBody>
          <a:bodyPr/>
          <a:lstStyle>
            <a:lvl1pPr>
              <a:defRPr>
                <a:solidFill>
                  <a:srgbClr val="FFFFFF"/>
                </a:solidFill>
              </a:defRPr>
            </a:lvl1pPr>
            <a:extLst/>
          </a:lstStyle>
          <a:p>
            <a:fld id="{5B106E36-FD25-4E2D-B0AA-010F637433A0}" type="datetimeFigureOut">
              <a:rPr lang="ru-RU" smtClean="0"/>
              <a:pPr/>
              <a:t>01.07.2021</a:t>
            </a:fld>
            <a:endParaRPr lang="ru-RU"/>
          </a:p>
        </p:txBody>
      </p:sp>
      <p:sp>
        <p:nvSpPr>
          <p:cNvPr id="19" name="Нижний колонтитул 18"/>
          <p:cNvSpPr>
            <a:spLocks noGrp="1"/>
          </p:cNvSpPr>
          <p:nvPr>
            <p:ph type="ftr" sz="quarter" idx="11"/>
          </p:nvPr>
        </p:nvSpPr>
        <p:spPr/>
        <p:txBody>
          <a:bodyPr/>
          <a:lstStyle>
            <a:lvl1pPr>
              <a:defRPr>
                <a:solidFill>
                  <a:schemeClr val="accent1">
                    <a:tint val="20000"/>
                  </a:schemeClr>
                </a:solidFill>
              </a:defRPr>
            </a:lvl1pPr>
            <a:extLst/>
          </a:lstStyle>
          <a:p>
            <a:endParaRPr lang="ru-RU"/>
          </a:p>
        </p:txBody>
      </p:sp>
      <p:sp>
        <p:nvSpPr>
          <p:cNvPr id="27" name="Номер слайда 26"/>
          <p:cNvSpPr>
            <a:spLocks noGrp="1"/>
          </p:cNvSpPr>
          <p:nvPr>
            <p:ph type="sldNum" sz="quarter" idx="12"/>
          </p:nvPr>
        </p:nvSpPr>
        <p:spPr/>
        <p:txBody>
          <a:bodyPr/>
          <a:lstStyle>
            <a:lvl1pPr>
              <a:defRPr>
                <a:solidFill>
                  <a:srgbClr val="FFFFFF"/>
                </a:solidFill>
              </a:defRPr>
            </a:lvl1pPr>
            <a:extLst/>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1481329"/>
            <a:ext cx="8229600" cy="4386071"/>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01.07.2021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44013" y="274640"/>
            <a:ext cx="1777470" cy="5592761"/>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41"/>
            <a:ext cx="6324600" cy="5592760"/>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01.07.2021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and text" type="tx">
  <p:cSld name="Title and text">
    <p:spTree>
      <p:nvGrpSpPr>
        <p:cNvPr id="1" name="Shape 21"/>
        <p:cNvGrpSpPr/>
        <p:nvPr/>
      </p:nvGrpSpPr>
      <p:grpSpPr>
        <a:xfrm>
          <a:off x="0" y="0"/>
          <a:ext cx="0" cy="0"/>
          <a:chOff x="0" y="0"/>
          <a:chExt cx="0" cy="0"/>
        </a:xfrm>
      </p:grpSpPr>
      <p:sp>
        <p:nvSpPr>
          <p:cNvPr id="22" name="Google Shape;22;p3"/>
          <p:cNvSpPr txBox="1">
            <a:spLocks noGrp="1"/>
          </p:cNvSpPr>
          <p:nvPr>
            <p:ph type="title"/>
          </p:nvPr>
        </p:nvSpPr>
        <p:spPr>
          <a:xfrm>
            <a:off x="457200" y="274637"/>
            <a:ext cx="8229600" cy="1143000"/>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a:endParaRPr/>
          </a:p>
        </p:txBody>
      </p:sp>
      <p:sp>
        <p:nvSpPr>
          <p:cNvPr id="23" name="Google Shape;23;p3"/>
          <p:cNvSpPr txBox="1">
            <a:spLocks noGrp="1"/>
          </p:cNvSpPr>
          <p:nvPr>
            <p:ph type="body" idx="1"/>
          </p:nvPr>
        </p:nvSpPr>
        <p:spPr>
          <a:xfrm>
            <a:off x="457200" y="1600200"/>
            <a:ext cx="8229600" cy="4525962"/>
          </a:xfrm>
          <a:prstGeom prst="rect">
            <a:avLst/>
          </a:prstGeom>
          <a:noFill/>
          <a:ln>
            <a:noFill/>
          </a:ln>
        </p:spPr>
        <p:txBody>
          <a:bodyPr spcFirstLastPara="1" wrap="square" lIns="91425" tIns="45700" rIns="91425" bIns="45700" anchor="t" anchorCtr="0">
            <a:noAutofit/>
          </a:bodyPr>
          <a:lstStyle>
            <a:lvl1pPr marL="457200" lvl="0" indent="-342900" algn="l">
              <a:lnSpc>
                <a:spcPct val="100000"/>
              </a:lnSpc>
              <a:spcBef>
                <a:spcPts val="360"/>
              </a:spcBef>
              <a:spcAft>
                <a:spcPts val="0"/>
              </a:spcAft>
              <a:buClr>
                <a:schemeClr val="dk1"/>
              </a:buClr>
              <a:buSzPts val="1800"/>
              <a:buChar char="•"/>
              <a:defRPr/>
            </a:lvl1pPr>
            <a:lvl2pPr marL="914400" lvl="1" indent="-342900" algn="l">
              <a:lnSpc>
                <a:spcPct val="100000"/>
              </a:lnSpc>
              <a:spcBef>
                <a:spcPts val="360"/>
              </a:spcBef>
              <a:spcAft>
                <a:spcPts val="0"/>
              </a:spcAft>
              <a:buClr>
                <a:schemeClr val="dk1"/>
              </a:buClr>
              <a:buSzPts val="1800"/>
              <a:buChar char="–"/>
              <a:defRPr/>
            </a:lvl2pPr>
            <a:lvl3pPr marL="1371600" lvl="2" indent="-342900" algn="l">
              <a:lnSpc>
                <a:spcPct val="100000"/>
              </a:lnSpc>
              <a:spcBef>
                <a:spcPts val="360"/>
              </a:spcBef>
              <a:spcAft>
                <a:spcPts val="0"/>
              </a:spcAft>
              <a:buClr>
                <a:schemeClr val="dk1"/>
              </a:buClr>
              <a:buSzPts val="1800"/>
              <a:buChar char="•"/>
              <a:defRPr/>
            </a:lvl3pPr>
            <a:lvl4pPr marL="1828800" lvl="3" indent="-342900" algn="l">
              <a:lnSpc>
                <a:spcPct val="100000"/>
              </a:lnSpc>
              <a:spcBef>
                <a:spcPts val="360"/>
              </a:spcBef>
              <a:spcAft>
                <a:spcPts val="0"/>
              </a:spcAft>
              <a:buClr>
                <a:schemeClr val="dk1"/>
              </a:buClr>
              <a:buSzPts val="1800"/>
              <a:buChar char="–"/>
              <a:defRPr/>
            </a:lvl4pPr>
            <a:lvl5pPr marL="2286000" lvl="4" indent="-342900" algn="l">
              <a:lnSpc>
                <a:spcPct val="100000"/>
              </a:lnSpc>
              <a:spcBef>
                <a:spcPts val="360"/>
              </a:spcBef>
              <a:spcAft>
                <a:spcPts val="0"/>
              </a:spcAft>
              <a:buClr>
                <a:schemeClr val="dk1"/>
              </a:buClr>
              <a:buSzPts val="1800"/>
              <a:buChar char="»"/>
              <a:defRPr/>
            </a:lvl5pPr>
            <a:lvl6pPr marL="2743200" lvl="5" indent="-342900" algn="l">
              <a:lnSpc>
                <a:spcPct val="100000"/>
              </a:lnSpc>
              <a:spcBef>
                <a:spcPts val="360"/>
              </a:spcBef>
              <a:spcAft>
                <a:spcPts val="0"/>
              </a:spcAft>
              <a:buClr>
                <a:schemeClr val="dk1"/>
              </a:buClr>
              <a:buSzPts val="1800"/>
              <a:buChar char="»"/>
              <a:defRPr/>
            </a:lvl6pPr>
            <a:lvl7pPr marL="3200400" lvl="6" indent="-342900" algn="l">
              <a:lnSpc>
                <a:spcPct val="100000"/>
              </a:lnSpc>
              <a:spcBef>
                <a:spcPts val="360"/>
              </a:spcBef>
              <a:spcAft>
                <a:spcPts val="0"/>
              </a:spcAft>
              <a:buClr>
                <a:schemeClr val="dk1"/>
              </a:buClr>
              <a:buSzPts val="1800"/>
              <a:buChar char="»"/>
              <a:defRPr/>
            </a:lvl7pPr>
            <a:lvl8pPr marL="3657600" lvl="7" indent="-342900" algn="l">
              <a:lnSpc>
                <a:spcPct val="100000"/>
              </a:lnSpc>
              <a:spcBef>
                <a:spcPts val="360"/>
              </a:spcBef>
              <a:spcAft>
                <a:spcPts val="0"/>
              </a:spcAft>
              <a:buClr>
                <a:schemeClr val="dk1"/>
              </a:buClr>
              <a:buSzPts val="1800"/>
              <a:buChar char="»"/>
              <a:defRPr/>
            </a:lvl8pPr>
            <a:lvl9pPr marL="4114800" lvl="8" indent="-342900" algn="l">
              <a:lnSpc>
                <a:spcPct val="100000"/>
              </a:lnSpc>
              <a:spcBef>
                <a:spcPts val="360"/>
              </a:spcBef>
              <a:spcAft>
                <a:spcPts val="0"/>
              </a:spcAft>
              <a:buClr>
                <a:schemeClr val="dk1"/>
              </a:buClr>
              <a:buSzPts val="1800"/>
              <a:buChar char="»"/>
              <a:defRPr/>
            </a:lvl9pPr>
          </a:lstStyle>
          <a:p>
            <a:endParaRPr/>
          </a:p>
        </p:txBody>
      </p:sp>
      <p:sp>
        <p:nvSpPr>
          <p:cNvPr id="24" name="Google Shape;24;p3"/>
          <p:cNvSpPr txBox="1">
            <a:spLocks noGrp="1"/>
          </p:cNvSpPr>
          <p:nvPr>
            <p:ph type="dt" idx="10"/>
          </p:nvPr>
        </p:nvSpPr>
        <p:spPr>
          <a:xfrm>
            <a:off x="457200" y="6245225"/>
            <a:ext cx="2133600" cy="47625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5" name="Google Shape;25;p3"/>
          <p:cNvSpPr txBox="1">
            <a:spLocks noGrp="1"/>
          </p:cNvSpPr>
          <p:nvPr>
            <p:ph type="ftr" idx="11"/>
          </p:nvPr>
        </p:nvSpPr>
        <p:spPr>
          <a:xfrm>
            <a:off x="3124200" y="6245225"/>
            <a:ext cx="2895600" cy="476250"/>
          </a:xfrm>
          <a:prstGeom prst="rect">
            <a:avLst/>
          </a:prstGeom>
          <a:noFill/>
          <a:ln>
            <a:noFill/>
          </a:ln>
        </p:spPr>
        <p:txBody>
          <a:bodyPr spcFirstLastPara="1" wrap="square" lIns="91425" tIns="45700" rIns="91425" bIns="45700" anchor="t"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6" name="Google Shape;26;p3"/>
          <p:cNvSpPr txBox="1">
            <a:spLocks noGrp="1"/>
          </p:cNvSpPr>
          <p:nvPr>
            <p:ph type="sldNum" idx="12"/>
          </p:nvPr>
        </p:nvSpPr>
        <p:spPr>
          <a:xfrm>
            <a:off x="6553200" y="6245225"/>
            <a:ext cx="2133600" cy="476250"/>
          </a:xfrm>
          <a:prstGeom prst="rect">
            <a:avLst/>
          </a:prstGeom>
          <a:noFill/>
          <a:ln>
            <a:noFill/>
          </a:ln>
        </p:spPr>
        <p:txBody>
          <a:bodyPr spcFirstLastPara="1" wrap="square" lIns="91425" tIns="45700" rIns="91425" bIns="45700" anchor="t" anchorCtr="0">
            <a:noAutofit/>
          </a:bodyPr>
          <a:lstStyle>
            <a:lvl1pPr marL="0" lvl="0" indent="0" algn="r">
              <a:lnSpc>
                <a:spcPct val="100000"/>
              </a:lnSpc>
              <a:spcBef>
                <a:spcPts val="0"/>
              </a:spcBef>
              <a:spcAft>
                <a:spcPts val="0"/>
              </a:spcAft>
              <a:buNone/>
              <a:defRPr sz="1400"/>
            </a:lvl1pPr>
            <a:lvl2pPr marL="0" lvl="1" indent="0" algn="r">
              <a:lnSpc>
                <a:spcPct val="100000"/>
              </a:lnSpc>
              <a:spcBef>
                <a:spcPts val="0"/>
              </a:spcBef>
              <a:spcAft>
                <a:spcPts val="0"/>
              </a:spcAft>
              <a:buNone/>
              <a:defRPr sz="1400"/>
            </a:lvl2pPr>
            <a:lvl3pPr marL="0" lvl="2" indent="0" algn="r">
              <a:lnSpc>
                <a:spcPct val="100000"/>
              </a:lnSpc>
              <a:spcBef>
                <a:spcPts val="0"/>
              </a:spcBef>
              <a:spcAft>
                <a:spcPts val="0"/>
              </a:spcAft>
              <a:buNone/>
              <a:defRPr sz="1400"/>
            </a:lvl3pPr>
            <a:lvl4pPr marL="0" lvl="3" indent="0" algn="r">
              <a:lnSpc>
                <a:spcPct val="100000"/>
              </a:lnSpc>
              <a:spcBef>
                <a:spcPts val="0"/>
              </a:spcBef>
              <a:spcAft>
                <a:spcPts val="0"/>
              </a:spcAft>
              <a:buNone/>
              <a:defRPr sz="1400"/>
            </a:lvl4pPr>
            <a:lvl5pPr marL="0" lvl="4" indent="0" algn="r">
              <a:lnSpc>
                <a:spcPct val="100000"/>
              </a:lnSpc>
              <a:spcBef>
                <a:spcPts val="0"/>
              </a:spcBef>
              <a:spcAft>
                <a:spcPts val="0"/>
              </a:spcAft>
              <a:buNone/>
              <a:defRPr sz="1400"/>
            </a:lvl5pPr>
            <a:lvl6pPr marL="0" lvl="5" indent="0" algn="r">
              <a:lnSpc>
                <a:spcPct val="100000"/>
              </a:lnSpc>
              <a:spcBef>
                <a:spcPts val="0"/>
              </a:spcBef>
              <a:spcAft>
                <a:spcPts val="0"/>
              </a:spcAft>
              <a:buNone/>
              <a:defRPr sz="1400"/>
            </a:lvl6pPr>
            <a:lvl7pPr marL="0" lvl="6" indent="0" algn="r">
              <a:lnSpc>
                <a:spcPct val="100000"/>
              </a:lnSpc>
              <a:spcBef>
                <a:spcPts val="0"/>
              </a:spcBef>
              <a:spcAft>
                <a:spcPts val="0"/>
              </a:spcAft>
              <a:buNone/>
              <a:defRPr sz="1400"/>
            </a:lvl7pPr>
            <a:lvl8pPr marL="0" lvl="7" indent="0" algn="r">
              <a:lnSpc>
                <a:spcPct val="100000"/>
              </a:lnSpc>
              <a:spcBef>
                <a:spcPts val="0"/>
              </a:spcBef>
              <a:spcAft>
                <a:spcPts val="0"/>
              </a:spcAft>
              <a:buNone/>
              <a:defRPr sz="1400"/>
            </a:lvl8pPr>
            <a:lvl9pPr marL="0" lvl="8" indent="0" algn="r">
              <a:lnSpc>
                <a:spcPct val="100000"/>
              </a:lnSpc>
              <a:spcBef>
                <a:spcPts val="0"/>
              </a:spcBef>
              <a:spcAft>
                <a:spcPts val="0"/>
              </a:spcAft>
              <a:buNone/>
              <a:defRPr sz="1400"/>
            </a:lvl9pPr>
          </a:lstStyle>
          <a:p>
            <a:pPr marL="0" lvl="0" indent="0" algn="r" rtl="0">
              <a:spcBef>
                <a:spcPts val="0"/>
              </a:spcBef>
              <a:spcAft>
                <a:spcPts val="0"/>
              </a:spcAft>
              <a:buNone/>
            </a:pPr>
            <a:fld id="{00000000-1234-1234-1234-123412341234}" type="slidenum">
              <a:rPr lang="en-US"/>
              <a:pPr marL="0" lvl="0" indent="0" algn="r" rtl="0">
                <a:spcBef>
                  <a:spcPts val="0"/>
                </a:spcBef>
                <a:spcAft>
                  <a:spcPts val="0"/>
                </a:spcAft>
                <a:buNone/>
              </a:pP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01.07.2021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
        <p:nvSpPr>
          <p:cNvPr id="7" name="Заголовок 6"/>
          <p:cNvSpPr>
            <a:spLocks noGrp="1"/>
          </p:cNvSpPr>
          <p:nvPr>
            <p:ph type="title"/>
          </p:nvPr>
        </p:nvSpPr>
        <p:spPr/>
        <p:txBody>
          <a:bodyPr rtlCol="0"/>
          <a:lstStyle/>
          <a:p>
            <a:r>
              <a:rPr kumimoji="0" lang="ru-RU" smtClean="0"/>
              <a:t>Образец заголовка</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2">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01.07.2021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
        <p:nvSpPr>
          <p:cNvPr id="7" name="Нашивка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Нашивка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bg>
      <p:bgRef idx="1002">
        <a:schemeClr val="bg1"/>
      </p:bgRef>
    </p:bg>
    <p:spTree>
      <p:nvGrpSpPr>
        <p:cNvPr id="1" name=""/>
        <p:cNvGrpSpPr/>
        <p:nvPr/>
      </p:nvGrpSpPr>
      <p:grpSpPr>
        <a:xfrm>
          <a:off x="0" y="0"/>
          <a:ext cx="0" cy="0"/>
          <a:chOff x="0" y="0"/>
          <a:chExt cx="0" cy="0"/>
        </a:xfrm>
      </p:grpSpPr>
      <p:sp>
        <p:nvSpPr>
          <p:cNvPr id="3" name="Содержимое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01.07.2021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
        <p:nvSpPr>
          <p:cNvPr id="8" name="Заголовок 7"/>
          <p:cNvSpPr>
            <a:spLocks noGrp="1"/>
          </p:cNvSpPr>
          <p:nvPr>
            <p:ph type="title"/>
          </p:nvPr>
        </p:nvSpPr>
        <p:spPr/>
        <p:txBody>
          <a:bodyPr rtlCol="0"/>
          <a:lstStyle/>
          <a:p>
            <a:r>
              <a:rPr kumimoji="0" lang="ru-RU" smtClean="0"/>
              <a:t>Образец заголовка</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bg>
      <p:bgRef idx="1003">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8229600" cy="1143000"/>
          </a:xfrm>
        </p:spPr>
        <p:txBody>
          <a:bodyPr anchor="ctr"/>
          <a:lstStyle>
            <a:lvl1pPr>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5B106E36-FD25-4E2D-B0AA-010F637433A0}" type="datetimeFigureOut">
              <a:rPr lang="ru-RU" smtClean="0"/>
              <a:pPr/>
              <a:t>01.07.2021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bg>
      <p:bgRef idx="1002">
        <a:schemeClr val="bg1"/>
      </p:bgRef>
    </p:bg>
    <p:spTree>
      <p:nvGrpSpPr>
        <p:cNvPr id="1" name=""/>
        <p:cNvGrpSpPr/>
        <p:nvPr/>
      </p:nvGrpSpPr>
      <p:grpSpPr>
        <a:xfrm>
          <a:off x="0" y="0"/>
          <a:ext cx="0" cy="0"/>
          <a:chOff x="0" y="0"/>
          <a:chExt cx="0" cy="0"/>
        </a:xfrm>
      </p:grpSpPr>
      <p:sp>
        <p:nvSpPr>
          <p:cNvPr id="3" name="Дата 2"/>
          <p:cNvSpPr>
            <a:spLocks noGrp="1"/>
          </p:cNvSpPr>
          <p:nvPr>
            <p:ph type="dt" sz="half" idx="10"/>
          </p:nvPr>
        </p:nvSpPr>
        <p:spPr/>
        <p:txBody>
          <a:bodyPr/>
          <a:lstStyle/>
          <a:p>
            <a:fld id="{5B106E36-FD25-4E2D-B0AA-010F637433A0}" type="datetimeFigureOut">
              <a:rPr lang="ru-RU" smtClean="0"/>
              <a:pPr/>
              <a:t>01.07.2021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
        <p:nvSpPr>
          <p:cNvPr id="6" name="Заголовок 5"/>
          <p:cNvSpPr>
            <a:spLocks noGrp="1"/>
          </p:cNvSpPr>
          <p:nvPr>
            <p:ph type="title"/>
          </p:nvPr>
        </p:nvSpPr>
        <p:spPr/>
        <p:txBody>
          <a:bodyPr rtlCol="0"/>
          <a:lstStyle/>
          <a:p>
            <a:r>
              <a:rPr kumimoji="0" lang="ru-RU" smtClean="0"/>
              <a:t>Образец заголовка</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01.07.2021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3">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a:xfrm>
            <a:off x="6727032" y="6407944"/>
            <a:ext cx="1920240" cy="365760"/>
          </a:xfrm>
        </p:spPr>
        <p:txBody>
          <a:bodyPr/>
          <a:lstStyle/>
          <a:p>
            <a:fld id="{5B106E36-FD25-4E2D-B0AA-010F637433A0}" type="datetimeFigureOut">
              <a:rPr lang="ru-RU" smtClean="0"/>
              <a:pPr/>
              <a:t>01.07.2021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bg>
      <p:bgRef idx="1002">
        <a:schemeClr val="bg1"/>
      </p:bgRef>
    </p:bg>
    <p:spTree>
      <p:nvGrpSpPr>
        <p:cNvPr id="1" name=""/>
        <p:cNvGrpSpPr/>
        <p:nvPr/>
      </p:nvGrpSpPr>
      <p:grpSpPr>
        <a:xfrm>
          <a:off x="0" y="0"/>
          <a:ext cx="0" cy="0"/>
          <a:chOff x="0" y="0"/>
          <a:chExt cx="0" cy="0"/>
        </a:xfrm>
      </p:grpSpPr>
      <p:sp>
        <p:nvSpPr>
          <p:cNvPr id="4" name="Текст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ru-RU" smtClean="0"/>
              <a:t>Образец текста</a:t>
            </a:r>
          </a:p>
        </p:txBody>
      </p:sp>
      <p:sp>
        <p:nvSpPr>
          <p:cNvPr id="3" name="Рисунок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ru-RU" smtClean="0"/>
              <a:t>Вставка рисунка</a:t>
            </a:r>
            <a:endParaRPr kumimoji="0" lang="en-US" dirty="0"/>
          </a:p>
        </p:txBody>
      </p:sp>
      <p:sp>
        <p:nvSpPr>
          <p:cNvPr id="5" name="Дата 4"/>
          <p:cNvSpPr>
            <a:spLocks noGrp="1"/>
          </p:cNvSpPr>
          <p:nvPr>
            <p:ph type="dt" sz="half" idx="10"/>
          </p:nvPr>
        </p:nvSpPr>
        <p:spPr/>
        <p:txBody>
          <a:bodyPr/>
          <a:lstStyle>
            <a:lvl1pPr>
              <a:defRPr>
                <a:solidFill>
                  <a:schemeClr val="tx1"/>
                </a:solidFill>
              </a:defRPr>
            </a:lvl1pPr>
            <a:extLst/>
          </a:lstStyle>
          <a:p>
            <a:fld id="{5B106E36-FD25-4E2D-B0AA-010F637433A0}" type="datetimeFigureOut">
              <a:rPr lang="ru-RU" smtClean="0"/>
              <a:pPr/>
              <a:t>01.07.2021</a:t>
            </a:fld>
            <a:endParaRPr lang="ru-RU"/>
          </a:p>
        </p:txBody>
      </p:sp>
      <p:sp>
        <p:nvSpPr>
          <p:cNvPr id="6" name="Нижний колонтитул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ru-RU"/>
          </a:p>
        </p:txBody>
      </p:sp>
      <p:sp>
        <p:nvSpPr>
          <p:cNvPr id="7" name="Номер слайда 6"/>
          <p:cNvSpPr>
            <a:spLocks noGrp="1"/>
          </p:cNvSpPr>
          <p:nvPr>
            <p:ph type="sldNum" sz="quarter" idx="12"/>
          </p:nvPr>
        </p:nvSpPr>
        <p:spPr/>
        <p:txBody>
          <a:bodyPr/>
          <a:lstStyle>
            <a:lvl1pPr>
              <a:defRPr>
                <a:solidFill>
                  <a:schemeClr val="tx1"/>
                </a:solidFill>
              </a:defRPr>
            </a:lvl1pPr>
            <a:extLst/>
          </a:lstStyle>
          <a:p>
            <a:fld id="{725C68B6-61C2-468F-89AB-4B9F7531AA68}" type="slidenum">
              <a:rPr lang="ru-RU" smtClean="0"/>
              <a:pPr/>
              <a:t>‹#›</a:t>
            </a:fld>
            <a:endParaRPr lang="ru-RU"/>
          </a:p>
        </p:txBody>
      </p:sp>
      <p:sp>
        <p:nvSpPr>
          <p:cNvPr id="2" name="Заголовок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ru-RU" smtClean="0"/>
              <a:t>Образец заголовка</a:t>
            </a:r>
            <a:endParaRPr kumimoji="0" lang="en-US"/>
          </a:p>
        </p:txBody>
      </p:sp>
      <p:sp>
        <p:nvSpPr>
          <p:cNvPr id="8" name="Полилиния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Полилиния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Прямоугольный треугольник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Прямая соединительная линия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Нашивка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Нашивка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Полилиния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Полилиния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Прямоугольный треугольник 13"/>
          <p:cNvSpPr>
            <a:spLocks/>
          </p:cNvSpPr>
          <p:nvPr/>
        </p:nvSpPr>
        <p:spPr bwMode="auto">
          <a:xfrm>
            <a:off x="-6042" y="5791253"/>
            <a:ext cx="3402314" cy="1080868"/>
          </a:xfrm>
          <a:prstGeom prst="rtTriangle">
            <a:avLst/>
          </a:prstGeom>
          <a:blipFill>
            <a:blip r:embed="rId14">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Прямая соединительная линия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Заголовок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ru-RU" smtClean="0"/>
              <a:t>Образец заголовка</a:t>
            </a:r>
            <a:endParaRPr kumimoji="0" lang="en-US"/>
          </a:p>
        </p:txBody>
      </p:sp>
      <p:sp>
        <p:nvSpPr>
          <p:cNvPr id="30" name="Текст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Дата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5B106E36-FD25-4E2D-B0AA-010F637433A0}" type="datetimeFigureOut">
              <a:rPr lang="ru-RU" smtClean="0"/>
              <a:pPr/>
              <a:t>01.07.2021</a:t>
            </a:fld>
            <a:endParaRPr lang="ru-RU"/>
          </a:p>
        </p:txBody>
      </p:sp>
      <p:sp>
        <p:nvSpPr>
          <p:cNvPr id="22" name="Нижний колонтитул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ru-RU"/>
          </a:p>
        </p:txBody>
      </p:sp>
      <p:sp>
        <p:nvSpPr>
          <p:cNvPr id="18" name="Номер слайда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57159" y="1071546"/>
            <a:ext cx="8215370" cy="5170646"/>
          </a:xfrm>
          <a:prstGeom prst="rect">
            <a:avLst/>
          </a:prstGeom>
        </p:spPr>
        <p:txBody>
          <a:bodyPr wrap="square">
            <a:spAutoFit/>
          </a:bodyPr>
          <a:lstStyle/>
          <a:p>
            <a:pPr algn="ctr">
              <a:lnSpc>
                <a:spcPct val="125000"/>
              </a:lnSpc>
            </a:pPr>
            <a:r>
              <a:rPr lang="ru-RU" sz="2400" b="1" dirty="0" smtClean="0">
                <a:solidFill>
                  <a:srgbClr val="2E2E8A"/>
                </a:solidFill>
                <a:latin typeface="Times New Roman" pitchFamily="18" charset="0"/>
                <a:cs typeface="Times New Roman" pitchFamily="18" charset="0"/>
              </a:rPr>
              <a:t>ЭТИКА СЕРВИСНОЙ ДЕЯТЕЛЬНОСТИ</a:t>
            </a:r>
          </a:p>
          <a:p>
            <a:pPr marL="457200" indent="-457200">
              <a:lnSpc>
                <a:spcPct val="125000"/>
              </a:lnSpc>
              <a:buFont typeface="Arial" charset="0"/>
              <a:buAutoNum type="arabicPeriod"/>
            </a:pPr>
            <a:r>
              <a:rPr lang="ru-RU" sz="2400" dirty="0" smtClean="0">
                <a:latin typeface="Times New Roman" pitchFamily="18" charset="0"/>
                <a:cs typeface="Times New Roman" pitchFamily="18" charset="0"/>
              </a:rPr>
              <a:t>Этические принципы и нормы работников сервисных предприятий</a:t>
            </a:r>
          </a:p>
          <a:p>
            <a:pPr marL="457200" indent="-457200">
              <a:lnSpc>
                <a:spcPct val="125000"/>
              </a:lnSpc>
              <a:buFont typeface="Arial" charset="0"/>
              <a:buAutoNum type="arabicPeriod"/>
            </a:pPr>
            <a:r>
              <a:rPr lang="ru-RU" sz="2400" dirty="0" smtClean="0">
                <a:latin typeface="Times New Roman" pitchFamily="18" charset="0"/>
                <a:cs typeface="Times New Roman" pitchFamily="18" charset="0"/>
              </a:rPr>
              <a:t>Тактика обслуживания на этапах совершения заказа</a:t>
            </a:r>
          </a:p>
          <a:p>
            <a:pPr marL="457200" indent="-457200">
              <a:lnSpc>
                <a:spcPct val="125000"/>
              </a:lnSpc>
              <a:buFont typeface="Arial" charset="0"/>
              <a:buAutoNum type="arabicPeriod"/>
            </a:pPr>
            <a:r>
              <a:rPr lang="ru-RU" sz="2400" dirty="0" smtClean="0">
                <a:latin typeface="Times New Roman" pitchFamily="18" charset="0"/>
                <a:cs typeface="Times New Roman" pitchFamily="18" charset="0"/>
              </a:rPr>
              <a:t>Этические нормы поведения при возникновении жалоб и конфликтов в обслуживании клиентов</a:t>
            </a:r>
          </a:p>
          <a:p>
            <a:pPr marL="457200" indent="-457200">
              <a:lnSpc>
                <a:spcPct val="125000"/>
              </a:lnSpc>
              <a:buFont typeface="Arial" charset="0"/>
              <a:buAutoNum type="arabicPeriod"/>
            </a:pPr>
            <a:r>
              <a:rPr lang="ru-RU" sz="2400" dirty="0" smtClean="0">
                <a:latin typeface="Times New Roman" pitchFamily="18" charset="0"/>
                <a:cs typeface="Times New Roman" pitchFamily="18" charset="0"/>
              </a:rPr>
              <a:t>Типы потребителей (клиентов) и взаимодействие с </a:t>
            </a:r>
            <a:r>
              <a:rPr lang="ru-RU" sz="2400" dirty="0" smtClean="0">
                <a:latin typeface="Times New Roman" pitchFamily="18" charset="0"/>
                <a:cs typeface="Times New Roman" pitchFamily="18" charset="0"/>
              </a:rPr>
              <a:t>ними</a:t>
            </a:r>
          </a:p>
          <a:p>
            <a:pPr algn="ctr"/>
            <a:endParaRPr lang="ru-RU" sz="2400" dirty="0" smtClean="0">
              <a:latin typeface="Times New Roman" pitchFamily="18" charset="0"/>
              <a:cs typeface="Times New Roman" pitchFamily="18" charset="0"/>
            </a:endParaRPr>
          </a:p>
          <a:p>
            <a:pPr algn="ctr"/>
            <a:r>
              <a:rPr lang="ru-RU" sz="2400" dirty="0" smtClean="0">
                <a:latin typeface="Times New Roman" pitchFamily="18" charset="0"/>
                <a:cs typeface="Times New Roman" pitchFamily="18" charset="0"/>
              </a:rPr>
              <a:t>к.э.н</a:t>
            </a:r>
            <a:r>
              <a:rPr lang="ru-RU" sz="2400" smtClean="0">
                <a:latin typeface="Times New Roman" pitchFamily="18" charset="0"/>
                <a:cs typeface="Times New Roman" pitchFamily="18" charset="0"/>
              </a:rPr>
              <a:t>., доц. </a:t>
            </a:r>
            <a:r>
              <a:rPr lang="ru-RU" sz="2400" dirty="0" err="1">
                <a:latin typeface="Times New Roman" pitchFamily="18" charset="0"/>
                <a:cs typeface="Times New Roman" pitchFamily="18" charset="0"/>
              </a:rPr>
              <a:t>Нежельченко</a:t>
            </a:r>
            <a:r>
              <a:rPr lang="ru-RU" sz="2400" dirty="0">
                <a:latin typeface="Times New Roman" pitchFamily="18" charset="0"/>
                <a:cs typeface="Times New Roman" pitchFamily="18" charset="0"/>
              </a:rPr>
              <a:t> Елена Васильевна</a:t>
            </a:r>
          </a:p>
          <a:p>
            <a:pPr algn="ctr"/>
            <a:r>
              <a:rPr lang="ru-RU" sz="2400" dirty="0">
                <a:latin typeface="Times New Roman" pitchFamily="18" charset="0"/>
                <a:cs typeface="Times New Roman" pitchFamily="18" charset="0"/>
              </a:rPr>
              <a:t>к.э.н., доц. </a:t>
            </a:r>
            <a:r>
              <a:rPr lang="ru-RU" sz="2400" dirty="0" err="1">
                <a:latin typeface="Times New Roman" pitchFamily="18" charset="0"/>
                <a:cs typeface="Times New Roman" pitchFamily="18" charset="0"/>
              </a:rPr>
              <a:t>Ясенок</a:t>
            </a:r>
            <a:r>
              <a:rPr lang="ru-RU" sz="2400" dirty="0">
                <a:latin typeface="Times New Roman" pitchFamily="18" charset="0"/>
                <a:cs typeface="Times New Roman" pitchFamily="18" charset="0"/>
              </a:rPr>
              <a:t> Светлана Николаевна</a:t>
            </a:r>
          </a:p>
          <a:p>
            <a:pPr marL="457200" indent="-457200">
              <a:lnSpc>
                <a:spcPct val="125000"/>
              </a:lnSpc>
              <a:buFont typeface="Arial" charset="0"/>
              <a:buAutoNum type="arabicPeriod"/>
            </a:pPr>
            <a:endParaRPr lang="ru-RU" sz="2400" dirty="0" smtClean="0">
              <a:latin typeface="Times New Roman" pitchFamily="18" charset="0"/>
              <a:cs typeface="Times New Roman" pitchFamily="18" charset="0"/>
            </a:endParaRPr>
          </a:p>
          <a:p>
            <a:endParaRPr lang="ru-RU"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9144000" cy="406137"/>
          </a:xfrm>
          <a:prstGeom prst="rect">
            <a:avLst/>
          </a:prstGeom>
          <a:solidFill>
            <a:schemeClr val="accent1">
              <a:lumMod val="60000"/>
              <a:lumOff val="40000"/>
            </a:schemeClr>
          </a:solidFill>
        </p:spPr>
        <p:txBody>
          <a:bodyPr wrap="square">
            <a:spAutoFit/>
          </a:bodyPr>
          <a:lstStyle/>
          <a:p>
            <a:pPr marL="457200" indent="-457200" algn="ctr">
              <a:lnSpc>
                <a:spcPct val="125000"/>
              </a:lnSpc>
            </a:pPr>
            <a:r>
              <a:rPr lang="ru-RU" b="1" dirty="0" smtClean="0">
                <a:latin typeface="Times New Roman" pitchFamily="18" charset="0"/>
                <a:cs typeface="Times New Roman" pitchFamily="18" charset="0"/>
              </a:rPr>
              <a:t>2. Тактика обслуживания на этапах совершения заказа</a:t>
            </a:r>
          </a:p>
        </p:txBody>
      </p:sp>
      <p:sp>
        <p:nvSpPr>
          <p:cNvPr id="3" name="Text Box 3"/>
          <p:cNvSpPr txBox="1">
            <a:spLocks noChangeArrowheads="1"/>
          </p:cNvSpPr>
          <p:nvPr/>
        </p:nvSpPr>
        <p:spPr bwMode="auto">
          <a:xfrm>
            <a:off x="285720" y="428604"/>
            <a:ext cx="8496300" cy="476250"/>
          </a:xfrm>
          <a:prstGeom prst="rect">
            <a:avLst/>
          </a:prstGeom>
          <a:noFill/>
          <a:ln w="9525">
            <a:noFill/>
            <a:miter lim="800000"/>
            <a:headEnd/>
            <a:tailEnd/>
          </a:ln>
        </p:spPr>
        <p:txBody>
          <a:bodyPr lIns="0" tIns="0" rIns="0" bIns="0"/>
          <a:lstStyle/>
          <a:p>
            <a:pPr>
              <a:spcBef>
                <a:spcPct val="10000"/>
              </a:spcBef>
            </a:pPr>
            <a:r>
              <a:rPr lang="ru-RU" sz="2400" b="1" dirty="0">
                <a:solidFill>
                  <a:srgbClr val="0F2BEC"/>
                </a:solidFill>
              </a:rPr>
              <a:t>Обратная связь</a:t>
            </a:r>
          </a:p>
        </p:txBody>
      </p:sp>
      <p:sp>
        <p:nvSpPr>
          <p:cNvPr id="4" name="Прямоугольник 3"/>
          <p:cNvSpPr/>
          <p:nvPr/>
        </p:nvSpPr>
        <p:spPr>
          <a:xfrm>
            <a:off x="214282" y="928670"/>
            <a:ext cx="8501122" cy="3785652"/>
          </a:xfrm>
          <a:prstGeom prst="rect">
            <a:avLst/>
          </a:prstGeom>
        </p:spPr>
        <p:txBody>
          <a:bodyPr wrap="square">
            <a:spAutoFit/>
          </a:bodyPr>
          <a:lstStyle/>
          <a:p>
            <a:pPr marL="274638" indent="-274638">
              <a:spcBef>
                <a:spcPts val="1200"/>
              </a:spcBef>
              <a:buClr>
                <a:srgbClr val="FF0000"/>
              </a:buClr>
              <a:buSzPct val="120000"/>
              <a:buFont typeface="Symbol" pitchFamily="18" charset="2"/>
              <a:buChar char="·"/>
            </a:pPr>
            <a:r>
              <a:rPr lang="ru-RU" sz="2000" dirty="0" smtClean="0">
                <a:solidFill>
                  <a:srgbClr val="000000"/>
                </a:solidFill>
                <a:latin typeface="Times New Roman" pitchFamily="18" charset="0"/>
                <a:cs typeface="Times New Roman" pitchFamily="18" charset="0"/>
              </a:rPr>
              <a:t>Не следует задерживать клиента при окончательном оформлении документации</a:t>
            </a:r>
          </a:p>
          <a:p>
            <a:pPr marL="274638" indent="-274638">
              <a:spcBef>
                <a:spcPts val="1200"/>
              </a:spcBef>
              <a:buClr>
                <a:srgbClr val="FF0000"/>
              </a:buClr>
              <a:buSzPct val="120000"/>
              <a:buFont typeface="Symbol" pitchFamily="18" charset="2"/>
              <a:buChar char="·"/>
            </a:pPr>
            <a:r>
              <a:rPr lang="ru-RU" sz="2000" dirty="0" smtClean="0">
                <a:solidFill>
                  <a:srgbClr val="000000"/>
                </a:solidFill>
                <a:latin typeface="Times New Roman" pitchFamily="18" charset="0"/>
                <a:cs typeface="Times New Roman" pitchFamily="18" charset="0"/>
              </a:rPr>
              <a:t>Заказ вручается аккуратно и красиво упакованным</a:t>
            </a:r>
          </a:p>
          <a:p>
            <a:pPr marL="274638" indent="-274638">
              <a:spcBef>
                <a:spcPts val="1200"/>
              </a:spcBef>
              <a:buClr>
                <a:srgbClr val="FF0000"/>
              </a:buClr>
              <a:buSzPct val="120000"/>
              <a:buFont typeface="Symbol" pitchFamily="18" charset="2"/>
              <a:buChar char="·"/>
            </a:pPr>
            <a:r>
              <a:rPr lang="ru-RU" sz="2000" dirty="0" smtClean="0">
                <a:solidFill>
                  <a:srgbClr val="000000"/>
                </a:solidFill>
                <a:latin typeface="Times New Roman" pitchFamily="18" charset="0"/>
                <a:cs typeface="Times New Roman" pitchFamily="18" charset="0"/>
              </a:rPr>
              <a:t>Надо поблагодарить клиента за то, что он воспользовался услугами именно данного предприятия, и выразить надежду, что в дальнейшем он станет постоянным посетителем</a:t>
            </a:r>
          </a:p>
          <a:p>
            <a:pPr marL="274638" indent="-274638">
              <a:spcBef>
                <a:spcPts val="1200"/>
              </a:spcBef>
              <a:buClr>
                <a:srgbClr val="FF0000"/>
              </a:buClr>
              <a:buSzPct val="120000"/>
              <a:buFont typeface="Symbol" pitchFamily="18" charset="2"/>
              <a:buChar char="·"/>
            </a:pPr>
            <a:r>
              <a:rPr lang="ru-RU" sz="2000" dirty="0" smtClean="0">
                <a:solidFill>
                  <a:srgbClr val="000000"/>
                </a:solidFill>
                <a:latin typeface="Times New Roman" pitchFamily="18" charset="0"/>
                <a:cs typeface="Times New Roman" pitchFamily="18" charset="0"/>
              </a:rPr>
              <a:t>Недопустимо прекращение активной работы с покупателем сразу же после того, как покупка состоялась</a:t>
            </a:r>
          </a:p>
          <a:p>
            <a:pPr marL="274638" indent="-274638">
              <a:spcBef>
                <a:spcPts val="1200"/>
              </a:spcBef>
              <a:buClr>
                <a:srgbClr val="FF0000"/>
              </a:buClr>
              <a:buSzPct val="120000"/>
              <a:buFont typeface="Symbol" pitchFamily="18" charset="2"/>
              <a:buChar char="·"/>
            </a:pPr>
            <a:r>
              <a:rPr lang="ru-RU" sz="2000" dirty="0" smtClean="0">
                <a:solidFill>
                  <a:srgbClr val="000000"/>
                </a:solidFill>
                <a:latin typeface="Times New Roman" pitchFamily="18" charset="0"/>
                <a:cs typeface="Times New Roman" pitchFamily="18" charset="0"/>
              </a:rPr>
              <a:t>Вежливость и предупредительность обязательны и по отношению к тем посетителям, которые ничего не купили</a:t>
            </a:r>
            <a:endParaRPr lang="ru-RU" sz="2000" dirty="0">
              <a:solidFill>
                <a:srgbClr val="0000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Line 2"/>
          <p:cNvSpPr>
            <a:spLocks noChangeShapeType="1"/>
          </p:cNvSpPr>
          <p:nvPr/>
        </p:nvSpPr>
        <p:spPr bwMode="auto">
          <a:xfrm>
            <a:off x="338138" y="487363"/>
            <a:ext cx="8496300" cy="0"/>
          </a:xfrm>
          <a:prstGeom prst="line">
            <a:avLst/>
          </a:prstGeom>
          <a:noFill/>
          <a:ln w="25400">
            <a:solidFill>
              <a:srgbClr val="333399"/>
            </a:solidFill>
            <a:round/>
            <a:headEnd/>
            <a:tailEnd/>
          </a:ln>
        </p:spPr>
        <p:txBody>
          <a:bodyPr/>
          <a:lstStyle/>
          <a:p>
            <a:endParaRPr lang="ru-RU"/>
          </a:p>
        </p:txBody>
      </p:sp>
      <p:sp>
        <p:nvSpPr>
          <p:cNvPr id="16387" name="Text Box 3"/>
          <p:cNvSpPr txBox="1">
            <a:spLocks noChangeArrowheads="1"/>
          </p:cNvSpPr>
          <p:nvPr/>
        </p:nvSpPr>
        <p:spPr bwMode="auto">
          <a:xfrm>
            <a:off x="338138" y="11113"/>
            <a:ext cx="8496300" cy="476250"/>
          </a:xfrm>
          <a:prstGeom prst="rect">
            <a:avLst/>
          </a:prstGeom>
          <a:noFill/>
          <a:ln w="9525">
            <a:noFill/>
            <a:miter lim="800000"/>
            <a:headEnd/>
            <a:tailEnd/>
          </a:ln>
        </p:spPr>
        <p:txBody>
          <a:bodyPr lIns="0" tIns="0" rIns="0" bIns="0"/>
          <a:lstStyle/>
          <a:p>
            <a:pPr>
              <a:spcBef>
                <a:spcPct val="10000"/>
              </a:spcBef>
            </a:pPr>
            <a:r>
              <a:rPr lang="ru-RU" sz="2400" b="1" dirty="0">
                <a:solidFill>
                  <a:srgbClr val="0F2BEC"/>
                </a:solidFill>
              </a:rPr>
              <a:t>Алгоритм работы с претензией клиента</a:t>
            </a:r>
          </a:p>
        </p:txBody>
      </p:sp>
      <p:sp>
        <p:nvSpPr>
          <p:cNvPr id="2" name="Блок-схема: альтернативный процесс 1"/>
          <p:cNvSpPr/>
          <p:nvPr/>
        </p:nvSpPr>
        <p:spPr>
          <a:xfrm>
            <a:off x="3143240" y="642918"/>
            <a:ext cx="1598476" cy="343760"/>
          </a:xfrm>
          <a:prstGeom prst="flowChartAlternateProcess">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ru-RU" sz="2000" dirty="0">
                <a:ln>
                  <a:solidFill>
                    <a:schemeClr val="tx1"/>
                  </a:solidFill>
                </a:ln>
                <a:solidFill>
                  <a:schemeClr val="tx1"/>
                </a:solidFill>
                <a:latin typeface="Times New Roman" pitchFamily="18" charset="0"/>
                <a:cs typeface="Times New Roman" pitchFamily="18" charset="0"/>
              </a:rPr>
              <a:t>Претензия</a:t>
            </a:r>
            <a:r>
              <a:rPr lang="ru-RU" sz="2000" dirty="0">
                <a:latin typeface="Times New Roman" pitchFamily="18" charset="0"/>
                <a:cs typeface="Times New Roman" pitchFamily="18" charset="0"/>
              </a:rPr>
              <a:t> </a:t>
            </a:r>
          </a:p>
        </p:txBody>
      </p:sp>
      <p:sp>
        <p:nvSpPr>
          <p:cNvPr id="3" name="Блок-схема: решение 2"/>
          <p:cNvSpPr/>
          <p:nvPr/>
        </p:nvSpPr>
        <p:spPr>
          <a:xfrm>
            <a:off x="2643174" y="1285860"/>
            <a:ext cx="2611455" cy="635000"/>
          </a:xfrm>
          <a:prstGeom prst="flowChartDecision">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ru-RU" sz="1400" dirty="0">
                <a:solidFill>
                  <a:schemeClr val="tx1"/>
                </a:solidFill>
                <a:latin typeface="Times New Roman" pitchFamily="18" charset="0"/>
                <a:cs typeface="Times New Roman" pitchFamily="18" charset="0"/>
              </a:rPr>
              <a:t>Обоснованная </a:t>
            </a:r>
          </a:p>
        </p:txBody>
      </p:sp>
      <p:cxnSp>
        <p:nvCxnSpPr>
          <p:cNvPr id="5" name="Прямая со стрелкой 4"/>
          <p:cNvCxnSpPr>
            <a:stCxn id="2" idx="2"/>
            <a:endCxn id="3" idx="0"/>
          </p:cNvCxnSpPr>
          <p:nvPr/>
        </p:nvCxnSpPr>
        <p:spPr>
          <a:xfrm rot="16200000" flipH="1">
            <a:off x="3796099" y="1133057"/>
            <a:ext cx="299182" cy="6424"/>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8" name="Блок-схема: процесс 7"/>
          <p:cNvSpPr/>
          <p:nvPr/>
        </p:nvSpPr>
        <p:spPr>
          <a:xfrm>
            <a:off x="2981325" y="2090738"/>
            <a:ext cx="1916113" cy="506412"/>
          </a:xfrm>
          <a:prstGeom prst="flowChartProcess">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ru-RU" sz="1400" dirty="0">
                <a:solidFill>
                  <a:schemeClr val="tx1"/>
                </a:solidFill>
                <a:latin typeface="Times New Roman" pitchFamily="18" charset="0"/>
                <a:cs typeface="Times New Roman" pitchFamily="18" charset="0"/>
              </a:rPr>
              <a:t>Внимательно выслушайте клиента</a:t>
            </a:r>
          </a:p>
        </p:txBody>
      </p:sp>
      <p:sp>
        <p:nvSpPr>
          <p:cNvPr id="9" name="Блок-схема: процесс 8"/>
          <p:cNvSpPr/>
          <p:nvPr/>
        </p:nvSpPr>
        <p:spPr>
          <a:xfrm>
            <a:off x="2994025" y="2741613"/>
            <a:ext cx="1917700" cy="576262"/>
          </a:xfrm>
          <a:prstGeom prst="flowChartProcess">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ru-RU" sz="1400" dirty="0">
                <a:solidFill>
                  <a:schemeClr val="tx1"/>
                </a:solidFill>
                <a:latin typeface="Times New Roman" pitchFamily="18" charset="0"/>
                <a:cs typeface="Times New Roman" pitchFamily="18" charset="0"/>
              </a:rPr>
              <a:t>Повторите суть, уточните претензию</a:t>
            </a:r>
          </a:p>
        </p:txBody>
      </p:sp>
      <p:cxnSp>
        <p:nvCxnSpPr>
          <p:cNvPr id="11" name="Прямая со стрелкой 10"/>
          <p:cNvCxnSpPr>
            <a:stCxn id="3" idx="2"/>
            <a:endCxn id="8" idx="0"/>
          </p:cNvCxnSpPr>
          <p:nvPr/>
        </p:nvCxnSpPr>
        <p:spPr>
          <a:xfrm rot="5400000">
            <a:off x="3859203" y="2001039"/>
            <a:ext cx="169878" cy="952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3" name="Прямая со стрелкой 12"/>
          <p:cNvCxnSpPr>
            <a:stCxn id="8" idx="2"/>
            <a:endCxn id="9" idx="0"/>
          </p:cNvCxnSpPr>
          <p:nvPr/>
        </p:nvCxnSpPr>
        <p:spPr>
          <a:xfrm>
            <a:off x="3938588" y="2597150"/>
            <a:ext cx="14287" cy="144463"/>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16396" name="TextBox 13"/>
          <p:cNvSpPr txBox="1">
            <a:spLocks noChangeArrowheads="1"/>
          </p:cNvSpPr>
          <p:nvPr/>
        </p:nvSpPr>
        <p:spPr bwMode="auto">
          <a:xfrm>
            <a:off x="5500694" y="1285860"/>
            <a:ext cx="538163" cy="369888"/>
          </a:xfrm>
          <a:prstGeom prst="rect">
            <a:avLst/>
          </a:prstGeom>
          <a:noFill/>
          <a:ln w="9525">
            <a:noFill/>
            <a:miter lim="800000"/>
            <a:headEnd/>
            <a:tailEnd/>
          </a:ln>
        </p:spPr>
        <p:txBody>
          <a:bodyPr wrap="none">
            <a:spAutoFit/>
          </a:bodyPr>
          <a:lstStyle/>
          <a:p>
            <a:r>
              <a:rPr lang="ru-RU" dirty="0"/>
              <a:t>нет</a:t>
            </a:r>
          </a:p>
        </p:txBody>
      </p:sp>
      <p:cxnSp>
        <p:nvCxnSpPr>
          <p:cNvPr id="21505" name="Соединительная линия уступом 21504"/>
          <p:cNvCxnSpPr/>
          <p:nvPr/>
        </p:nvCxnSpPr>
        <p:spPr>
          <a:xfrm flipH="1">
            <a:off x="4286248" y="1571612"/>
            <a:ext cx="958850" cy="447675"/>
          </a:xfrm>
          <a:prstGeom prst="bentConnector3">
            <a:avLst>
              <a:gd name="adj1" fmla="val -2384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3" name="Блок-схема: процесс 42"/>
          <p:cNvSpPr/>
          <p:nvPr/>
        </p:nvSpPr>
        <p:spPr>
          <a:xfrm>
            <a:off x="3101975" y="3497263"/>
            <a:ext cx="1701800" cy="396875"/>
          </a:xfrm>
          <a:prstGeom prst="flowChartProcess">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ru-RU" sz="1400" dirty="0">
                <a:solidFill>
                  <a:schemeClr val="tx1"/>
                </a:solidFill>
                <a:latin typeface="Times New Roman" pitchFamily="18" charset="0"/>
                <a:cs typeface="Times New Roman" pitchFamily="18" charset="0"/>
              </a:rPr>
              <a:t>Извинитесь </a:t>
            </a:r>
          </a:p>
        </p:txBody>
      </p:sp>
      <p:sp>
        <p:nvSpPr>
          <p:cNvPr id="44" name="Блок-схема: процесс 43"/>
          <p:cNvSpPr/>
          <p:nvPr/>
        </p:nvSpPr>
        <p:spPr>
          <a:xfrm>
            <a:off x="2981325" y="4059238"/>
            <a:ext cx="1916113" cy="627062"/>
          </a:xfrm>
          <a:prstGeom prst="flowChartProcess">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ru-RU" sz="1400" dirty="0">
                <a:solidFill>
                  <a:schemeClr val="tx1"/>
                </a:solidFill>
                <a:latin typeface="Times New Roman" pitchFamily="18" charset="0"/>
                <a:cs typeface="Times New Roman" pitchFamily="18" charset="0"/>
              </a:rPr>
              <a:t>Признайте справедливость чувств</a:t>
            </a:r>
          </a:p>
        </p:txBody>
      </p:sp>
      <p:sp>
        <p:nvSpPr>
          <p:cNvPr id="45" name="Блок-схема: процесс 44"/>
          <p:cNvSpPr/>
          <p:nvPr/>
        </p:nvSpPr>
        <p:spPr>
          <a:xfrm>
            <a:off x="2667000" y="4810125"/>
            <a:ext cx="2413000" cy="863600"/>
          </a:xfrm>
          <a:prstGeom prst="flowChartProcess">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ru-RU" sz="1400" dirty="0">
                <a:solidFill>
                  <a:schemeClr val="tx1"/>
                </a:solidFill>
                <a:latin typeface="Times New Roman" pitchFamily="18" charset="0"/>
                <a:cs typeface="Times New Roman" pitchFamily="18" charset="0"/>
              </a:rPr>
              <a:t>Скажите, что собираетесь сделать, или что делается для устранения неполадок в работе предприятия</a:t>
            </a:r>
          </a:p>
        </p:txBody>
      </p:sp>
      <p:sp>
        <p:nvSpPr>
          <p:cNvPr id="46" name="Блок-схема: процесс 45"/>
          <p:cNvSpPr/>
          <p:nvPr/>
        </p:nvSpPr>
        <p:spPr>
          <a:xfrm>
            <a:off x="5557838" y="4684713"/>
            <a:ext cx="2527300" cy="930275"/>
          </a:xfrm>
          <a:prstGeom prst="flowChartProcess">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ru-RU" sz="1400" dirty="0">
                <a:solidFill>
                  <a:schemeClr val="tx1"/>
                </a:solidFill>
                <a:latin typeface="Times New Roman" pitchFamily="18" charset="0"/>
                <a:cs typeface="Times New Roman" pitchFamily="18" charset="0"/>
              </a:rPr>
              <a:t>Скажите, что необходимо сделать, чтобы подобные случаи не повторялись в будущем</a:t>
            </a:r>
          </a:p>
        </p:txBody>
      </p:sp>
      <p:sp>
        <p:nvSpPr>
          <p:cNvPr id="47" name="Блок-схема: процесс 46"/>
          <p:cNvSpPr/>
          <p:nvPr/>
        </p:nvSpPr>
        <p:spPr>
          <a:xfrm>
            <a:off x="5862638" y="3662363"/>
            <a:ext cx="1917700" cy="792162"/>
          </a:xfrm>
          <a:prstGeom prst="flowChartProcess">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ru-RU" sz="1400" dirty="0">
                <a:solidFill>
                  <a:schemeClr val="tx1"/>
                </a:solidFill>
                <a:latin typeface="Times New Roman" pitchFamily="18" charset="0"/>
                <a:cs typeface="Times New Roman" pitchFamily="18" charset="0"/>
              </a:rPr>
              <a:t>Поясните, в связи с чем возникла проблема</a:t>
            </a:r>
          </a:p>
        </p:txBody>
      </p:sp>
      <p:cxnSp>
        <p:nvCxnSpPr>
          <p:cNvPr id="38" name="Прямая со стрелкой 37"/>
          <p:cNvCxnSpPr>
            <a:stCxn id="9" idx="2"/>
            <a:endCxn id="43" idx="0"/>
          </p:cNvCxnSpPr>
          <p:nvPr/>
        </p:nvCxnSpPr>
        <p:spPr>
          <a:xfrm>
            <a:off x="3952875" y="3317875"/>
            <a:ext cx="0" cy="1793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40" name="Прямая со стрелкой 39"/>
          <p:cNvCxnSpPr>
            <a:stCxn id="43" idx="2"/>
            <a:endCxn id="44" idx="0"/>
          </p:cNvCxnSpPr>
          <p:nvPr/>
        </p:nvCxnSpPr>
        <p:spPr>
          <a:xfrm flipH="1">
            <a:off x="3938588" y="3894138"/>
            <a:ext cx="14287" cy="16510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42" name="Соединительная линия уступом 41"/>
          <p:cNvCxnSpPr>
            <a:stCxn id="9" idx="2"/>
            <a:endCxn id="47" idx="0"/>
          </p:cNvCxnSpPr>
          <p:nvPr/>
        </p:nvCxnSpPr>
        <p:spPr>
          <a:xfrm rot="16200000" flipH="1">
            <a:off x="5214938" y="2055812"/>
            <a:ext cx="344488" cy="2868613"/>
          </a:xfrm>
          <a:prstGeom prst="bentConnector3">
            <a:avLst>
              <a:gd name="adj1" fmla="val 22146"/>
            </a:avLst>
          </a:prstGeom>
          <a:ln>
            <a:tailEnd type="arrow"/>
          </a:ln>
        </p:spPr>
        <p:style>
          <a:lnRef idx="1">
            <a:schemeClr val="dk1"/>
          </a:lnRef>
          <a:fillRef idx="0">
            <a:schemeClr val="dk1"/>
          </a:fillRef>
          <a:effectRef idx="0">
            <a:schemeClr val="dk1"/>
          </a:effectRef>
          <a:fontRef idx="minor">
            <a:schemeClr val="tx1"/>
          </a:fontRef>
        </p:style>
      </p:cxnSp>
      <p:cxnSp>
        <p:nvCxnSpPr>
          <p:cNvPr id="50" name="Прямая со стрелкой 49"/>
          <p:cNvCxnSpPr>
            <a:stCxn id="47" idx="2"/>
            <a:endCxn id="46" idx="0"/>
          </p:cNvCxnSpPr>
          <p:nvPr/>
        </p:nvCxnSpPr>
        <p:spPr>
          <a:xfrm>
            <a:off x="6821488" y="4454525"/>
            <a:ext cx="0" cy="2301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52" name="Прямая со стрелкой 51"/>
          <p:cNvCxnSpPr>
            <a:stCxn id="44" idx="2"/>
            <a:endCxn id="45" idx="0"/>
          </p:cNvCxnSpPr>
          <p:nvPr/>
        </p:nvCxnSpPr>
        <p:spPr>
          <a:xfrm flipH="1">
            <a:off x="3873500" y="4686300"/>
            <a:ext cx="0" cy="123825"/>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53" name="Блок-схема: альтернативный процесс 52"/>
          <p:cNvSpPr/>
          <p:nvPr/>
        </p:nvSpPr>
        <p:spPr>
          <a:xfrm>
            <a:off x="3267075" y="5967413"/>
            <a:ext cx="1243013" cy="612775"/>
          </a:xfrm>
          <a:prstGeom prst="flowChartAlternateProcess">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ru-RU" dirty="0">
                <a:solidFill>
                  <a:schemeClr val="tx1"/>
                </a:solidFill>
                <a:latin typeface="Times New Roman" pitchFamily="18" charset="0"/>
                <a:cs typeface="Times New Roman" pitchFamily="18" charset="0"/>
              </a:rPr>
              <a:t>конец</a:t>
            </a:r>
          </a:p>
        </p:txBody>
      </p:sp>
      <p:cxnSp>
        <p:nvCxnSpPr>
          <p:cNvPr id="58" name="Соединительная линия уступом 57"/>
          <p:cNvCxnSpPr>
            <a:stCxn id="46" idx="2"/>
            <a:endCxn id="53" idx="3"/>
          </p:cNvCxnSpPr>
          <p:nvPr/>
        </p:nvCxnSpPr>
        <p:spPr>
          <a:xfrm rot="5400000">
            <a:off x="5336382" y="4788694"/>
            <a:ext cx="658812" cy="2311400"/>
          </a:xfrm>
          <a:prstGeom prst="bentConnector2">
            <a:avLst/>
          </a:prstGeom>
          <a:ln>
            <a:tailEnd type="arrow"/>
          </a:ln>
        </p:spPr>
        <p:style>
          <a:lnRef idx="1">
            <a:schemeClr val="dk1"/>
          </a:lnRef>
          <a:fillRef idx="0">
            <a:schemeClr val="dk1"/>
          </a:fillRef>
          <a:effectRef idx="0">
            <a:schemeClr val="dk1"/>
          </a:effectRef>
          <a:fontRef idx="minor">
            <a:schemeClr val="tx1"/>
          </a:fontRef>
        </p:style>
      </p:cxnSp>
      <p:sp>
        <p:nvSpPr>
          <p:cNvPr id="116" name="Блок-схема: процесс 115"/>
          <p:cNvSpPr/>
          <p:nvPr/>
        </p:nvSpPr>
        <p:spPr>
          <a:xfrm>
            <a:off x="719138" y="5045075"/>
            <a:ext cx="1584325" cy="625475"/>
          </a:xfrm>
          <a:prstGeom prst="flowChartProcess">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ru-RU" sz="1400" dirty="0">
                <a:solidFill>
                  <a:schemeClr val="tx1"/>
                </a:solidFill>
                <a:latin typeface="Times New Roman" pitchFamily="18" charset="0"/>
                <a:cs typeface="Times New Roman" pitchFamily="18" charset="0"/>
              </a:rPr>
              <a:t>Поблагодарите за информацию</a:t>
            </a:r>
          </a:p>
        </p:txBody>
      </p:sp>
      <p:cxnSp>
        <p:nvCxnSpPr>
          <p:cNvPr id="21558" name="Соединительная линия уступом 21557"/>
          <p:cNvCxnSpPr>
            <a:stCxn id="116" idx="2"/>
            <a:endCxn id="53" idx="1"/>
          </p:cNvCxnSpPr>
          <p:nvPr/>
        </p:nvCxnSpPr>
        <p:spPr>
          <a:xfrm rot="16200000" flipH="1">
            <a:off x="2087563" y="5094287"/>
            <a:ext cx="603250" cy="1755775"/>
          </a:xfrm>
          <a:prstGeom prst="bentConnector2">
            <a:avLst/>
          </a:prstGeom>
          <a:ln>
            <a:tailEnd type="arrow"/>
          </a:ln>
        </p:spPr>
        <p:style>
          <a:lnRef idx="1">
            <a:schemeClr val="dk1"/>
          </a:lnRef>
          <a:fillRef idx="0">
            <a:schemeClr val="dk1"/>
          </a:fillRef>
          <a:effectRef idx="0">
            <a:schemeClr val="dk1"/>
          </a:effectRef>
          <a:fontRef idx="minor">
            <a:schemeClr val="tx1"/>
          </a:fontRef>
        </p:style>
      </p:cxnSp>
      <p:cxnSp>
        <p:nvCxnSpPr>
          <p:cNvPr id="21560" name="Прямая со стрелкой 21559"/>
          <p:cNvCxnSpPr>
            <a:stCxn id="45" idx="1"/>
          </p:cNvCxnSpPr>
          <p:nvPr/>
        </p:nvCxnSpPr>
        <p:spPr>
          <a:xfrm flipH="1">
            <a:off x="2303463" y="5241925"/>
            <a:ext cx="363537" cy="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0"/>
            <a:ext cx="9144000" cy="646331"/>
          </a:xfrm>
          <a:prstGeom prst="rect">
            <a:avLst/>
          </a:prstGeom>
        </p:spPr>
        <p:txBody>
          <a:bodyPr wrap="square">
            <a:spAutoFit/>
          </a:bodyPr>
          <a:lstStyle/>
          <a:p>
            <a:pPr algn="ctr"/>
            <a:r>
              <a:rPr lang="ru-RU" b="1" dirty="0" smtClean="0">
                <a:latin typeface="Times New Roman" pitchFamily="18" charset="0"/>
                <a:cs typeface="Times New Roman" pitchFamily="18" charset="0"/>
              </a:rPr>
              <a:t>СТАНДАРТЫ РАБОТЫ С ЖАЛОБАМИ ГОСТЕЙ</a:t>
            </a:r>
          </a:p>
          <a:p>
            <a:r>
              <a:rPr lang="ru-RU" dirty="0" smtClean="0">
                <a:latin typeface="Times New Roman" pitchFamily="18" charset="0"/>
                <a:cs typeface="Times New Roman" pitchFamily="18" charset="0"/>
              </a:rPr>
              <a:t>Перечень действий сотрудника службы приёма и размещения по факту получения жалобы:</a:t>
            </a:r>
            <a:endParaRPr lang="ru-RU" dirty="0">
              <a:latin typeface="Times New Roman" pitchFamily="18" charset="0"/>
              <a:cs typeface="Times New Roman" pitchFamily="18" charset="0"/>
            </a:endParaRPr>
          </a:p>
        </p:txBody>
      </p:sp>
      <p:sp>
        <p:nvSpPr>
          <p:cNvPr id="6" name="Прямоугольник 5"/>
          <p:cNvSpPr/>
          <p:nvPr/>
        </p:nvSpPr>
        <p:spPr>
          <a:xfrm>
            <a:off x="214282" y="642918"/>
            <a:ext cx="8572560" cy="5940088"/>
          </a:xfrm>
          <a:prstGeom prst="rect">
            <a:avLst/>
          </a:prstGeom>
          <a:solidFill>
            <a:schemeClr val="bg1"/>
          </a:solidFill>
        </p:spPr>
        <p:txBody>
          <a:bodyPr wrap="square">
            <a:spAutoFit/>
          </a:bodyPr>
          <a:lstStyle/>
          <a:p>
            <a:pPr algn="just"/>
            <a:r>
              <a:rPr lang="ru-RU" sz="2000" dirty="0" smtClean="0">
                <a:latin typeface="Times New Roman" pitchFamily="18" charset="0"/>
                <a:cs typeface="Times New Roman" pitchFamily="18" charset="0"/>
              </a:rPr>
              <a:t>1. Уважительно выслушайте Гостя, не перебивая, уделив ему все своё внимание. Крайне важно, чтобы он высказался.</a:t>
            </a:r>
          </a:p>
          <a:p>
            <a:pPr algn="just"/>
            <a:r>
              <a:rPr lang="ru-RU" sz="2000" dirty="0" smtClean="0">
                <a:latin typeface="Times New Roman" pitchFamily="18" charset="0"/>
                <a:cs typeface="Times New Roman" pitchFamily="18" charset="0"/>
              </a:rPr>
              <a:t>2. Проявите </a:t>
            </a:r>
            <a:r>
              <a:rPr lang="ru-RU" sz="2000" dirty="0" err="1" smtClean="0">
                <a:latin typeface="Times New Roman" pitchFamily="18" charset="0"/>
                <a:cs typeface="Times New Roman" pitchFamily="18" charset="0"/>
              </a:rPr>
              <a:t>эмпатию</a:t>
            </a:r>
            <a:r>
              <a:rPr lang="ru-RU" sz="2000" dirty="0" smtClean="0">
                <a:latin typeface="Times New Roman" pitchFamily="18" charset="0"/>
                <a:cs typeface="Times New Roman" pitchFamily="18" charset="0"/>
              </a:rPr>
              <a:t>, поставив себя на место Гостя. Проявите искреннюю заботу в сложившейся ситуации.</a:t>
            </a:r>
          </a:p>
          <a:p>
            <a:pPr algn="just"/>
            <a:r>
              <a:rPr lang="ru-RU" sz="2000" dirty="0" smtClean="0">
                <a:latin typeface="Times New Roman" pitchFamily="18" charset="0"/>
                <a:cs typeface="Times New Roman" pitchFamily="18" charset="0"/>
              </a:rPr>
              <a:t>3. Узнайте имя Гостя.</a:t>
            </a:r>
          </a:p>
          <a:p>
            <a:pPr algn="just"/>
            <a:r>
              <a:rPr lang="ru-RU" sz="2000" dirty="0" smtClean="0">
                <a:latin typeface="Times New Roman" pitchFamily="18" charset="0"/>
                <a:cs typeface="Times New Roman" pitchFamily="18" charset="0"/>
              </a:rPr>
              <a:t>4. Скажите, что Вы благодарны Гостю за жалобу, потому что, благодаря ему, мы улучшим свой сервис.</a:t>
            </a:r>
          </a:p>
          <a:p>
            <a:pPr algn="just"/>
            <a:r>
              <a:rPr lang="ru-RU" sz="2000" dirty="0" smtClean="0">
                <a:latin typeface="Times New Roman" pitchFamily="18" charset="0"/>
                <a:cs typeface="Times New Roman" pitchFamily="18" charset="0"/>
              </a:rPr>
              <a:t>5. Не стремитесь объяснить, кто виноват. Даже если ошибка допущена не Вами, а кем-либо из Ваших коллег, обязательно извинитесь.</a:t>
            </a:r>
          </a:p>
          <a:p>
            <a:pPr algn="just"/>
            <a:r>
              <a:rPr lang="ru-RU" sz="2000" dirty="0" smtClean="0">
                <a:latin typeface="Times New Roman" pitchFamily="18" charset="0"/>
                <a:cs typeface="Times New Roman" pitchFamily="18" charset="0"/>
              </a:rPr>
              <a:t>6. Не обвиняйте Гостя в нечестности и не оправдывайтесь.</a:t>
            </a:r>
          </a:p>
          <a:p>
            <a:pPr algn="just"/>
            <a:r>
              <a:rPr lang="ru-RU" sz="2000" dirty="0" smtClean="0">
                <a:latin typeface="Times New Roman" pitchFamily="18" charset="0"/>
                <a:cs typeface="Times New Roman" pitchFamily="18" charset="0"/>
              </a:rPr>
              <a:t>7. Не спорьте и не возражайте Гостю. Следует избегать агрессивного поведения.</a:t>
            </a:r>
          </a:p>
          <a:p>
            <a:pPr algn="just"/>
            <a:r>
              <a:rPr lang="ru-RU" sz="2000" dirty="0" smtClean="0">
                <a:latin typeface="Times New Roman" pitchFamily="18" charset="0"/>
                <a:cs typeface="Times New Roman" pitchFamily="18" charset="0"/>
              </a:rPr>
              <a:t>8. Запрещено доказывать Гостю его неправоту.</a:t>
            </a:r>
          </a:p>
          <a:p>
            <a:pPr algn="just"/>
            <a:r>
              <a:rPr lang="ru-RU" sz="2000" dirty="0" smtClean="0">
                <a:latin typeface="Times New Roman" pitchFamily="18" charset="0"/>
                <a:cs typeface="Times New Roman" pitchFamily="18" charset="0"/>
              </a:rPr>
              <a:t>9. Гостя, эмоционально выказывающего своё негодование, следует вывести из зоны пребывания гостей.</a:t>
            </a:r>
          </a:p>
          <a:p>
            <a:pPr algn="just"/>
            <a:r>
              <a:rPr lang="ru-RU" sz="2000" dirty="0" smtClean="0">
                <a:latin typeface="Times New Roman" pitchFamily="18" charset="0"/>
                <a:cs typeface="Times New Roman" pitchFamily="18" charset="0"/>
              </a:rPr>
              <a:t>10. При работе с недовольными клиентами нельзя ссылаться на политику и установленные процедуры отеля.</a:t>
            </a:r>
          </a:p>
          <a:p>
            <a:pPr algn="just"/>
            <a:r>
              <a:rPr lang="ru-RU" sz="2000" dirty="0" smtClean="0">
                <a:latin typeface="Times New Roman" pitchFamily="18" charset="0"/>
                <a:cs typeface="Times New Roman" pitchFamily="18" charset="0"/>
              </a:rPr>
              <a:t>11. Всегда берите на себя персональную ответственность за решение проблемы, не обвиняя никого из своих коллег.</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0"/>
            <a:ext cx="9144000" cy="646331"/>
          </a:xfrm>
          <a:prstGeom prst="rect">
            <a:avLst/>
          </a:prstGeom>
        </p:spPr>
        <p:txBody>
          <a:bodyPr wrap="square">
            <a:spAutoFit/>
          </a:bodyPr>
          <a:lstStyle/>
          <a:p>
            <a:pPr algn="ctr"/>
            <a:r>
              <a:rPr lang="ru-RU" b="1" dirty="0" smtClean="0">
                <a:latin typeface="Times New Roman" pitchFamily="18" charset="0"/>
                <a:cs typeface="Times New Roman" pitchFamily="18" charset="0"/>
              </a:rPr>
              <a:t>СТАНДАРТЫ РАБОТЫ С ЖАЛОБАМИ ГОСТЕЙ</a:t>
            </a:r>
          </a:p>
          <a:p>
            <a:r>
              <a:rPr lang="ru-RU" dirty="0" smtClean="0">
                <a:latin typeface="Times New Roman" pitchFamily="18" charset="0"/>
                <a:cs typeface="Times New Roman" pitchFamily="18" charset="0"/>
              </a:rPr>
              <a:t>Перечень действий сотрудника службы приёма и размещения по факту получения жалобы:</a:t>
            </a:r>
            <a:endParaRPr lang="ru-RU" dirty="0">
              <a:latin typeface="Times New Roman" pitchFamily="18" charset="0"/>
              <a:cs typeface="Times New Roman" pitchFamily="18" charset="0"/>
            </a:endParaRPr>
          </a:p>
        </p:txBody>
      </p:sp>
      <p:sp>
        <p:nvSpPr>
          <p:cNvPr id="6" name="Прямоугольник 5"/>
          <p:cNvSpPr/>
          <p:nvPr/>
        </p:nvSpPr>
        <p:spPr>
          <a:xfrm>
            <a:off x="357158" y="714356"/>
            <a:ext cx="8358246" cy="5632311"/>
          </a:xfrm>
          <a:prstGeom prst="rect">
            <a:avLst/>
          </a:prstGeom>
          <a:solidFill>
            <a:schemeClr val="bg1"/>
          </a:solidFill>
        </p:spPr>
        <p:txBody>
          <a:bodyPr wrap="square">
            <a:spAutoFit/>
          </a:bodyPr>
          <a:lstStyle/>
          <a:p>
            <a:pPr algn="just"/>
            <a:r>
              <a:rPr lang="ru-RU" sz="2000" dirty="0" smtClean="0">
                <a:latin typeface="Times New Roman" pitchFamily="18" charset="0"/>
                <a:cs typeface="Times New Roman" pitchFamily="18" charset="0"/>
              </a:rPr>
              <a:t>12. Пообещайте Гостю незамедлительно принять меры по устранению проблемы.</a:t>
            </a:r>
          </a:p>
          <a:p>
            <a:pPr algn="just"/>
            <a:r>
              <a:rPr lang="ru-RU" sz="2000" dirty="0" smtClean="0">
                <a:latin typeface="Times New Roman" pitchFamily="18" charset="0"/>
                <a:cs typeface="Times New Roman" pitchFamily="18" charset="0"/>
              </a:rPr>
              <a:t>13. Постарайтесь решить вопрос до того, как Гость покинет гостиницу.</a:t>
            </a:r>
          </a:p>
          <a:p>
            <a:pPr algn="just"/>
            <a:r>
              <a:rPr lang="ru-RU" sz="2000" dirty="0" smtClean="0">
                <a:latin typeface="Times New Roman" pitchFamily="18" charset="0"/>
                <a:cs typeface="Times New Roman" pitchFamily="18" charset="0"/>
              </a:rPr>
              <a:t>14. Определите уровень полномочий сотрудника, который может рассмотреть и решить проблему.</a:t>
            </a:r>
          </a:p>
          <a:p>
            <a:pPr algn="just"/>
            <a:r>
              <a:rPr lang="ru-RU" sz="2000" dirty="0" smtClean="0">
                <a:latin typeface="Times New Roman" pitchFamily="18" charset="0"/>
                <a:cs typeface="Times New Roman" pitchFamily="18" charset="0"/>
              </a:rPr>
              <a:t>15. Правила работы администратора гостиницы запрещают совершать действия, не обладая на это соответствующими полномочиями.</a:t>
            </a:r>
          </a:p>
          <a:p>
            <a:pPr algn="just"/>
            <a:r>
              <a:rPr lang="ru-RU" sz="2000" dirty="0" smtClean="0">
                <a:latin typeface="Times New Roman" pitchFamily="18" charset="0"/>
                <a:cs typeface="Times New Roman" pitchFamily="18" charset="0"/>
              </a:rPr>
              <a:t>16. Если решить проблему самостоятельно Вы не можете, немедленно передать информацию о ней уполномоченному менеджеру.</a:t>
            </a:r>
          </a:p>
          <a:p>
            <a:pPr algn="just"/>
            <a:r>
              <a:rPr lang="ru-RU" sz="2000" dirty="0" smtClean="0">
                <a:latin typeface="Times New Roman" pitchFamily="18" charset="0"/>
                <a:cs typeface="Times New Roman" pitchFamily="18" charset="0"/>
              </a:rPr>
              <a:t>17. Найдя вариант удовлетворения жалобы, информируйте об этом Гостя.</a:t>
            </a:r>
          </a:p>
          <a:p>
            <a:pPr algn="just"/>
            <a:r>
              <a:rPr lang="ru-RU" sz="2000" dirty="0" smtClean="0">
                <a:latin typeface="Times New Roman" pitchFamily="18" charset="0"/>
                <a:cs typeface="Times New Roman" pitchFamily="18" charset="0"/>
              </a:rPr>
              <a:t>18. Сначала озвучьте Гостю решение, которое Вы считаете наиболее приемлемым. А потом – альтернативный вариант. Предоставьте свободу выбора подходящего решения самому Гостю.</a:t>
            </a:r>
          </a:p>
          <a:p>
            <a:pPr algn="just"/>
            <a:r>
              <a:rPr lang="ru-RU" sz="2000" dirty="0" smtClean="0">
                <a:latin typeface="Times New Roman" pitchFamily="18" charset="0"/>
                <a:cs typeface="Times New Roman" pitchFamily="18" charset="0"/>
              </a:rPr>
              <a:t>19. Акцентируйте внимание Гостя на совместных с ним действиях. Скажите: «Что мы можем сделать для Вас вместе?»</a:t>
            </a:r>
          </a:p>
          <a:p>
            <a:pPr algn="just"/>
            <a:r>
              <a:rPr lang="ru-RU" sz="2000" dirty="0" smtClean="0">
                <a:latin typeface="Times New Roman" pitchFamily="18" charset="0"/>
                <a:cs typeface="Times New Roman" pitchFamily="18" charset="0"/>
              </a:rPr>
              <a:t>20. Выясните ожидания Гостя. Делайте письменные заметки при нём.</a:t>
            </a:r>
          </a:p>
          <a:p>
            <a:pPr algn="just"/>
            <a:r>
              <a:rPr lang="ru-RU" sz="2000" dirty="0" smtClean="0">
                <a:latin typeface="Times New Roman" pitchFamily="18" charset="0"/>
                <a:cs typeface="Times New Roman" pitchFamily="18" charset="0"/>
              </a:rPr>
              <a:t>21. Определите время, необходимое для устранения проблемы, после того, как соберёте всю необходимую информацию.</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0"/>
            <a:ext cx="9144000" cy="646331"/>
          </a:xfrm>
          <a:prstGeom prst="rect">
            <a:avLst/>
          </a:prstGeom>
        </p:spPr>
        <p:txBody>
          <a:bodyPr wrap="square">
            <a:spAutoFit/>
          </a:bodyPr>
          <a:lstStyle/>
          <a:p>
            <a:pPr algn="ctr"/>
            <a:r>
              <a:rPr lang="ru-RU" b="1" dirty="0" smtClean="0">
                <a:latin typeface="Times New Roman" pitchFamily="18" charset="0"/>
                <a:cs typeface="Times New Roman" pitchFamily="18" charset="0"/>
              </a:rPr>
              <a:t>СТАНДАРТЫ РАБОТЫ С ЖАЛОБАМИ ГОСТЕЙ</a:t>
            </a:r>
          </a:p>
          <a:p>
            <a:r>
              <a:rPr lang="ru-RU" dirty="0" smtClean="0">
                <a:latin typeface="Times New Roman" pitchFamily="18" charset="0"/>
                <a:cs typeface="Times New Roman" pitchFamily="18" charset="0"/>
              </a:rPr>
              <a:t>Перечень действий сотрудника службы приёма и размещения по факту получения жалобы:</a:t>
            </a:r>
            <a:endParaRPr lang="ru-RU" dirty="0">
              <a:latin typeface="Times New Roman" pitchFamily="18" charset="0"/>
              <a:cs typeface="Times New Roman" pitchFamily="18" charset="0"/>
            </a:endParaRPr>
          </a:p>
        </p:txBody>
      </p:sp>
      <p:sp>
        <p:nvSpPr>
          <p:cNvPr id="6" name="Прямоугольник 5"/>
          <p:cNvSpPr/>
          <p:nvPr/>
        </p:nvSpPr>
        <p:spPr>
          <a:xfrm>
            <a:off x="285720" y="785794"/>
            <a:ext cx="8358246" cy="5500726"/>
          </a:xfrm>
          <a:prstGeom prst="rect">
            <a:avLst/>
          </a:prstGeom>
          <a:solidFill>
            <a:schemeClr val="bg1"/>
          </a:solidFill>
        </p:spPr>
        <p:txBody>
          <a:bodyPr wrap="square">
            <a:spAutoFit/>
          </a:bodyPr>
          <a:lstStyle/>
          <a:p>
            <a:pPr algn="just"/>
            <a:r>
              <a:rPr lang="ru-RU" sz="2000" dirty="0" smtClean="0">
                <a:latin typeface="Times New Roman" pitchFamily="18" charset="0"/>
                <a:cs typeface="Times New Roman" pitchFamily="18" charset="0"/>
              </a:rPr>
              <a:t>22. Вы вправе обещать только то, что в состоянии выполнить. Но всегда выполняйте обещанное.</a:t>
            </a:r>
          </a:p>
          <a:p>
            <a:pPr algn="just"/>
            <a:r>
              <a:rPr lang="ru-RU" sz="2000" dirty="0" smtClean="0">
                <a:latin typeface="Times New Roman" pitchFamily="18" charset="0"/>
                <a:cs typeface="Times New Roman" pitchFamily="18" charset="0"/>
              </a:rPr>
              <a:t>23. Держите Гостя в курсе на протяжении всего периода устранения проблемы.</a:t>
            </a:r>
          </a:p>
          <a:p>
            <a:pPr algn="just"/>
            <a:r>
              <a:rPr lang="ru-RU" sz="2000" dirty="0" smtClean="0">
                <a:latin typeface="Times New Roman" pitchFamily="18" charset="0"/>
                <a:cs typeface="Times New Roman" pitchFamily="18" charset="0"/>
              </a:rPr>
              <a:t>24. Предложите Гостю заполнить книгу пожеланий, если он намерен выразить свои замечания письменно. Постарайтесь получить телефон и адрес офиса недовольного Гостя. Чтобы дирекция отеля смогла принести ему извинения лично.</a:t>
            </a:r>
          </a:p>
          <a:p>
            <a:pPr algn="just"/>
            <a:r>
              <a:rPr lang="ru-RU" sz="2000" dirty="0" smtClean="0">
                <a:latin typeface="Times New Roman" pitchFamily="18" charset="0"/>
                <a:cs typeface="Times New Roman" pitchFamily="18" charset="0"/>
              </a:rPr>
              <a:t>25. Срок ответа на письменную жалобу – два дня.</a:t>
            </a:r>
          </a:p>
          <a:p>
            <a:pPr algn="just"/>
            <a:r>
              <a:rPr lang="ru-RU" sz="2000" dirty="0" smtClean="0">
                <a:latin typeface="Times New Roman" pitchFamily="18" charset="0"/>
                <a:cs typeface="Times New Roman" pitchFamily="18" charset="0"/>
              </a:rPr>
              <a:t>26. Удостоверьтесь в том, что Гость удовлетворён решением вопроса. Выразите за жалобу ему ещё раз признательность. Организуйте отправку письма-благодарности от имени руководителя компании.</a:t>
            </a:r>
          </a:p>
          <a:p>
            <a:pPr algn="just"/>
            <a:r>
              <a:rPr lang="ru-RU" sz="2000" dirty="0" smtClean="0">
                <a:latin typeface="Times New Roman" pitchFamily="18" charset="0"/>
                <a:cs typeface="Times New Roman" pitchFamily="18" charset="0"/>
              </a:rPr>
              <a:t> 27.Сообщайте обо всех претензиях и жалобах дежурному по отелю. Зафиксируйте информацию о полученной жалобе в «Журнале смены».</a:t>
            </a:r>
          </a:p>
          <a:p>
            <a:pPr algn="just"/>
            <a:r>
              <a:rPr lang="ru-RU" sz="2000" dirty="0" smtClean="0">
                <a:latin typeface="Times New Roman" pitchFamily="18" charset="0"/>
                <a:cs typeface="Times New Roman" pitchFamily="18" charset="0"/>
              </a:rPr>
              <a:t>28. Проводите анализ всех претензий гостей. Фиксируйте письменно все причины недовольства клиентов, чтобы учитывать их при совершенствовании сервиса.</a:t>
            </a:r>
            <a:endParaRPr lang="ru-RU" sz="2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9144000" cy="646331"/>
          </a:xfrm>
          <a:prstGeom prst="rect">
            <a:avLst/>
          </a:prstGeom>
          <a:solidFill>
            <a:schemeClr val="accent1">
              <a:lumMod val="60000"/>
              <a:lumOff val="40000"/>
            </a:schemeClr>
          </a:solidFill>
        </p:spPr>
        <p:txBody>
          <a:bodyPr wrap="square">
            <a:spAutoFit/>
          </a:bodyPr>
          <a:lstStyle/>
          <a:p>
            <a:pPr algn="ctr"/>
            <a:r>
              <a:rPr lang="ru-RU" b="1" dirty="0" smtClean="0">
                <a:latin typeface="Times New Roman" pitchFamily="18" charset="0"/>
                <a:cs typeface="Times New Roman" pitchFamily="18" charset="0"/>
              </a:rPr>
              <a:t>3. Этические нормы поведения при возникновении жалоб и конфликтов в обслуживании клиентов</a:t>
            </a:r>
          </a:p>
        </p:txBody>
      </p:sp>
      <p:sp>
        <p:nvSpPr>
          <p:cNvPr id="4" name="Text Box 3"/>
          <p:cNvSpPr txBox="1">
            <a:spLocks noChangeArrowheads="1"/>
          </p:cNvSpPr>
          <p:nvPr/>
        </p:nvSpPr>
        <p:spPr bwMode="auto">
          <a:xfrm>
            <a:off x="285720" y="642918"/>
            <a:ext cx="8496300" cy="476250"/>
          </a:xfrm>
          <a:prstGeom prst="rect">
            <a:avLst/>
          </a:prstGeom>
          <a:noFill/>
          <a:ln w="9525">
            <a:noFill/>
            <a:miter lim="800000"/>
            <a:headEnd/>
            <a:tailEnd/>
          </a:ln>
        </p:spPr>
        <p:txBody>
          <a:bodyPr lIns="0" tIns="0" rIns="0" bIns="0"/>
          <a:lstStyle/>
          <a:p>
            <a:pPr>
              <a:spcBef>
                <a:spcPct val="10000"/>
              </a:spcBef>
            </a:pPr>
            <a:r>
              <a:rPr lang="ru-RU" sz="2400" b="1" dirty="0">
                <a:solidFill>
                  <a:srgbClr val="0F2BEC"/>
                </a:solidFill>
              </a:rPr>
              <a:t>Недопустимые приемы в работе с претензией</a:t>
            </a:r>
          </a:p>
        </p:txBody>
      </p:sp>
      <p:sp>
        <p:nvSpPr>
          <p:cNvPr id="5" name="Прямоугольник 4"/>
          <p:cNvSpPr/>
          <p:nvPr/>
        </p:nvSpPr>
        <p:spPr>
          <a:xfrm>
            <a:off x="428596" y="1551563"/>
            <a:ext cx="8286808" cy="2554545"/>
          </a:xfrm>
          <a:prstGeom prst="rect">
            <a:avLst/>
          </a:prstGeom>
        </p:spPr>
        <p:txBody>
          <a:bodyPr wrap="square">
            <a:spAutoFit/>
          </a:bodyPr>
          <a:lstStyle/>
          <a:p>
            <a:pPr marL="274638" indent="-274638">
              <a:spcBef>
                <a:spcPts val="1200"/>
              </a:spcBef>
              <a:buClr>
                <a:srgbClr val="FF0000"/>
              </a:buClr>
              <a:buSzPct val="120000"/>
              <a:buFont typeface="Symbol" pitchFamily="18" charset="2"/>
              <a:buChar char="·"/>
            </a:pPr>
            <a:r>
              <a:rPr lang="ru-RU" sz="2000" dirty="0" smtClean="0">
                <a:solidFill>
                  <a:srgbClr val="000000"/>
                </a:solidFill>
                <a:latin typeface="Times New Roman" pitchFamily="18" charset="0"/>
                <a:cs typeface="Times New Roman" pitchFamily="18" charset="0"/>
              </a:rPr>
              <a:t>Напрямую отрицать слова клиента: «Вы не правы! Это не так!»</a:t>
            </a:r>
          </a:p>
          <a:p>
            <a:pPr marL="274638" indent="-274638">
              <a:spcBef>
                <a:spcPts val="1200"/>
              </a:spcBef>
              <a:buClr>
                <a:srgbClr val="FF0000"/>
              </a:buClr>
              <a:buSzPct val="120000"/>
              <a:buFont typeface="Symbol" pitchFamily="18" charset="2"/>
              <a:buChar char="·"/>
            </a:pPr>
            <a:r>
              <a:rPr lang="ru-RU" sz="2000" dirty="0" smtClean="0">
                <a:solidFill>
                  <a:srgbClr val="000000"/>
                </a:solidFill>
                <a:latin typeface="Times New Roman" pitchFamily="18" charset="0"/>
                <a:cs typeface="Times New Roman" pitchFamily="18" charset="0"/>
              </a:rPr>
              <a:t>Подвергать сомнению обоснованность слов клиента: «С чего Вы взяли? Кто Вам это сказал?»</a:t>
            </a:r>
          </a:p>
          <a:p>
            <a:pPr marL="274638" indent="-274638">
              <a:spcBef>
                <a:spcPts val="1200"/>
              </a:spcBef>
              <a:buClr>
                <a:srgbClr val="FF0000"/>
              </a:buClr>
              <a:buSzPct val="120000"/>
              <a:buFont typeface="Symbol" pitchFamily="18" charset="2"/>
              <a:buChar char="·"/>
            </a:pPr>
            <a:r>
              <a:rPr lang="ru-RU" sz="2000" dirty="0" smtClean="0">
                <a:solidFill>
                  <a:srgbClr val="000000"/>
                </a:solidFill>
                <a:latin typeface="Times New Roman" pitchFamily="18" charset="0"/>
                <a:cs typeface="Times New Roman" pitchFamily="18" charset="0"/>
              </a:rPr>
              <a:t>Игнорировать недовольство клиента</a:t>
            </a:r>
          </a:p>
          <a:p>
            <a:pPr marL="274638" indent="-274638">
              <a:spcBef>
                <a:spcPts val="1200"/>
              </a:spcBef>
              <a:buClr>
                <a:srgbClr val="FF0000"/>
              </a:buClr>
              <a:buSzPct val="120000"/>
              <a:buFont typeface="Symbol" pitchFamily="18" charset="2"/>
              <a:buChar char="·"/>
            </a:pPr>
            <a:r>
              <a:rPr lang="ru-RU" sz="2000" dirty="0" smtClean="0">
                <a:solidFill>
                  <a:srgbClr val="000000"/>
                </a:solidFill>
                <a:latin typeface="Times New Roman" pitchFamily="18" charset="0"/>
                <a:cs typeface="Times New Roman" pitchFamily="18" charset="0"/>
              </a:rPr>
              <a:t>Не давать клиенту возможность высказать свое недовольство</a:t>
            </a:r>
          </a:p>
          <a:p>
            <a:pPr marL="274638" indent="-274638">
              <a:spcBef>
                <a:spcPts val="1200"/>
              </a:spcBef>
              <a:buClr>
                <a:srgbClr val="FF0000"/>
              </a:buClr>
              <a:buSzPct val="120000"/>
              <a:buFont typeface="Symbol" pitchFamily="18" charset="2"/>
              <a:buChar char="·"/>
            </a:pPr>
            <a:r>
              <a:rPr lang="ru-RU" sz="2000" dirty="0" smtClean="0">
                <a:solidFill>
                  <a:srgbClr val="000000"/>
                </a:solidFill>
                <a:latin typeface="Times New Roman" pitchFamily="18" charset="0"/>
                <a:cs typeface="Times New Roman" pitchFamily="18" charset="0"/>
              </a:rPr>
              <a:t>Ссылаться на правила, обстоятельства</a:t>
            </a:r>
            <a:endParaRPr lang="ru-RU" sz="2000" dirty="0">
              <a:solidFill>
                <a:srgbClr val="0000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9144000" cy="646331"/>
          </a:xfrm>
          <a:prstGeom prst="rect">
            <a:avLst/>
          </a:prstGeom>
          <a:solidFill>
            <a:schemeClr val="accent1">
              <a:lumMod val="60000"/>
              <a:lumOff val="40000"/>
            </a:schemeClr>
          </a:solidFill>
        </p:spPr>
        <p:txBody>
          <a:bodyPr wrap="square">
            <a:spAutoFit/>
          </a:bodyPr>
          <a:lstStyle/>
          <a:p>
            <a:pPr algn="ctr"/>
            <a:r>
              <a:rPr lang="ru-RU" b="1" dirty="0" smtClean="0">
                <a:latin typeface="Times New Roman" pitchFamily="18" charset="0"/>
                <a:cs typeface="Times New Roman" pitchFamily="18" charset="0"/>
              </a:rPr>
              <a:t>3. Этические нормы поведения при возникновении жалоб и конфликтов в обслуживании клиентов</a:t>
            </a:r>
          </a:p>
        </p:txBody>
      </p:sp>
      <p:sp>
        <p:nvSpPr>
          <p:cNvPr id="3" name="Text Box 3"/>
          <p:cNvSpPr txBox="1">
            <a:spLocks noChangeArrowheads="1"/>
          </p:cNvSpPr>
          <p:nvPr/>
        </p:nvSpPr>
        <p:spPr bwMode="auto">
          <a:xfrm>
            <a:off x="357158" y="642918"/>
            <a:ext cx="8496300" cy="476250"/>
          </a:xfrm>
          <a:prstGeom prst="rect">
            <a:avLst/>
          </a:prstGeom>
          <a:noFill/>
          <a:ln w="9525">
            <a:noFill/>
            <a:miter lim="800000"/>
            <a:headEnd/>
            <a:tailEnd/>
          </a:ln>
        </p:spPr>
        <p:txBody>
          <a:bodyPr lIns="0" tIns="0" rIns="0" bIns="0"/>
          <a:lstStyle/>
          <a:p>
            <a:pPr>
              <a:spcBef>
                <a:spcPct val="10000"/>
              </a:spcBef>
            </a:pPr>
            <a:r>
              <a:rPr lang="ru-RU" sz="2400" b="1" dirty="0">
                <a:solidFill>
                  <a:srgbClr val="0F2BEC"/>
                </a:solidFill>
              </a:rPr>
              <a:t>Способы устранения конфликтов с клиентами</a:t>
            </a:r>
          </a:p>
        </p:txBody>
      </p:sp>
      <p:sp>
        <p:nvSpPr>
          <p:cNvPr id="4" name="Прямоугольник 3"/>
          <p:cNvSpPr/>
          <p:nvPr/>
        </p:nvSpPr>
        <p:spPr>
          <a:xfrm>
            <a:off x="357158" y="1285860"/>
            <a:ext cx="8286808" cy="2708434"/>
          </a:xfrm>
          <a:prstGeom prst="rect">
            <a:avLst/>
          </a:prstGeom>
        </p:spPr>
        <p:txBody>
          <a:bodyPr wrap="square">
            <a:spAutoFit/>
          </a:bodyPr>
          <a:lstStyle/>
          <a:p>
            <a:pPr marL="274638" indent="-274638">
              <a:spcBef>
                <a:spcPts val="1200"/>
              </a:spcBef>
              <a:buClr>
                <a:srgbClr val="FF0000"/>
              </a:buClr>
              <a:buSzPct val="120000"/>
              <a:buFont typeface="Symbol" pitchFamily="18" charset="2"/>
              <a:buChar char="·"/>
            </a:pPr>
            <a:r>
              <a:rPr lang="ru-RU" sz="2000" dirty="0" smtClean="0">
                <a:solidFill>
                  <a:srgbClr val="000000"/>
                </a:solidFill>
                <a:latin typeface="Times New Roman" pitchFamily="18" charset="0"/>
                <a:cs typeface="Times New Roman" pitchFamily="18" charset="0"/>
              </a:rPr>
              <a:t>Использование нейтрализующей фразы </a:t>
            </a:r>
          </a:p>
          <a:p>
            <a:pPr marL="274638" indent="-274638">
              <a:spcBef>
                <a:spcPts val="1200"/>
              </a:spcBef>
              <a:buClr>
                <a:srgbClr val="FF0000"/>
              </a:buClr>
              <a:buSzPct val="120000"/>
              <a:buFont typeface="Symbol" pitchFamily="18" charset="2"/>
              <a:buChar char="·"/>
            </a:pPr>
            <a:r>
              <a:rPr lang="ru-RU" sz="2000" dirty="0" smtClean="0">
                <a:solidFill>
                  <a:srgbClr val="000000"/>
                </a:solidFill>
                <a:latin typeface="Times New Roman" pitchFamily="18" charset="0"/>
                <a:cs typeface="Times New Roman" pitchFamily="18" charset="0"/>
              </a:rPr>
              <a:t>Спокойствие и самообладание </a:t>
            </a:r>
          </a:p>
          <a:p>
            <a:pPr marL="274638" indent="-274638">
              <a:spcBef>
                <a:spcPts val="1200"/>
              </a:spcBef>
              <a:buClr>
                <a:srgbClr val="FF0000"/>
              </a:buClr>
              <a:buSzPct val="120000"/>
              <a:buFont typeface="Symbol" pitchFamily="18" charset="2"/>
              <a:buChar char="·"/>
            </a:pPr>
            <a:r>
              <a:rPr lang="ru-RU" sz="2000" dirty="0" smtClean="0">
                <a:solidFill>
                  <a:srgbClr val="000000"/>
                </a:solidFill>
                <a:latin typeface="Times New Roman" pitchFamily="18" charset="0"/>
                <a:cs typeface="Times New Roman" pitchFamily="18" charset="0"/>
              </a:rPr>
              <a:t>Посредничество третьего лица</a:t>
            </a:r>
          </a:p>
          <a:p>
            <a:pPr marL="274638" indent="-274638">
              <a:spcBef>
                <a:spcPts val="1200"/>
              </a:spcBef>
              <a:buClr>
                <a:srgbClr val="FF0000"/>
              </a:buClr>
              <a:buSzPct val="120000"/>
              <a:buFont typeface="Symbol" pitchFamily="18" charset="2"/>
              <a:buChar char="·"/>
            </a:pPr>
            <a:r>
              <a:rPr lang="ru-RU" sz="2000" dirty="0" smtClean="0">
                <a:solidFill>
                  <a:srgbClr val="000000"/>
                </a:solidFill>
                <a:latin typeface="Times New Roman" pitchFamily="18" charset="0"/>
                <a:cs typeface="Times New Roman" pitchFamily="18" charset="0"/>
              </a:rPr>
              <a:t>Разъединение конфликтующих</a:t>
            </a:r>
          </a:p>
          <a:p>
            <a:pPr marL="274638" indent="-274638">
              <a:spcBef>
                <a:spcPts val="1200"/>
              </a:spcBef>
              <a:buClr>
                <a:srgbClr val="FF0000"/>
              </a:buClr>
              <a:buSzPct val="120000"/>
              <a:buFont typeface="Symbol" pitchFamily="18" charset="2"/>
              <a:buChar char="·"/>
            </a:pPr>
            <a:r>
              <a:rPr lang="ru-RU" sz="2000" dirty="0" smtClean="0">
                <a:solidFill>
                  <a:srgbClr val="000000"/>
                </a:solidFill>
                <a:latin typeface="Times New Roman" pitchFamily="18" charset="0"/>
                <a:cs typeface="Times New Roman" pitchFamily="18" charset="0"/>
              </a:rPr>
              <a:t>Способствование свободному развитию конфликта</a:t>
            </a:r>
          </a:p>
          <a:p>
            <a:pPr marL="274638" indent="-274638">
              <a:spcBef>
                <a:spcPts val="1200"/>
              </a:spcBef>
              <a:buClr>
                <a:srgbClr val="FF0000"/>
              </a:buClr>
              <a:buSzPct val="120000"/>
              <a:buFont typeface="Symbol" pitchFamily="18" charset="2"/>
              <a:buChar char="·"/>
            </a:pPr>
            <a:r>
              <a:rPr lang="ru-RU" sz="2000" dirty="0" smtClean="0">
                <a:solidFill>
                  <a:srgbClr val="000000"/>
                </a:solidFill>
                <a:latin typeface="Times New Roman" pitchFamily="18" charset="0"/>
                <a:cs typeface="Times New Roman" pitchFamily="18" charset="0"/>
              </a:rPr>
              <a:t>Оперативное пресечение конфликта</a:t>
            </a:r>
            <a:endParaRPr lang="ru-RU" sz="2000" dirty="0">
              <a:solidFill>
                <a:srgbClr val="0000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9144000" cy="369332"/>
          </a:xfrm>
          <a:prstGeom prst="rect">
            <a:avLst/>
          </a:prstGeom>
          <a:solidFill>
            <a:schemeClr val="accent1">
              <a:lumMod val="60000"/>
              <a:lumOff val="40000"/>
            </a:schemeClr>
          </a:solidFill>
        </p:spPr>
        <p:txBody>
          <a:bodyPr wrap="square">
            <a:spAutoFit/>
          </a:bodyPr>
          <a:lstStyle/>
          <a:p>
            <a:pPr marL="457200" indent="-457200" algn="ctr"/>
            <a:r>
              <a:rPr lang="ru-RU" b="1" dirty="0" smtClean="0">
                <a:latin typeface="Times New Roman" pitchFamily="18" charset="0"/>
                <a:cs typeface="Times New Roman" pitchFamily="18" charset="0"/>
              </a:rPr>
              <a:t>4. Типы потребителей (клиентов) и взаимодействие с ними</a:t>
            </a:r>
            <a:endParaRPr lang="ru-RU" b="1" dirty="0">
              <a:latin typeface="Times New Roman" pitchFamily="18" charset="0"/>
              <a:cs typeface="Times New Roman" pitchFamily="18" charset="0"/>
            </a:endParaRPr>
          </a:p>
        </p:txBody>
      </p:sp>
      <p:sp>
        <p:nvSpPr>
          <p:cNvPr id="3" name="Text Box 3"/>
          <p:cNvSpPr txBox="1">
            <a:spLocks noChangeArrowheads="1"/>
          </p:cNvSpPr>
          <p:nvPr/>
        </p:nvSpPr>
        <p:spPr bwMode="auto">
          <a:xfrm>
            <a:off x="285720" y="428604"/>
            <a:ext cx="8496300" cy="476250"/>
          </a:xfrm>
          <a:prstGeom prst="rect">
            <a:avLst/>
          </a:prstGeom>
          <a:noFill/>
          <a:ln w="9525">
            <a:noFill/>
            <a:miter lim="800000"/>
            <a:headEnd/>
            <a:tailEnd/>
          </a:ln>
        </p:spPr>
        <p:txBody>
          <a:bodyPr lIns="0" tIns="0" rIns="0" bIns="0"/>
          <a:lstStyle/>
          <a:p>
            <a:pPr>
              <a:spcBef>
                <a:spcPct val="10000"/>
              </a:spcBef>
            </a:pPr>
            <a:r>
              <a:rPr lang="ru-RU" sz="2400" b="1" dirty="0">
                <a:solidFill>
                  <a:srgbClr val="0F2BEC"/>
                </a:solidFill>
              </a:rPr>
              <a:t>Типологии личностей</a:t>
            </a:r>
          </a:p>
        </p:txBody>
      </p:sp>
      <p:sp>
        <p:nvSpPr>
          <p:cNvPr id="4" name="Прямоугольник 3"/>
          <p:cNvSpPr/>
          <p:nvPr/>
        </p:nvSpPr>
        <p:spPr>
          <a:xfrm>
            <a:off x="428596" y="1213009"/>
            <a:ext cx="8286808" cy="3016210"/>
          </a:xfrm>
          <a:prstGeom prst="rect">
            <a:avLst/>
          </a:prstGeom>
        </p:spPr>
        <p:txBody>
          <a:bodyPr wrap="square">
            <a:spAutoFit/>
          </a:bodyPr>
          <a:lstStyle/>
          <a:p>
            <a:pPr marL="274638" indent="-274638">
              <a:spcBef>
                <a:spcPts val="1200"/>
              </a:spcBef>
              <a:buClr>
                <a:srgbClr val="FF0000"/>
              </a:buClr>
              <a:buSzPct val="120000"/>
              <a:buFont typeface="Symbol" pitchFamily="18" charset="2"/>
              <a:buChar char="·"/>
            </a:pPr>
            <a:r>
              <a:rPr lang="ru-RU" sz="2000" dirty="0" smtClean="0">
                <a:solidFill>
                  <a:srgbClr val="000000"/>
                </a:solidFill>
                <a:latin typeface="Times New Roman" pitchFamily="18" charset="0"/>
                <a:cs typeface="Times New Roman" pitchFamily="18" charset="0"/>
              </a:rPr>
              <a:t>классификация личностей по типу темперамента: холерик, меланхолик, флегматик, сангвиник;</a:t>
            </a:r>
          </a:p>
          <a:p>
            <a:pPr marL="274638" indent="-274638">
              <a:spcBef>
                <a:spcPts val="1200"/>
              </a:spcBef>
              <a:buClr>
                <a:srgbClr val="FF0000"/>
              </a:buClr>
              <a:buSzPct val="120000"/>
              <a:buFont typeface="Symbol" pitchFamily="18" charset="2"/>
              <a:buChar char="·"/>
            </a:pPr>
            <a:r>
              <a:rPr lang="ru-RU" sz="2000" dirty="0" err="1" smtClean="0">
                <a:solidFill>
                  <a:srgbClr val="000000"/>
                </a:solidFill>
                <a:latin typeface="Times New Roman" pitchFamily="18" charset="0"/>
                <a:cs typeface="Times New Roman" pitchFamily="18" charset="0"/>
              </a:rPr>
              <a:t>психогеометрическая</a:t>
            </a:r>
            <a:r>
              <a:rPr lang="ru-RU" sz="2000" dirty="0" smtClean="0">
                <a:solidFill>
                  <a:srgbClr val="000000"/>
                </a:solidFill>
                <a:latin typeface="Times New Roman" pitchFamily="18" charset="0"/>
                <a:cs typeface="Times New Roman" pitchFamily="18" charset="0"/>
              </a:rPr>
              <a:t> характеристика личности, подразделяющая людей на «квадраты», «треугольники», «прямоугольники», «круги», «зигзаги» (тест С. </a:t>
            </a:r>
            <a:r>
              <a:rPr lang="ru-RU" sz="2000" dirty="0" err="1" smtClean="0">
                <a:solidFill>
                  <a:srgbClr val="000000"/>
                </a:solidFill>
                <a:latin typeface="Times New Roman" pitchFamily="18" charset="0"/>
                <a:cs typeface="Times New Roman" pitchFamily="18" charset="0"/>
              </a:rPr>
              <a:t>Деллингера</a:t>
            </a:r>
            <a:r>
              <a:rPr lang="ru-RU" sz="2000" dirty="0" smtClean="0">
                <a:solidFill>
                  <a:srgbClr val="000000"/>
                </a:solidFill>
                <a:latin typeface="Times New Roman" pitchFamily="18" charset="0"/>
                <a:cs typeface="Times New Roman" pitchFamily="18" charset="0"/>
              </a:rPr>
              <a:t>);</a:t>
            </a:r>
          </a:p>
          <a:p>
            <a:pPr marL="274638" indent="-274638">
              <a:spcBef>
                <a:spcPts val="1200"/>
              </a:spcBef>
              <a:buClr>
                <a:srgbClr val="FF0000"/>
              </a:buClr>
              <a:buSzPct val="120000"/>
              <a:buFont typeface="Symbol" pitchFamily="18" charset="2"/>
              <a:buChar char="·"/>
            </a:pPr>
            <a:r>
              <a:rPr lang="ru-RU" sz="2000" dirty="0" smtClean="0">
                <a:solidFill>
                  <a:srgbClr val="000000"/>
                </a:solidFill>
                <a:latin typeface="Times New Roman" pitchFamily="18" charset="0"/>
                <a:cs typeface="Times New Roman" pitchFamily="18" charset="0"/>
              </a:rPr>
              <a:t>ролевая теория Э. Берна;</a:t>
            </a:r>
          </a:p>
          <a:p>
            <a:pPr marL="274638" indent="-274638">
              <a:spcBef>
                <a:spcPts val="1200"/>
              </a:spcBef>
              <a:buClr>
                <a:srgbClr val="FF0000"/>
              </a:buClr>
              <a:buSzPct val="120000"/>
              <a:buFont typeface="Symbol" pitchFamily="18" charset="2"/>
              <a:buChar char="·"/>
            </a:pPr>
            <a:r>
              <a:rPr lang="ru-RU" sz="2000" dirty="0" err="1" smtClean="0">
                <a:solidFill>
                  <a:srgbClr val="000000"/>
                </a:solidFill>
                <a:latin typeface="Times New Roman" pitchFamily="18" charset="0"/>
                <a:cs typeface="Times New Roman" pitchFamily="18" charset="0"/>
              </a:rPr>
              <a:t>манипулятивная</a:t>
            </a:r>
            <a:r>
              <a:rPr lang="ru-RU" sz="2000" dirty="0" smtClean="0">
                <a:solidFill>
                  <a:srgbClr val="000000"/>
                </a:solidFill>
                <a:latin typeface="Times New Roman" pitchFamily="18" charset="0"/>
                <a:cs typeface="Times New Roman" pitchFamily="18" charset="0"/>
              </a:rPr>
              <a:t> типология американского психолога </a:t>
            </a:r>
            <a:r>
              <a:rPr lang="ru-RU" sz="2000" dirty="0" err="1" smtClean="0">
                <a:solidFill>
                  <a:srgbClr val="000000"/>
                </a:solidFill>
                <a:latin typeface="Times New Roman" pitchFamily="18" charset="0"/>
                <a:cs typeface="Times New Roman" pitchFamily="18" charset="0"/>
              </a:rPr>
              <a:t>Эверетта</a:t>
            </a:r>
            <a:r>
              <a:rPr lang="ru-RU" sz="2000" dirty="0" smtClean="0">
                <a:solidFill>
                  <a:srgbClr val="000000"/>
                </a:solidFill>
                <a:latin typeface="Times New Roman" pitchFamily="18" charset="0"/>
                <a:cs typeface="Times New Roman" pitchFamily="18" charset="0"/>
              </a:rPr>
              <a:t> </a:t>
            </a:r>
            <a:r>
              <a:rPr lang="ru-RU" sz="2000" dirty="0" err="1" smtClean="0">
                <a:solidFill>
                  <a:srgbClr val="000000"/>
                </a:solidFill>
                <a:latin typeface="Times New Roman" pitchFamily="18" charset="0"/>
                <a:cs typeface="Times New Roman" pitchFamily="18" charset="0"/>
              </a:rPr>
              <a:t>Шострома</a:t>
            </a:r>
            <a:endParaRPr lang="ru-RU" sz="2000" dirty="0">
              <a:solidFill>
                <a:srgbClr val="0000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9144000" cy="400110"/>
          </a:xfrm>
          <a:prstGeom prst="rect">
            <a:avLst/>
          </a:prstGeom>
          <a:solidFill>
            <a:schemeClr val="accent1">
              <a:lumMod val="60000"/>
              <a:lumOff val="40000"/>
            </a:schemeClr>
          </a:solidFill>
        </p:spPr>
        <p:txBody>
          <a:bodyPr wrap="square">
            <a:spAutoFit/>
          </a:bodyPr>
          <a:lstStyle/>
          <a:p>
            <a:pPr algn="ctr"/>
            <a:r>
              <a:rPr lang="ru-RU" sz="2000" b="1" dirty="0" smtClean="0">
                <a:latin typeface="Times New Roman" pitchFamily="18" charset="0"/>
                <a:cs typeface="Times New Roman" pitchFamily="18" charset="0"/>
              </a:rPr>
              <a:t>Вопросы для самопроверки</a:t>
            </a:r>
            <a:endParaRPr lang="ru-RU" sz="2000" b="1" dirty="0">
              <a:latin typeface="Times New Roman" pitchFamily="18" charset="0"/>
              <a:cs typeface="Times New Roman" pitchFamily="18" charset="0"/>
            </a:endParaRPr>
          </a:p>
        </p:txBody>
      </p:sp>
      <p:sp>
        <p:nvSpPr>
          <p:cNvPr id="4" name="Прямоугольник 3"/>
          <p:cNvSpPr/>
          <p:nvPr/>
        </p:nvSpPr>
        <p:spPr>
          <a:xfrm>
            <a:off x="785786" y="714356"/>
            <a:ext cx="7072362" cy="2339102"/>
          </a:xfrm>
          <a:prstGeom prst="rect">
            <a:avLst/>
          </a:prstGeom>
        </p:spPr>
        <p:txBody>
          <a:bodyPr wrap="square">
            <a:spAutoFit/>
          </a:bodyPr>
          <a:lstStyle/>
          <a:p>
            <a:pPr marL="274638" indent="-274638">
              <a:spcBef>
                <a:spcPct val="10000"/>
              </a:spcBef>
              <a:buClr>
                <a:srgbClr val="FF0000"/>
              </a:buClr>
              <a:buSzPct val="120000"/>
              <a:buFont typeface="Symbol" pitchFamily="18" charset="2"/>
              <a:buChar char="·"/>
            </a:pPr>
            <a:r>
              <a:rPr lang="ru-RU" sz="2000" dirty="0" smtClean="0">
                <a:latin typeface="Times New Roman" pitchFamily="18" charset="0"/>
                <a:cs typeface="Times New Roman" pitchFamily="18" charset="0"/>
              </a:rPr>
              <a:t>Знание этических принципов и норм работников сервисных предприятий</a:t>
            </a:r>
          </a:p>
          <a:p>
            <a:pPr marL="274638" indent="-274638">
              <a:spcBef>
                <a:spcPct val="10000"/>
              </a:spcBef>
              <a:buClr>
                <a:srgbClr val="FF0000"/>
              </a:buClr>
              <a:buSzPct val="120000"/>
              <a:buFont typeface="Symbol" pitchFamily="18" charset="2"/>
              <a:buChar char="·"/>
            </a:pPr>
            <a:r>
              <a:rPr lang="ru-RU" sz="2000" dirty="0" smtClean="0">
                <a:latin typeface="Times New Roman" pitchFamily="18" charset="0"/>
                <a:cs typeface="Times New Roman" pitchFamily="18" charset="0"/>
              </a:rPr>
              <a:t>Знание основных тактических приемов на этапах обслуживания клиента</a:t>
            </a:r>
          </a:p>
          <a:p>
            <a:pPr marL="274638" indent="-274638">
              <a:spcBef>
                <a:spcPct val="10000"/>
              </a:spcBef>
              <a:buClr>
                <a:srgbClr val="FF0000"/>
              </a:buClr>
              <a:buSzPct val="120000"/>
              <a:buFont typeface="Symbol" pitchFamily="18" charset="2"/>
              <a:buChar char="·"/>
            </a:pPr>
            <a:r>
              <a:rPr lang="ru-RU" sz="2000" dirty="0" smtClean="0">
                <a:latin typeface="Times New Roman" pitchFamily="18" charset="0"/>
                <a:cs typeface="Times New Roman" pitchFamily="18" charset="0"/>
              </a:rPr>
              <a:t>Знание способов реагирования на жалобы и претензии клиентов</a:t>
            </a:r>
          </a:p>
          <a:p>
            <a:pPr marL="274638" indent="-274638">
              <a:spcBef>
                <a:spcPct val="10000"/>
              </a:spcBef>
              <a:buClr>
                <a:srgbClr val="FF0000"/>
              </a:buClr>
              <a:buSzPct val="120000"/>
              <a:buFont typeface="Symbol" pitchFamily="18" charset="2"/>
              <a:buChar char="·"/>
            </a:pPr>
            <a:r>
              <a:rPr lang="ru-RU" sz="2000" dirty="0" smtClean="0">
                <a:latin typeface="Times New Roman" pitchFamily="18" charset="0"/>
                <a:cs typeface="Times New Roman" pitchFamily="18" charset="0"/>
              </a:rPr>
              <a:t>Знание стратегии обслуживания различных типов клиентов </a:t>
            </a:r>
            <a:endParaRPr lang="ru-RU" sz="2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Google Shape;31;p4"/>
          <p:cNvSpPr txBox="1">
            <a:spLocks/>
          </p:cNvSpPr>
          <p:nvPr/>
        </p:nvSpPr>
        <p:spPr>
          <a:xfrm>
            <a:off x="714348" y="1714488"/>
            <a:ext cx="7772400" cy="1470025"/>
          </a:xfrm>
          <a:prstGeom prst="rect">
            <a:avLst/>
          </a:prstGeom>
          <a:no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chemeClr val="accent2"/>
              </a:buClr>
              <a:buSzPts val="2400"/>
              <a:buFont typeface="Arial"/>
              <a:buNone/>
              <a:tabLst/>
              <a:defRPr/>
            </a:pPr>
            <a:r>
              <a:rPr kumimoji="0" lang="ru-RU" sz="3600" b="1" i="0" u="none" strike="noStrike" kern="1200" cap="none" spc="0" normalizeH="0" baseline="0" noProof="0" smtClean="0">
                <a:ln>
                  <a:noFill/>
                </a:ln>
                <a:solidFill>
                  <a:schemeClr val="accent1">
                    <a:lumMod val="50000"/>
                  </a:schemeClr>
                </a:solidFill>
                <a:effectLst>
                  <a:outerShdw blurRad="31750" dist="25400" dir="5400000" algn="tl" rotWithShape="0">
                    <a:srgbClr val="000000">
                      <a:alpha val="25000"/>
                    </a:srgbClr>
                  </a:outerShdw>
                </a:effectLst>
                <a:uLnTx/>
                <a:uFillTx/>
                <a:latin typeface="Times New Roman" pitchFamily="18" charset="0"/>
                <a:ea typeface="Arial"/>
                <a:cs typeface="Times New Roman" pitchFamily="18" charset="0"/>
                <a:sym typeface="Arial"/>
              </a:rPr>
              <a:t>Этика общения персонала с гостем в гостиничном бизнесе</a:t>
            </a:r>
            <a:endParaRPr kumimoji="0" lang="ru-RU" sz="5400" b="1" i="0" u="none" strike="noStrike" kern="1200" cap="none" spc="0" normalizeH="0" baseline="0" noProof="0">
              <a:ln>
                <a:noFill/>
              </a:ln>
              <a:solidFill>
                <a:schemeClr val="accent1">
                  <a:lumMod val="50000"/>
                </a:schemeClr>
              </a:solidFill>
              <a:effectLst>
                <a:outerShdw blurRad="31750" dist="25400" dir="5400000" algn="tl" rotWithShape="0">
                  <a:srgbClr val="000000">
                    <a:alpha val="25000"/>
                  </a:srgbClr>
                </a:outerShdw>
              </a:effectLst>
              <a:uLnTx/>
              <a:uFillTx/>
              <a:latin typeface="Times New Roman" pitchFamily="18" charset="0"/>
              <a:ea typeface="+mj-ea"/>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9144000" cy="406137"/>
          </a:xfrm>
          <a:prstGeom prst="rect">
            <a:avLst/>
          </a:prstGeom>
          <a:solidFill>
            <a:schemeClr val="accent1">
              <a:lumMod val="60000"/>
              <a:lumOff val="40000"/>
            </a:schemeClr>
          </a:solidFill>
        </p:spPr>
        <p:txBody>
          <a:bodyPr wrap="square">
            <a:spAutoFit/>
          </a:bodyPr>
          <a:lstStyle/>
          <a:p>
            <a:pPr marL="457200" indent="-457200" algn="ctr">
              <a:lnSpc>
                <a:spcPct val="125000"/>
              </a:lnSpc>
              <a:buFont typeface="Arial" charset="0"/>
              <a:buAutoNum type="arabicPeriod"/>
            </a:pPr>
            <a:r>
              <a:rPr lang="ru-RU" b="1" dirty="0" smtClean="0">
                <a:latin typeface="Times New Roman" pitchFamily="18" charset="0"/>
                <a:cs typeface="Times New Roman" pitchFamily="18" charset="0"/>
              </a:rPr>
              <a:t>Этические принципы и нормы работников сервисных предприятий</a:t>
            </a:r>
          </a:p>
        </p:txBody>
      </p:sp>
      <p:sp>
        <p:nvSpPr>
          <p:cNvPr id="3" name="Прямоугольник 2"/>
          <p:cNvSpPr/>
          <p:nvPr/>
        </p:nvSpPr>
        <p:spPr>
          <a:xfrm>
            <a:off x="928662" y="500042"/>
            <a:ext cx="7358114" cy="646331"/>
          </a:xfrm>
          <a:prstGeom prst="rect">
            <a:avLst/>
          </a:prstGeom>
        </p:spPr>
        <p:txBody>
          <a:bodyPr wrap="square">
            <a:spAutoFit/>
          </a:bodyPr>
          <a:lstStyle/>
          <a:p>
            <a:pPr algn="ctr">
              <a:spcBef>
                <a:spcPct val="10000"/>
              </a:spcBef>
            </a:pPr>
            <a:r>
              <a:rPr lang="ru-RU" b="1" dirty="0" smtClean="0">
                <a:solidFill>
                  <a:srgbClr val="0F2BEC"/>
                </a:solidFill>
              </a:rPr>
              <a:t>Ключевые принципы и нравственные категории для сервисной деятельности</a:t>
            </a:r>
            <a:endParaRPr lang="ru-RU" b="1" dirty="0">
              <a:solidFill>
                <a:srgbClr val="0F2BEC"/>
              </a:solidFill>
            </a:endParaRPr>
          </a:p>
        </p:txBody>
      </p:sp>
      <p:sp>
        <p:nvSpPr>
          <p:cNvPr id="4" name="Прямоугольник 3"/>
          <p:cNvSpPr/>
          <p:nvPr/>
        </p:nvSpPr>
        <p:spPr>
          <a:xfrm>
            <a:off x="357158" y="1428736"/>
            <a:ext cx="8501122" cy="3170099"/>
          </a:xfrm>
          <a:prstGeom prst="rect">
            <a:avLst/>
          </a:prstGeom>
        </p:spPr>
        <p:txBody>
          <a:bodyPr wrap="square">
            <a:spAutoFit/>
          </a:bodyPr>
          <a:lstStyle/>
          <a:p>
            <a:pPr indent="-274638">
              <a:spcBef>
                <a:spcPts val="1200"/>
              </a:spcBef>
              <a:buClr>
                <a:srgbClr val="FF0000"/>
              </a:buClr>
              <a:buSzPct val="120000"/>
              <a:defRPr/>
            </a:pPr>
            <a:r>
              <a:rPr lang="ru-RU" sz="2000" dirty="0" smtClean="0">
                <a:solidFill>
                  <a:schemeClr val="accent2">
                    <a:lumMod val="75000"/>
                  </a:schemeClr>
                </a:solidFill>
                <a:latin typeface="Times New Roman" pitchFamily="18" charset="0"/>
                <a:cs typeface="Times New Roman" pitchFamily="18" charset="0"/>
              </a:rPr>
              <a:t>совокупность правил и форм делового общения, способствующие установлению между руководителем и подчиненными атмосферы взаимопонимания, взаимоуважения</a:t>
            </a:r>
          </a:p>
          <a:p>
            <a:pPr marL="274638" indent="-274638">
              <a:spcBef>
                <a:spcPts val="1200"/>
              </a:spcBef>
              <a:buClr>
                <a:srgbClr val="FF0000"/>
              </a:buClr>
              <a:buSzPct val="120000"/>
              <a:buFont typeface="Symbol" pitchFamily="18" charset="2"/>
              <a:buChar char="·"/>
              <a:defRPr/>
            </a:pPr>
            <a:r>
              <a:rPr lang="ru-RU" sz="2000" dirty="0" smtClean="0">
                <a:latin typeface="Times New Roman" pitchFamily="18" charset="0"/>
                <a:cs typeface="Times New Roman" pitchFamily="18" charset="0"/>
              </a:rPr>
              <a:t>честность и порядочность по отношению к окружающим;</a:t>
            </a:r>
          </a:p>
          <a:p>
            <a:pPr marL="274638" indent="-274638">
              <a:spcBef>
                <a:spcPts val="1200"/>
              </a:spcBef>
              <a:buClr>
                <a:srgbClr val="FF0000"/>
              </a:buClr>
              <a:buSzPct val="120000"/>
              <a:buFont typeface="Symbol" pitchFamily="18" charset="2"/>
              <a:buChar char="·"/>
              <a:defRPr/>
            </a:pPr>
            <a:r>
              <a:rPr lang="ru-RU" sz="2000" dirty="0" smtClean="0">
                <a:latin typeface="Times New Roman" pitchFamily="18" charset="0"/>
                <a:cs typeface="Times New Roman" pitchFamily="18" charset="0"/>
              </a:rPr>
              <a:t>открытость в отношениях с потребителями;</a:t>
            </a:r>
          </a:p>
          <a:p>
            <a:pPr marL="274638" indent="-274638">
              <a:spcBef>
                <a:spcPts val="1200"/>
              </a:spcBef>
              <a:buClr>
                <a:srgbClr val="FF0000"/>
              </a:buClr>
              <a:buSzPct val="120000"/>
              <a:buFont typeface="Symbol" pitchFamily="18" charset="2"/>
              <a:buChar char="·"/>
              <a:defRPr/>
            </a:pPr>
            <a:r>
              <a:rPr lang="ru-RU" sz="2000" dirty="0" smtClean="0">
                <a:latin typeface="Times New Roman" pitchFamily="18" charset="0"/>
                <a:cs typeface="Times New Roman" pitchFamily="18" charset="0"/>
              </a:rPr>
              <a:t>уважение к их достоинству;</a:t>
            </a:r>
          </a:p>
          <a:p>
            <a:pPr marL="274638" indent="-274638">
              <a:spcBef>
                <a:spcPts val="1200"/>
              </a:spcBef>
              <a:buClr>
                <a:srgbClr val="FF0000"/>
              </a:buClr>
              <a:buSzPct val="120000"/>
              <a:buFont typeface="Symbol" pitchFamily="18" charset="2"/>
              <a:buChar char="·"/>
              <a:defRPr/>
            </a:pPr>
            <a:r>
              <a:rPr lang="ru-RU" sz="2000" dirty="0" smtClean="0">
                <a:latin typeface="Times New Roman" pitchFamily="18" charset="0"/>
                <a:cs typeface="Times New Roman" pitchFamily="18" charset="0"/>
              </a:rPr>
              <a:t>осознание своего профессионального долга (обязанностей) во взаимодействии с ними.</a:t>
            </a:r>
            <a:endParaRPr lang="ru-RU" sz="2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30"/>
        <p:cNvGrpSpPr/>
        <p:nvPr/>
      </p:nvGrpSpPr>
      <p:grpSpPr>
        <a:xfrm>
          <a:off x="0" y="0"/>
          <a:ext cx="0" cy="0"/>
          <a:chOff x="0" y="0"/>
          <a:chExt cx="0" cy="0"/>
        </a:xfrm>
      </p:grpSpPr>
      <p:sp>
        <p:nvSpPr>
          <p:cNvPr id="32" name="Google Shape;32;p4"/>
          <p:cNvSpPr txBox="1">
            <a:spLocks noGrp="1"/>
          </p:cNvSpPr>
          <p:nvPr>
            <p:ph type="subTitle" idx="1"/>
          </p:nvPr>
        </p:nvSpPr>
        <p:spPr>
          <a:xfrm>
            <a:off x="214282" y="214290"/>
            <a:ext cx="8501122" cy="2357453"/>
          </a:xfrm>
          <a:prstGeom prst="rect">
            <a:avLst/>
          </a:prstGeom>
          <a:noFill/>
          <a:ln>
            <a:noFill/>
          </a:ln>
        </p:spPr>
        <p:txBody>
          <a:bodyPr spcFirstLastPara="1" wrap="square" lIns="91425" tIns="45700" rIns="91425" bIns="45700" anchor="t" anchorCtr="0">
            <a:noAutofit/>
          </a:bodyPr>
          <a:lstStyle/>
          <a:p>
            <a:pPr marL="0" marR="0" lvl="0" indent="0" algn="ctr" rtl="0">
              <a:lnSpc>
                <a:spcPct val="90000"/>
              </a:lnSpc>
              <a:spcBef>
                <a:spcPts val="0"/>
              </a:spcBef>
              <a:spcAft>
                <a:spcPts val="0"/>
              </a:spcAft>
              <a:buClr>
                <a:schemeClr val="accent2"/>
              </a:buClr>
              <a:buSzPts val="2400"/>
              <a:buFont typeface="Arial"/>
              <a:buNone/>
            </a:pPr>
            <a:r>
              <a:rPr lang="ru-RU" sz="2400" b="1" i="0" u="none" strike="noStrike" cap="none" dirty="0" smtClean="0">
                <a:solidFill>
                  <a:schemeClr val="accent1">
                    <a:lumMod val="50000"/>
                  </a:schemeClr>
                </a:solidFill>
                <a:latin typeface="Arial"/>
                <a:ea typeface="Arial"/>
                <a:cs typeface="Arial"/>
                <a:sym typeface="Arial"/>
              </a:rPr>
              <a:t>Стиль обслуживания гостей</a:t>
            </a:r>
            <a:endParaRPr>
              <a:solidFill>
                <a:schemeClr val="accent1">
                  <a:lumMod val="50000"/>
                </a:schemeClr>
              </a:solidFill>
            </a:endParaRPr>
          </a:p>
          <a:p>
            <a:pPr marL="0" marR="0" lvl="0" indent="0" algn="just" rtl="0">
              <a:lnSpc>
                <a:spcPct val="90000"/>
              </a:lnSpc>
              <a:spcBef>
                <a:spcPts val="480"/>
              </a:spcBef>
              <a:spcAft>
                <a:spcPts val="0"/>
              </a:spcAft>
              <a:buClr>
                <a:schemeClr val="dk1"/>
              </a:buClr>
              <a:buSzPts val="2400"/>
              <a:buFont typeface="Arial"/>
              <a:buNone/>
            </a:pPr>
            <a:endParaRPr sz="400" b="1" i="0" u="none" strike="noStrike" cap="none">
              <a:solidFill>
                <a:schemeClr val="accent2"/>
              </a:solidFill>
              <a:latin typeface="Arial"/>
              <a:ea typeface="Arial"/>
              <a:cs typeface="Arial"/>
              <a:sym typeface="Arial"/>
            </a:endParaRPr>
          </a:p>
          <a:p>
            <a:pPr marL="0" marR="0" lvl="0" indent="0" algn="just" rtl="0">
              <a:lnSpc>
                <a:spcPct val="150000"/>
              </a:lnSpc>
              <a:spcBef>
                <a:spcPts val="400"/>
              </a:spcBef>
              <a:spcAft>
                <a:spcPts val="0"/>
              </a:spcAft>
              <a:buClr>
                <a:schemeClr val="dk1"/>
              </a:buClr>
              <a:buSzPts val="2000"/>
              <a:buFont typeface="Arial"/>
              <a:buNone/>
            </a:pPr>
            <a:r>
              <a:rPr lang="ru-RU" sz="2000" i="0" u="none" strike="noStrike" cap="none" dirty="0" smtClean="0">
                <a:solidFill>
                  <a:schemeClr val="dk1"/>
                </a:solidFill>
                <a:latin typeface="Times New Roman" pitchFamily="18" charset="0"/>
                <a:ea typeface="Arial"/>
                <a:cs typeface="Times New Roman" pitchFamily="18" charset="0"/>
                <a:sym typeface="Arial"/>
              </a:rPr>
              <a:t>Каждый</a:t>
            </a:r>
            <a:r>
              <a:rPr lang="en-US" sz="2000" i="0" u="none" strike="noStrike" cap="none" dirty="0" smtClean="0">
                <a:solidFill>
                  <a:schemeClr val="dk1"/>
                </a:solidFill>
                <a:latin typeface="Times New Roman" pitchFamily="18" charset="0"/>
                <a:ea typeface="Arial"/>
                <a:cs typeface="Times New Roman" pitchFamily="18" charset="0"/>
                <a:sym typeface="Arial"/>
              </a:rPr>
              <a:t> </a:t>
            </a:r>
            <a:r>
              <a:rPr lang="ru-RU" sz="2000" i="0" u="none" strike="noStrike" cap="none" dirty="0" smtClean="0">
                <a:solidFill>
                  <a:schemeClr val="dk1"/>
                </a:solidFill>
                <a:latin typeface="Times New Roman" pitchFamily="18" charset="0"/>
                <a:ea typeface="Arial"/>
                <a:cs typeface="Times New Roman" pitchFamily="18" charset="0"/>
                <a:sym typeface="Arial"/>
              </a:rPr>
              <a:t>из сотрудников гостиницы вносит свой вклад </a:t>
            </a:r>
            <a:r>
              <a:rPr lang="en-US" sz="2000" i="0" u="none" strike="noStrike" cap="none" dirty="0" smtClean="0">
                <a:solidFill>
                  <a:schemeClr val="dk1"/>
                </a:solidFill>
                <a:latin typeface="Times New Roman" pitchFamily="18" charset="0"/>
                <a:ea typeface="Arial"/>
                <a:cs typeface="Times New Roman" pitchFamily="18" charset="0"/>
                <a:sym typeface="Arial"/>
              </a:rPr>
              <a:t>в </a:t>
            </a:r>
            <a:r>
              <a:rPr lang="ru-RU" sz="2000" i="0" u="none" strike="noStrike" cap="none" dirty="0" smtClean="0">
                <a:solidFill>
                  <a:schemeClr val="dk1"/>
                </a:solidFill>
                <a:latin typeface="Times New Roman" pitchFamily="18" charset="0"/>
                <a:ea typeface="Arial"/>
                <a:cs typeface="Times New Roman" pitchFamily="18" charset="0"/>
                <a:sym typeface="Arial"/>
              </a:rPr>
              <a:t>создание у гостя хорошего впечатления о гостинице</a:t>
            </a:r>
            <a:r>
              <a:rPr lang="en-US" sz="2000" i="0" u="none" strike="noStrike" cap="none" dirty="0" smtClean="0">
                <a:solidFill>
                  <a:schemeClr val="dk1"/>
                </a:solidFill>
                <a:latin typeface="Times New Roman" pitchFamily="18" charset="0"/>
                <a:ea typeface="Arial"/>
                <a:cs typeface="Times New Roman" pitchFamily="18" charset="0"/>
                <a:sym typeface="Arial"/>
              </a:rPr>
              <a:t>. </a:t>
            </a:r>
            <a:r>
              <a:rPr lang="ru-RU" sz="2000" i="0" u="none" strike="noStrike" cap="none" dirty="0" smtClean="0">
                <a:solidFill>
                  <a:schemeClr val="dk1"/>
                </a:solidFill>
                <a:latin typeface="Times New Roman" pitchFamily="18" charset="0"/>
                <a:ea typeface="Arial"/>
                <a:cs typeface="Times New Roman" pitchFamily="18" charset="0"/>
                <a:sym typeface="Arial"/>
              </a:rPr>
              <a:t>Поэтому, разговаривая по телефону, общаясь лично или в письменной форме, мы обязаны вести себя «стильно» как с гостем, так и с коллегой. </a:t>
            </a:r>
          </a:p>
          <a:p>
            <a:pPr marL="0" marR="0" lvl="0" indent="0" algn="just" rtl="0">
              <a:lnSpc>
                <a:spcPct val="150000"/>
              </a:lnSpc>
              <a:spcBef>
                <a:spcPts val="400"/>
              </a:spcBef>
              <a:spcAft>
                <a:spcPts val="0"/>
              </a:spcAft>
              <a:buClr>
                <a:schemeClr val="dk1"/>
              </a:buClr>
              <a:buSzPts val="2000"/>
              <a:buFont typeface="Arial"/>
              <a:buNone/>
            </a:pPr>
            <a:endParaRPr>
              <a:latin typeface="Times New Roman" pitchFamily="18" charset="0"/>
              <a:cs typeface="Times New Roman" pitchFamily="18" charset="0"/>
            </a:endParaRPr>
          </a:p>
        </p:txBody>
      </p:sp>
      <p:graphicFrame>
        <p:nvGraphicFramePr>
          <p:cNvPr id="5" name="Таблица 4"/>
          <p:cNvGraphicFramePr>
            <a:graphicFrameLocks noGrp="1"/>
          </p:cNvGraphicFramePr>
          <p:nvPr/>
        </p:nvGraphicFramePr>
        <p:xfrm>
          <a:off x="357158" y="4357694"/>
          <a:ext cx="8429684" cy="2246938"/>
        </p:xfrm>
        <a:graphic>
          <a:graphicData uri="http://schemas.openxmlformats.org/drawingml/2006/table">
            <a:tbl>
              <a:tblPr/>
              <a:tblGrid>
                <a:gridCol w="4214842">
                  <a:extLst>
                    <a:ext uri="{9D8B030D-6E8A-4147-A177-3AD203B41FA5}">
                      <a16:colId xmlns:a16="http://schemas.microsoft.com/office/drawing/2014/main" val="20000"/>
                    </a:ext>
                  </a:extLst>
                </a:gridCol>
                <a:gridCol w="4214842">
                  <a:extLst>
                    <a:ext uri="{9D8B030D-6E8A-4147-A177-3AD203B41FA5}">
                      <a16:colId xmlns:a16="http://schemas.microsoft.com/office/drawing/2014/main" val="20001"/>
                    </a:ext>
                  </a:extLst>
                </a:gridCol>
              </a:tblGrid>
              <a:tr h="399820">
                <a:tc>
                  <a:txBody>
                    <a:bodyPr/>
                    <a:lstStyle/>
                    <a:p>
                      <a:r>
                        <a:rPr lang="ru-RU" sz="2000" dirty="0">
                          <a:latin typeface="Times New Roman" pitchFamily="18" charset="0"/>
                          <a:cs typeface="Times New Roman" pitchFamily="18" charset="0"/>
                        </a:rPr>
                        <a:t>Внешний звонок</a:t>
                      </a:r>
                    </a:p>
                  </a:txBody>
                  <a:tcPr marL="109182" marR="109182" marT="63690" marB="63690"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r>
                        <a:rPr lang="ru-RU" sz="2000">
                          <a:latin typeface="Times New Roman" pitchFamily="18" charset="0"/>
                          <a:cs typeface="Times New Roman" pitchFamily="18" charset="0"/>
                        </a:rPr>
                        <a:t>Внутренний звонок</a:t>
                      </a:r>
                    </a:p>
                  </a:txBody>
                  <a:tcPr marL="109182" marR="109182" marT="63690" marB="63690"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extLst>
                  <a:ext uri="{0D108BD9-81ED-4DB2-BD59-A6C34878D82A}">
                    <a16:rowId xmlns:a16="http://schemas.microsoft.com/office/drawing/2014/main" val="10000"/>
                  </a:ext>
                </a:extLst>
              </a:tr>
              <a:tr h="1814758">
                <a:tc>
                  <a:txBody>
                    <a:bodyPr/>
                    <a:lstStyle/>
                    <a:p>
                      <a:r>
                        <a:rPr lang="ru-RU" sz="2000" dirty="0">
                          <a:latin typeface="Times New Roman" pitchFamily="18" charset="0"/>
                          <a:cs typeface="Times New Roman" pitchFamily="18" charset="0"/>
                        </a:rPr>
                        <a:t>Подняв трубку, приветливым голосом скажите: «Доброе утро/день/вечер! Гостиница ______ Администратор (имя) Чем могу быть полезна?</a:t>
                      </a:r>
                    </a:p>
                  </a:txBody>
                  <a:tcPr marL="109182" marR="109182" marT="63690" marB="63690"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r>
                        <a:rPr lang="ru-RU" sz="2000" dirty="0">
                          <a:latin typeface="Times New Roman" pitchFamily="18" charset="0"/>
                          <a:cs typeface="Times New Roman" pitchFamily="18" charset="0"/>
                        </a:rPr>
                        <a:t>Подняв трубку, приветливым голосом скажите: «Добрый день (утро, вечер)! Отдел регистрации. Чем я могу Вам помочь?»</a:t>
                      </a:r>
                    </a:p>
                  </a:txBody>
                  <a:tcPr marL="109182" marR="109182" marT="63690" marB="63690"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extLst>
                  <a:ext uri="{0D108BD9-81ED-4DB2-BD59-A6C34878D82A}">
                    <a16:rowId xmlns:a16="http://schemas.microsoft.com/office/drawing/2014/main" val="10001"/>
                  </a:ext>
                </a:extLst>
              </a:tr>
            </a:tbl>
          </a:graphicData>
        </a:graphic>
      </p:graphicFrame>
      <p:sp>
        <p:nvSpPr>
          <p:cNvPr id="44033" name="Rectangle 1"/>
          <p:cNvSpPr>
            <a:spLocks noChangeArrowheads="1"/>
          </p:cNvSpPr>
          <p:nvPr/>
        </p:nvSpPr>
        <p:spPr bwMode="auto">
          <a:xfrm>
            <a:off x="428596" y="2571744"/>
            <a:ext cx="8358214" cy="1428495"/>
          </a:xfrm>
          <a:prstGeom prst="rect">
            <a:avLst/>
          </a:prstGeom>
          <a:solidFill>
            <a:srgbClr val="FFFFFF"/>
          </a:solidFill>
          <a:ln w="9525">
            <a:noFill/>
            <a:miter lim="800000"/>
            <a:headEnd/>
            <a:tailEnd/>
          </a:ln>
          <a:effectLst/>
        </p:spPr>
        <p:txBody>
          <a:bodyPr vert="horz" wrap="square" lIns="0" tIns="238050" rIns="0" bIns="7935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b="1" i="0" u="none" strike="noStrike" cap="none" normalizeH="0" baseline="0" dirty="0" smtClean="0">
                <a:ln>
                  <a:noFill/>
                </a:ln>
                <a:effectLst/>
                <a:latin typeface="Times New Roman" pitchFamily="18" charset="0"/>
                <a:cs typeface="Times New Roman" pitchFamily="18" charset="0"/>
              </a:rPr>
              <a:t>Базовые правила общения администратора по телефону</a:t>
            </a:r>
          </a:p>
          <a:p>
            <a:pPr marL="0" marR="0" lvl="0" indent="0" algn="ctr" defTabSz="914400" rtl="0" eaLnBrk="0" fontAlgn="base" latinLnBrk="0" hangingPunct="0">
              <a:lnSpc>
                <a:spcPct val="100000"/>
              </a:lnSpc>
              <a:spcBef>
                <a:spcPct val="0"/>
              </a:spcBef>
              <a:spcAft>
                <a:spcPct val="0"/>
              </a:spcAft>
              <a:buClrTx/>
              <a:buSzTx/>
              <a:buFontTx/>
              <a:buNone/>
              <a:tabLst/>
            </a:pPr>
            <a:r>
              <a:rPr kumimoji="0" lang="ru-RU" b="0" i="0" u="none" strike="noStrike" cap="none" normalizeH="0" baseline="0" dirty="0" smtClean="0">
                <a:ln>
                  <a:noFill/>
                </a:ln>
                <a:effectLst/>
                <a:latin typeface="Times New Roman" pitchFamily="18" charset="0"/>
                <a:cs typeface="Times New Roman" pitchFamily="18" charset="0"/>
              </a:rPr>
              <a:t>Знание и соблюдение стандартов делового этикета, в частности, умение общаться </a:t>
            </a:r>
          </a:p>
          <a:p>
            <a:pPr marL="0" marR="0" lvl="0" indent="0" algn="ctr" defTabSz="914400" rtl="0" eaLnBrk="0" fontAlgn="base" latinLnBrk="0" hangingPunct="0">
              <a:lnSpc>
                <a:spcPct val="100000"/>
              </a:lnSpc>
              <a:spcBef>
                <a:spcPct val="0"/>
              </a:spcBef>
              <a:spcAft>
                <a:spcPct val="0"/>
              </a:spcAft>
              <a:buClrTx/>
              <a:buSzTx/>
              <a:buFontTx/>
              <a:buNone/>
              <a:tabLst/>
            </a:pPr>
            <a:r>
              <a:rPr kumimoji="0" lang="ru-RU" b="0" i="0" u="none" strike="noStrike" cap="none" normalizeH="0" baseline="0" dirty="0" smtClean="0">
                <a:ln>
                  <a:noFill/>
                </a:ln>
                <a:effectLst/>
                <a:latin typeface="Times New Roman" pitchFamily="18" charset="0"/>
                <a:cs typeface="Times New Roman" pitchFamily="18" charset="0"/>
              </a:rPr>
              <a:t>по телефону, составляет весомую часть качественной работы администратора отеля.</a:t>
            </a:r>
          </a:p>
          <a:p>
            <a:pPr marL="0" marR="0" lvl="0" indent="0" algn="ctr" defTabSz="914400" rtl="0" eaLnBrk="0" fontAlgn="base" latinLnBrk="0" hangingPunct="0">
              <a:lnSpc>
                <a:spcPct val="100000"/>
              </a:lnSpc>
              <a:spcBef>
                <a:spcPct val="0"/>
              </a:spcBef>
              <a:spcAft>
                <a:spcPct val="0"/>
              </a:spcAft>
              <a:buClrTx/>
              <a:buSzTx/>
              <a:buFontTx/>
              <a:buNone/>
              <a:tabLst/>
            </a:pPr>
            <a:r>
              <a:rPr kumimoji="0" lang="ru-RU" b="0" i="0" u="none" strike="noStrike" cap="none" normalizeH="0" baseline="0" dirty="0" smtClean="0">
                <a:ln>
                  <a:noFill/>
                </a:ln>
                <a:effectLst/>
                <a:latin typeface="Times New Roman" pitchFamily="18" charset="0"/>
                <a:cs typeface="Times New Roman" pitchFamily="18" charset="0"/>
              </a:rPr>
              <a:t>ПРИМЕРЫ ПРИВЕТСТВИЯ:</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357158" y="500042"/>
            <a:ext cx="8143932" cy="6186309"/>
          </a:xfrm>
          <a:prstGeom prst="rect">
            <a:avLst/>
          </a:prstGeom>
          <a:solidFill>
            <a:schemeClr val="bg1"/>
          </a:solidFill>
        </p:spPr>
        <p:txBody>
          <a:bodyPr wrap="square">
            <a:spAutoFit/>
          </a:bodyPr>
          <a:lstStyle/>
          <a:p>
            <a:r>
              <a:rPr lang="ru-RU" dirty="0" smtClean="0">
                <a:latin typeface="Times New Roman" pitchFamily="18" charset="0"/>
                <a:cs typeface="Times New Roman" pitchFamily="18" charset="0"/>
              </a:rPr>
              <a:t>1. До момента ответа администратора, телефон может звонить максимум 3 раза. Если это правило не выполнено, администратору необходимо принести извинения звонящему за ожидание.</a:t>
            </a:r>
          </a:p>
          <a:p>
            <a:r>
              <a:rPr lang="ru-RU" dirty="0" smtClean="0">
                <a:latin typeface="Times New Roman" pitchFamily="18" charset="0"/>
                <a:cs typeface="Times New Roman" pitchFamily="18" charset="0"/>
              </a:rPr>
              <a:t>2. Говорите по телефону, улыбаясь. Собеседник это всегда чувствует, даже когда не видит. Настроение передаётся звонящему.</a:t>
            </a:r>
          </a:p>
          <a:p>
            <a:r>
              <a:rPr lang="ru-RU" dirty="0" smtClean="0">
                <a:latin typeface="Times New Roman" pitchFamily="18" charset="0"/>
                <a:cs typeface="Times New Roman" pitchFamily="18" charset="0"/>
              </a:rPr>
              <a:t>3. Речь должна быть чистой и внятной, а голос – приятным.</a:t>
            </a:r>
          </a:p>
          <a:p>
            <a:r>
              <a:rPr lang="ru-RU" dirty="0" smtClean="0">
                <a:latin typeface="Times New Roman" pitchFamily="18" charset="0"/>
                <a:cs typeface="Times New Roman" pitchFamily="18" charset="0"/>
              </a:rPr>
              <a:t>4. Наряду с умением грамотно и чётко выражать свои мысли, ключевым навыком администратора является умение внимательно выслушать собеседника.</a:t>
            </a:r>
          </a:p>
          <a:p>
            <a:r>
              <a:rPr lang="ru-RU" dirty="0" smtClean="0">
                <a:latin typeface="Times New Roman" pitchFamily="18" charset="0"/>
                <a:cs typeface="Times New Roman" pitchFamily="18" charset="0"/>
              </a:rPr>
              <a:t>5. Никогда не торопите Гостя.</a:t>
            </a:r>
          </a:p>
          <a:p>
            <a:r>
              <a:rPr lang="ru-RU" dirty="0" smtClean="0">
                <a:latin typeface="Times New Roman" pitchFamily="18" charset="0"/>
                <a:cs typeface="Times New Roman" pitchFamily="18" charset="0"/>
              </a:rPr>
              <a:t>6. Важно отдавать приоритет обслуживанию присутствующего Гостя по отношению к звонящему абоненту. Располагая временем, при желании присутствующий Гость может учтиво предложить портье ответить на звонок.</a:t>
            </a:r>
          </a:p>
          <a:p>
            <a:r>
              <a:rPr lang="ru-RU" dirty="0" smtClean="0">
                <a:latin typeface="Times New Roman" pitchFamily="18" charset="0"/>
                <a:cs typeface="Times New Roman" pitchFamily="18" charset="0"/>
              </a:rPr>
              <a:t>7. Если поступает внутренний звонок из другого отдела, представьтесь – назовите свой отдел и имя. Переключите звонок. Если звонящий ждёт, примите сообщение либо предложите Гостю немного позже ему перезвонить.</a:t>
            </a:r>
          </a:p>
          <a:p>
            <a:r>
              <a:rPr lang="ru-RU" dirty="0" smtClean="0">
                <a:latin typeface="Times New Roman" pitchFamily="18" charset="0"/>
                <a:cs typeface="Times New Roman" pitchFamily="18" charset="0"/>
              </a:rPr>
              <a:t>8. В тех случаях, когда звонящий оставил сообщение, администратор фиксирует: от кого и кому адресовано сообщение, время и дату поступления, своё имя. Срок передачи сообщения –максимум десять минут.</a:t>
            </a:r>
          </a:p>
          <a:p>
            <a:r>
              <a:rPr lang="ru-RU" dirty="0" smtClean="0">
                <a:latin typeface="Times New Roman" pitchFamily="18" charset="0"/>
                <a:cs typeface="Times New Roman" pitchFamily="18" charset="0"/>
              </a:rPr>
              <a:t>9. Во избежание недопонимания повторите просьбу Гостя.</a:t>
            </a:r>
          </a:p>
          <a:p>
            <a:r>
              <a:rPr lang="ru-RU" dirty="0" smtClean="0">
                <a:latin typeface="Times New Roman" pitchFamily="18" charset="0"/>
                <a:cs typeface="Times New Roman" pitchFamily="18" charset="0"/>
              </a:rPr>
              <a:t>10. Имя Гостя следует называть как можно чаще.</a:t>
            </a:r>
          </a:p>
          <a:p>
            <a:r>
              <a:rPr lang="ru-RU" dirty="0" smtClean="0">
                <a:latin typeface="Times New Roman" pitchFamily="18" charset="0"/>
                <a:cs typeface="Times New Roman" pitchFamily="18" charset="0"/>
              </a:rPr>
              <a:t>11. Если администратор звонит сам, он должен назвать своё имя. К звонку следует подготовиться, предварительно сформулировав причину звонка.</a:t>
            </a:r>
            <a:endParaRPr lang="ru-RU" dirty="0">
              <a:latin typeface="Times New Roman" pitchFamily="18" charset="0"/>
              <a:cs typeface="Times New Roman" pitchFamily="18" charset="0"/>
            </a:endParaRPr>
          </a:p>
        </p:txBody>
      </p:sp>
      <p:sp>
        <p:nvSpPr>
          <p:cNvPr id="5" name="Прямоугольник 4"/>
          <p:cNvSpPr/>
          <p:nvPr/>
        </p:nvSpPr>
        <p:spPr>
          <a:xfrm>
            <a:off x="2285984" y="0"/>
            <a:ext cx="4882812" cy="400110"/>
          </a:xfrm>
          <a:prstGeom prst="rect">
            <a:avLst/>
          </a:prstGeom>
        </p:spPr>
        <p:txBody>
          <a:bodyPr wrap="none">
            <a:spAutoFit/>
          </a:bodyPr>
          <a:lstStyle/>
          <a:p>
            <a:pPr lvl="0" algn="ctr" eaLnBrk="0" fontAlgn="base" hangingPunct="0">
              <a:spcBef>
                <a:spcPct val="0"/>
              </a:spcBef>
              <a:spcAft>
                <a:spcPct val="0"/>
              </a:spcAft>
            </a:pPr>
            <a:r>
              <a:rPr lang="ru-RU" sz="2000" b="1" dirty="0" smtClean="0">
                <a:latin typeface="Times New Roman" pitchFamily="18" charset="0"/>
                <a:cs typeface="Times New Roman" pitchFamily="18" charset="0"/>
              </a:rPr>
              <a:t>Правила общения в телефонном звонке:</a:t>
            </a:r>
            <a:endParaRPr lang="ru-RU" sz="2000"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438384" y="152400"/>
            <a:ext cx="4882812" cy="400110"/>
          </a:xfrm>
          <a:prstGeom prst="rect">
            <a:avLst/>
          </a:prstGeom>
        </p:spPr>
        <p:txBody>
          <a:bodyPr wrap="none">
            <a:spAutoFit/>
          </a:bodyPr>
          <a:lstStyle/>
          <a:p>
            <a:pPr lvl="0" algn="ctr" eaLnBrk="0" fontAlgn="base" hangingPunct="0">
              <a:spcBef>
                <a:spcPct val="0"/>
              </a:spcBef>
              <a:spcAft>
                <a:spcPct val="0"/>
              </a:spcAft>
            </a:pPr>
            <a:r>
              <a:rPr lang="ru-RU" sz="2000" b="1" dirty="0" smtClean="0">
                <a:latin typeface="Times New Roman" pitchFamily="18" charset="0"/>
                <a:cs typeface="Times New Roman" pitchFamily="18" charset="0"/>
              </a:rPr>
              <a:t>Правила общения в телефонном звонке:</a:t>
            </a:r>
            <a:endParaRPr lang="ru-RU" sz="2000" dirty="0" smtClean="0">
              <a:latin typeface="Times New Roman" pitchFamily="18" charset="0"/>
              <a:cs typeface="Times New Roman" pitchFamily="18" charset="0"/>
            </a:endParaRPr>
          </a:p>
        </p:txBody>
      </p:sp>
      <p:sp>
        <p:nvSpPr>
          <p:cNvPr id="5" name="Прямоугольник 4"/>
          <p:cNvSpPr/>
          <p:nvPr/>
        </p:nvSpPr>
        <p:spPr>
          <a:xfrm>
            <a:off x="357158" y="500042"/>
            <a:ext cx="8501122" cy="6186309"/>
          </a:xfrm>
          <a:prstGeom prst="rect">
            <a:avLst/>
          </a:prstGeom>
          <a:solidFill>
            <a:schemeClr val="bg1"/>
          </a:solidFill>
        </p:spPr>
        <p:txBody>
          <a:bodyPr wrap="square">
            <a:spAutoFit/>
          </a:bodyPr>
          <a:lstStyle/>
          <a:p>
            <a:r>
              <a:rPr lang="ru-RU" dirty="0" smtClean="0">
                <a:latin typeface="Times New Roman" pitchFamily="18" charset="0"/>
                <a:cs typeface="Times New Roman" pitchFamily="18" charset="0"/>
              </a:rPr>
              <a:t>12. Запрещено просить Гостя перезвонить.</a:t>
            </a:r>
          </a:p>
          <a:p>
            <a:r>
              <a:rPr lang="ru-RU" dirty="0" smtClean="0">
                <a:latin typeface="Times New Roman" pitchFamily="18" charset="0"/>
                <a:cs typeface="Times New Roman" pitchFamily="18" charset="0"/>
              </a:rPr>
              <a:t>13. Нельзя переключать входящий звонок в режим ожидания(</a:t>
            </a:r>
            <a:r>
              <a:rPr lang="ru-RU" dirty="0" err="1" smtClean="0">
                <a:latin typeface="Times New Roman" pitchFamily="18" charset="0"/>
                <a:cs typeface="Times New Roman" pitchFamily="18" charset="0"/>
              </a:rPr>
              <a:t>holdon</a:t>
            </a:r>
            <a:r>
              <a:rPr lang="ru-RU" dirty="0" smtClean="0">
                <a:latin typeface="Times New Roman" pitchFamily="18" charset="0"/>
                <a:cs typeface="Times New Roman" pitchFamily="18" charset="0"/>
              </a:rPr>
              <a:t>). Это может Гостя огорчить. Получите сначала его согласие, но лучше договоритесь о времени звонка, и запланируйте его позже.</a:t>
            </a:r>
          </a:p>
          <a:p>
            <a:r>
              <a:rPr lang="ru-RU" dirty="0" smtClean="0">
                <a:latin typeface="Times New Roman" pitchFamily="18" charset="0"/>
                <a:cs typeface="Times New Roman" pitchFamily="18" charset="0"/>
              </a:rPr>
              <a:t>14. Если другого выхода, кроме переключения звонка в режим </a:t>
            </a:r>
            <a:r>
              <a:rPr lang="ru-RU" dirty="0" err="1" smtClean="0">
                <a:latin typeface="Times New Roman" pitchFamily="18" charset="0"/>
                <a:cs typeface="Times New Roman" pitchFamily="18" charset="0"/>
              </a:rPr>
              <a:t>holdon</a:t>
            </a:r>
            <a:r>
              <a:rPr lang="ru-RU" dirty="0" smtClean="0">
                <a:latin typeface="Times New Roman" pitchFamily="18" charset="0"/>
                <a:cs typeface="Times New Roman" pitchFamily="18" charset="0"/>
              </a:rPr>
              <a:t> нет, администратор максимально вежливо уведомляет об этом звонящего, предлагает остаться на линии или принять от абонента сообщение.</a:t>
            </a:r>
          </a:p>
          <a:p>
            <a:r>
              <a:rPr lang="ru-RU" dirty="0" smtClean="0">
                <a:latin typeface="Times New Roman" pitchFamily="18" charset="0"/>
                <a:cs typeface="Times New Roman" pitchFamily="18" charset="0"/>
              </a:rPr>
              <a:t>15. Шум и прерывание разговора исключены. Просьбу подождать администратор озвучивает в исключительных случаях.</a:t>
            </a:r>
          </a:p>
          <a:p>
            <a:r>
              <a:rPr lang="ru-RU" dirty="0" smtClean="0">
                <a:latin typeface="Times New Roman" pitchFamily="18" charset="0"/>
                <a:cs typeface="Times New Roman" pitchFamily="18" charset="0"/>
              </a:rPr>
              <a:t>16. Перед тем, как поставить звонок на переадресацию, удостоверьтесь в её корректности. Потому что сделать это можно только один раз.</a:t>
            </a:r>
          </a:p>
          <a:p>
            <a:r>
              <a:rPr lang="ru-RU" dirty="0" smtClean="0">
                <a:latin typeface="Times New Roman" pitchFamily="18" charset="0"/>
                <a:cs typeface="Times New Roman" pitchFamily="18" charset="0"/>
              </a:rPr>
              <a:t>17. Сообщить Гостю о своём намерении, прежде чем включите переадресацию.</a:t>
            </a:r>
          </a:p>
          <a:p>
            <a:r>
              <a:rPr lang="ru-RU" dirty="0" smtClean="0">
                <a:latin typeface="Times New Roman" pitchFamily="18" charset="0"/>
                <a:cs typeface="Times New Roman" pitchFamily="18" charset="0"/>
              </a:rPr>
              <a:t>18. Перевести звонок в другой отдел или на номер Гостя, Вы вправе, только при условии, что там кто-то ответил.</a:t>
            </a:r>
          </a:p>
          <a:p>
            <a:r>
              <a:rPr lang="ru-RU" dirty="0" smtClean="0">
                <a:latin typeface="Times New Roman" pitchFamily="18" charset="0"/>
                <a:cs typeface="Times New Roman" pitchFamily="18" charset="0"/>
              </a:rPr>
              <a:t>19. Если на звонок никто не отвечает, нужно предложить Гостю оставить сообщение.</a:t>
            </a:r>
          </a:p>
          <a:p>
            <a:r>
              <a:rPr lang="ru-RU" dirty="0" smtClean="0">
                <a:latin typeface="Times New Roman" pitchFamily="18" charset="0"/>
                <a:cs typeface="Times New Roman" pitchFamily="18" charset="0"/>
              </a:rPr>
              <a:t>20. Следует подключаться к линии каждые двадцать секунд в случае, когда звонящий проявляет настойчивое желание установить соединение.</a:t>
            </a:r>
          </a:p>
          <a:p>
            <a:r>
              <a:rPr lang="ru-RU" dirty="0" smtClean="0">
                <a:latin typeface="Times New Roman" pitchFamily="18" charset="0"/>
                <a:cs typeface="Times New Roman" pitchFamily="18" charset="0"/>
              </a:rPr>
              <a:t>21. Режим </a:t>
            </a:r>
            <a:r>
              <a:rPr lang="ru-RU" dirty="0" err="1" smtClean="0">
                <a:latin typeface="Times New Roman" pitchFamily="18" charset="0"/>
                <a:cs typeface="Times New Roman" pitchFamily="18" charset="0"/>
              </a:rPr>
              <a:t>holdon</a:t>
            </a:r>
            <a:r>
              <a:rPr lang="ru-RU" dirty="0" smtClean="0">
                <a:latin typeface="Times New Roman" pitchFamily="18" charset="0"/>
                <a:cs typeface="Times New Roman" pitchFamily="18" charset="0"/>
              </a:rPr>
              <a:t> не может длиться больше 2 минут.</a:t>
            </a:r>
          </a:p>
          <a:p>
            <a:r>
              <a:rPr lang="ru-RU" dirty="0" smtClean="0">
                <a:latin typeface="Times New Roman" pitchFamily="18" charset="0"/>
                <a:cs typeface="Times New Roman" pitchFamily="18" charset="0"/>
              </a:rPr>
              <a:t>22. Необходимо обеспечить звучание классической музыки в процессе режима </a:t>
            </a:r>
            <a:r>
              <a:rPr lang="ru-RU" dirty="0" err="1" smtClean="0">
                <a:latin typeface="Times New Roman" pitchFamily="18" charset="0"/>
                <a:cs typeface="Times New Roman" pitchFamily="18" charset="0"/>
              </a:rPr>
              <a:t>holdon</a:t>
            </a:r>
            <a:r>
              <a:rPr lang="ru-RU" dirty="0" smtClean="0">
                <a:latin typeface="Times New Roman" pitchFamily="18" charset="0"/>
                <a:cs typeface="Times New Roman" pitchFamily="18" charset="0"/>
              </a:rPr>
              <a:t>.</a:t>
            </a:r>
          </a:p>
          <a:p>
            <a:r>
              <a:rPr lang="ru-RU" dirty="0" smtClean="0">
                <a:latin typeface="Times New Roman" pitchFamily="18" charset="0"/>
                <a:cs typeface="Times New Roman" pitchFamily="18" charset="0"/>
              </a:rPr>
              <a:t>23. Каждый возобновляемый разговор необходимо начинать со слов «Благодарю Вас за ожидание».</a:t>
            </a:r>
            <a:endParaRPr lang="ru-RU"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438384" y="152400"/>
            <a:ext cx="4882812" cy="400110"/>
          </a:xfrm>
          <a:prstGeom prst="rect">
            <a:avLst/>
          </a:prstGeom>
        </p:spPr>
        <p:txBody>
          <a:bodyPr wrap="none">
            <a:spAutoFit/>
          </a:bodyPr>
          <a:lstStyle/>
          <a:p>
            <a:pPr lvl="0" algn="ctr" eaLnBrk="0" fontAlgn="base" hangingPunct="0">
              <a:spcBef>
                <a:spcPct val="0"/>
              </a:spcBef>
              <a:spcAft>
                <a:spcPct val="0"/>
              </a:spcAft>
            </a:pPr>
            <a:r>
              <a:rPr lang="ru-RU" sz="2000" b="1" dirty="0" smtClean="0">
                <a:latin typeface="Times New Roman" pitchFamily="18" charset="0"/>
                <a:cs typeface="Times New Roman" pitchFamily="18" charset="0"/>
              </a:rPr>
              <a:t>Правила общения в телефонном звонке:</a:t>
            </a:r>
            <a:endParaRPr lang="ru-RU" sz="2000" dirty="0" smtClean="0">
              <a:latin typeface="Times New Roman" pitchFamily="18" charset="0"/>
              <a:cs typeface="Times New Roman" pitchFamily="18" charset="0"/>
            </a:endParaRPr>
          </a:p>
        </p:txBody>
      </p:sp>
      <p:sp>
        <p:nvSpPr>
          <p:cNvPr id="3" name="Прямоугольник 2"/>
          <p:cNvSpPr/>
          <p:nvPr/>
        </p:nvSpPr>
        <p:spPr>
          <a:xfrm>
            <a:off x="428596" y="571480"/>
            <a:ext cx="8286808" cy="4708981"/>
          </a:xfrm>
          <a:prstGeom prst="rect">
            <a:avLst/>
          </a:prstGeom>
        </p:spPr>
        <p:txBody>
          <a:bodyPr wrap="square">
            <a:spAutoFit/>
          </a:bodyPr>
          <a:lstStyle/>
          <a:p>
            <a:r>
              <a:rPr lang="ru-RU" sz="2000" dirty="0" smtClean="0">
                <a:latin typeface="Times New Roman" pitchFamily="18" charset="0"/>
                <a:cs typeface="Times New Roman" pitchFamily="18" charset="0"/>
              </a:rPr>
              <a:t>24. Нельзя вынуждать Гостя говорить ещё раз то, что он уже говорил.</a:t>
            </a:r>
          </a:p>
          <a:p>
            <a:r>
              <a:rPr lang="ru-RU" sz="2000" dirty="0" smtClean="0">
                <a:latin typeface="Times New Roman" pitchFamily="18" charset="0"/>
                <a:cs typeface="Times New Roman" pitchFamily="18" charset="0"/>
              </a:rPr>
              <a:t>25. Следует лаконично передать суть вопроса коллеге, которому Вы переадресовываете звонок.</a:t>
            </a:r>
          </a:p>
          <a:p>
            <a:r>
              <a:rPr lang="ru-RU" sz="2000" dirty="0" smtClean="0">
                <a:latin typeface="Times New Roman" pitchFamily="18" charset="0"/>
                <a:cs typeface="Times New Roman" pitchFamily="18" charset="0"/>
              </a:rPr>
              <a:t>26. Соединять звонящего с комнатой можно только узнав его имя.</a:t>
            </a:r>
          </a:p>
          <a:p>
            <a:r>
              <a:rPr lang="ru-RU" sz="2000" dirty="0" smtClean="0">
                <a:latin typeface="Times New Roman" pitchFamily="18" charset="0"/>
                <a:cs typeface="Times New Roman" pitchFamily="18" charset="0"/>
              </a:rPr>
              <a:t>27. Если возникла необходимость срочно ответить на другой звонок, спросите Гостя, сможет ли он подождать. Обязательно дождитесь ответа.</a:t>
            </a:r>
          </a:p>
          <a:p>
            <a:r>
              <a:rPr lang="ru-RU" sz="2000" dirty="0" smtClean="0">
                <a:latin typeface="Times New Roman" pitchFamily="18" charset="0"/>
                <a:cs typeface="Times New Roman" pitchFamily="18" charset="0"/>
              </a:rPr>
              <a:t>28. Запрещено произносить слова «невозможно», «нет», а также их производные.</a:t>
            </a:r>
          </a:p>
          <a:p>
            <a:r>
              <a:rPr lang="ru-RU" sz="2000" dirty="0" smtClean="0">
                <a:latin typeface="Times New Roman" pitchFamily="18" charset="0"/>
                <a:cs typeface="Times New Roman" pitchFamily="18" charset="0"/>
              </a:rPr>
              <a:t>29. Искренне выразите своё сожаление, когда просьбу Гостя не можете выполнить.</a:t>
            </a:r>
          </a:p>
          <a:p>
            <a:r>
              <a:rPr lang="ru-RU" sz="2000" dirty="0" smtClean="0">
                <a:latin typeface="Times New Roman" pitchFamily="18" charset="0"/>
                <a:cs typeface="Times New Roman" pitchFamily="18" charset="0"/>
              </a:rPr>
              <a:t>30. Завершая разговор, поблагодарите Гостя и сообщите, что все Ваши обещания будут выполнены.</a:t>
            </a:r>
          </a:p>
          <a:p>
            <a:r>
              <a:rPr lang="ru-RU" sz="2000" dirty="0" smtClean="0">
                <a:latin typeface="Times New Roman" pitchFamily="18" charset="0"/>
                <a:cs typeface="Times New Roman" pitchFamily="18" charset="0"/>
              </a:rPr>
              <a:t>31. Прощаясь с собеседником, поблагодарите его. Назовите своё имя вновь, если есть такая необходимость для будущего контакта.</a:t>
            </a:r>
          </a:p>
          <a:p>
            <a:r>
              <a:rPr lang="ru-RU" sz="2000" dirty="0" smtClean="0">
                <a:latin typeface="Times New Roman" pitchFamily="18" charset="0"/>
                <a:cs typeface="Times New Roman" pitchFamily="18" charset="0"/>
              </a:rPr>
              <a:t>32. Всегда кладите трубку последним.</a:t>
            </a:r>
            <a:endParaRPr lang="ru-RU" sz="2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357158" y="612844"/>
            <a:ext cx="8358246" cy="5632311"/>
          </a:xfrm>
          <a:prstGeom prst="rect">
            <a:avLst/>
          </a:prstGeom>
          <a:solidFill>
            <a:schemeClr val="bg1"/>
          </a:solidFill>
        </p:spPr>
        <p:txBody>
          <a:bodyPr wrap="square">
            <a:spAutoFit/>
          </a:bodyPr>
          <a:lstStyle/>
          <a:p>
            <a:pPr>
              <a:lnSpc>
                <a:spcPct val="150000"/>
              </a:lnSpc>
            </a:pPr>
            <a:r>
              <a:rPr lang="ru-RU" sz="2000" b="1" dirty="0" smtClean="0">
                <a:solidFill>
                  <a:schemeClr val="accent1">
                    <a:lumMod val="50000"/>
                  </a:schemeClr>
                </a:solidFill>
                <a:latin typeface="Times New Roman" pitchFamily="18" charset="0"/>
                <a:cs typeface="Times New Roman" pitchFamily="18" charset="0"/>
              </a:rPr>
              <a:t>Вы обязаны знать и соблюдать правила общения по телефону:</a:t>
            </a:r>
          </a:p>
          <a:p>
            <a:pPr>
              <a:lnSpc>
                <a:spcPct val="150000"/>
              </a:lnSpc>
            </a:pPr>
            <a:r>
              <a:rPr lang="ru-RU" sz="2000" dirty="0" smtClean="0">
                <a:latin typeface="Times New Roman" pitchFamily="18" charset="0"/>
                <a:cs typeface="Times New Roman" pitchFamily="18" charset="0"/>
              </a:rPr>
              <a:t>- Зная фамилию, имя и отчество Гостя, в процессе разговора называйте его по имени, как минимум, пару раз.</a:t>
            </a:r>
          </a:p>
          <a:p>
            <a:pPr>
              <a:lnSpc>
                <a:spcPct val="150000"/>
              </a:lnSpc>
            </a:pPr>
            <a:r>
              <a:rPr lang="ru-RU" sz="2000" dirty="0" smtClean="0">
                <a:latin typeface="Times New Roman" pitchFamily="18" charset="0"/>
                <a:cs typeface="Times New Roman" pitchFamily="18" charset="0"/>
              </a:rPr>
              <a:t>- Говорите с позитивом и ведите диалог с энтузиазмом.</a:t>
            </a:r>
          </a:p>
          <a:p>
            <a:pPr>
              <a:lnSpc>
                <a:spcPct val="150000"/>
              </a:lnSpc>
            </a:pPr>
            <a:r>
              <a:rPr lang="ru-RU" sz="2000" dirty="0" smtClean="0">
                <a:latin typeface="Times New Roman" pitchFamily="18" charset="0"/>
                <a:cs typeface="Times New Roman" pitchFamily="18" charset="0"/>
              </a:rPr>
              <a:t>- Искренне улыбайтесь, поблагодарив за звонок. На прощание пожелайте всего наилучшего.</a:t>
            </a:r>
          </a:p>
          <a:p>
            <a:pPr>
              <a:lnSpc>
                <a:spcPct val="150000"/>
              </a:lnSpc>
            </a:pPr>
            <a:r>
              <a:rPr lang="ru-RU" sz="2000" b="1" dirty="0" smtClean="0">
                <a:solidFill>
                  <a:schemeClr val="accent1">
                    <a:lumMod val="50000"/>
                  </a:schemeClr>
                </a:solidFill>
                <a:latin typeface="Times New Roman" pitchFamily="18" charset="0"/>
                <a:cs typeface="Times New Roman" pitchFamily="18" charset="0"/>
              </a:rPr>
              <a:t>Ваше поведение по телефону непременно должно:</a:t>
            </a:r>
          </a:p>
          <a:p>
            <a:pPr>
              <a:lnSpc>
                <a:spcPct val="150000"/>
              </a:lnSpc>
            </a:pPr>
            <a:r>
              <a:rPr lang="ru-RU" sz="2000" dirty="0" smtClean="0">
                <a:latin typeface="Times New Roman" pitchFamily="18" charset="0"/>
                <a:cs typeface="Times New Roman" pitchFamily="18" charset="0"/>
              </a:rPr>
              <a:t>- Оставить у Гостя чувство, что мы решаем все проблемы.</a:t>
            </a:r>
          </a:p>
          <a:p>
            <a:pPr>
              <a:lnSpc>
                <a:spcPct val="150000"/>
              </a:lnSpc>
            </a:pPr>
            <a:r>
              <a:rPr lang="ru-RU" sz="2000" dirty="0" smtClean="0">
                <a:latin typeface="Times New Roman" pitchFamily="18" charset="0"/>
                <a:cs typeface="Times New Roman" pitchFamily="18" charset="0"/>
              </a:rPr>
              <a:t>- Что у нас гостю всегда рады.</a:t>
            </a:r>
          </a:p>
          <a:p>
            <a:pPr>
              <a:lnSpc>
                <a:spcPct val="150000"/>
              </a:lnSpc>
            </a:pPr>
            <a:r>
              <a:rPr lang="ru-RU" sz="2000" dirty="0" smtClean="0">
                <a:latin typeface="Times New Roman" pitchFamily="18" charset="0"/>
                <a:cs typeface="Times New Roman" pitchFamily="18" charset="0"/>
              </a:rPr>
              <a:t>- Побудить его приезжать к нам и в дальнейшем. Потому что мы дорожим каждым гостем, независимо от социального положения или расовой принадлежности.</a:t>
            </a:r>
            <a:endParaRPr lang="ru-RU" sz="2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nvGraphicFramePr>
        <p:xfrm>
          <a:off x="357158" y="2428869"/>
          <a:ext cx="8358246" cy="2723640"/>
        </p:xfrm>
        <a:graphic>
          <a:graphicData uri="http://schemas.openxmlformats.org/drawingml/2006/table">
            <a:tbl>
              <a:tblPr/>
              <a:tblGrid>
                <a:gridCol w="4179123">
                  <a:extLst>
                    <a:ext uri="{9D8B030D-6E8A-4147-A177-3AD203B41FA5}">
                      <a16:colId xmlns:a16="http://schemas.microsoft.com/office/drawing/2014/main" val="20000"/>
                    </a:ext>
                  </a:extLst>
                </a:gridCol>
                <a:gridCol w="4179123">
                  <a:extLst>
                    <a:ext uri="{9D8B030D-6E8A-4147-A177-3AD203B41FA5}">
                      <a16:colId xmlns:a16="http://schemas.microsoft.com/office/drawing/2014/main" val="20001"/>
                    </a:ext>
                  </a:extLst>
                </a:gridCol>
              </a:tblGrid>
              <a:tr h="281223">
                <a:tc>
                  <a:txBody>
                    <a:bodyPr/>
                    <a:lstStyle/>
                    <a:p>
                      <a:pPr algn="ctr"/>
                      <a:r>
                        <a:rPr lang="ru-RU" sz="1800" dirty="0">
                          <a:latin typeface="Times New Roman" pitchFamily="18" charset="0"/>
                          <a:cs typeface="Times New Roman" pitchFamily="18" charset="0"/>
                        </a:rPr>
                        <a:t>ПРИВЕТСТВИЕ</a:t>
                      </a:r>
                    </a:p>
                  </a:txBody>
                  <a:tcPr marL="109182" marR="109182" marT="63690" marB="63690"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pPr algn="ctr"/>
                      <a:r>
                        <a:rPr lang="ru-RU" sz="1800" dirty="0">
                          <a:latin typeface="Times New Roman" pitchFamily="18" charset="0"/>
                          <a:cs typeface="Times New Roman" pitchFamily="18" charset="0"/>
                        </a:rPr>
                        <a:t>ПРОЩАНИЕ</a:t>
                      </a:r>
                    </a:p>
                  </a:txBody>
                  <a:tcPr marL="109182" marR="109182" marT="63690" marB="63690"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extLst>
                  <a:ext uri="{0D108BD9-81ED-4DB2-BD59-A6C34878D82A}">
                    <a16:rowId xmlns:a16="http://schemas.microsoft.com/office/drawing/2014/main" val="10000"/>
                  </a:ext>
                </a:extLst>
              </a:tr>
              <a:tr h="2290545">
                <a:tc>
                  <a:txBody>
                    <a:bodyPr/>
                    <a:lstStyle/>
                    <a:p>
                      <a:r>
                        <a:rPr lang="ru-RU" sz="1800">
                          <a:latin typeface="Times New Roman" pitchFamily="18" charset="0"/>
                          <a:cs typeface="Times New Roman" pitchFamily="18" charset="0"/>
                        </a:rPr>
                        <a:t>Здравствуйте, господин ______! Добро пожаловать в гостиницу «__________________________»! Если Вам что-либо понадобится, обращайтесь, пожалуйста, в любое время. Надеемся, что Ваш визит будет удачным. Желаем Вам приятно провести время!</a:t>
                      </a:r>
                    </a:p>
                  </a:txBody>
                  <a:tcPr marL="109182" marR="109182" marT="63690" marB="63690"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r>
                        <a:rPr lang="ru-RU" sz="1800" dirty="0">
                          <a:latin typeface="Times New Roman" pitchFamily="18" charset="0"/>
                          <a:cs typeface="Times New Roman" pitchFamily="18" charset="0"/>
                        </a:rPr>
                        <a:t>До свидания и всего вам доброго _________! Счастливого Вам пути! Надеемся увидеть Вас в следующий приезд в наш город.</a:t>
                      </a:r>
                    </a:p>
                  </a:txBody>
                  <a:tcPr marL="109182" marR="109182" marT="63690" marB="63690"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extLst>
                  <a:ext uri="{0D108BD9-81ED-4DB2-BD59-A6C34878D82A}">
                    <a16:rowId xmlns:a16="http://schemas.microsoft.com/office/drawing/2014/main" val="10001"/>
                  </a:ext>
                </a:extLst>
              </a:tr>
            </a:tbl>
          </a:graphicData>
        </a:graphic>
      </p:graphicFrame>
      <p:sp>
        <p:nvSpPr>
          <p:cNvPr id="73729" name="Rectangle 1"/>
          <p:cNvSpPr>
            <a:spLocks noChangeArrowheads="1"/>
          </p:cNvSpPr>
          <p:nvPr/>
        </p:nvSpPr>
        <p:spPr bwMode="auto">
          <a:xfrm>
            <a:off x="357158" y="214290"/>
            <a:ext cx="8429685" cy="1859382"/>
          </a:xfrm>
          <a:prstGeom prst="rect">
            <a:avLst/>
          </a:prstGeom>
          <a:solidFill>
            <a:srgbClr val="FFFFFF"/>
          </a:solidFill>
          <a:ln w="9525">
            <a:noFill/>
            <a:miter lim="800000"/>
            <a:headEnd/>
            <a:tailEnd/>
          </a:ln>
          <a:effectLst/>
        </p:spPr>
        <p:txBody>
          <a:bodyPr vert="horz" wrap="square" lIns="0" tIns="238050" rIns="0" bIns="7935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2000" b="1" i="0" u="none" strike="noStrike" cap="none" normalizeH="0" baseline="0" dirty="0" smtClean="0">
                <a:ln>
                  <a:noFill/>
                </a:ln>
                <a:solidFill>
                  <a:srgbClr val="333333"/>
                </a:solidFill>
                <a:effectLst/>
                <a:latin typeface="Times New Roman" pitchFamily="18" charset="0"/>
                <a:cs typeface="Times New Roman" pitchFamily="18" charset="0"/>
              </a:rPr>
              <a:t>Стандарты встречи гостя в гостинице/отеле/</a:t>
            </a:r>
            <a:r>
              <a:rPr kumimoji="0" lang="ru-RU" sz="2000" b="1" i="0" u="none" strike="noStrike" cap="none" normalizeH="0" baseline="0" dirty="0" err="1" smtClean="0">
                <a:ln>
                  <a:noFill/>
                </a:ln>
                <a:solidFill>
                  <a:srgbClr val="333333"/>
                </a:solidFill>
                <a:effectLst/>
                <a:latin typeface="Times New Roman" pitchFamily="18" charset="0"/>
                <a:cs typeface="Times New Roman" pitchFamily="18" charset="0"/>
              </a:rPr>
              <a:t>хостеле</a:t>
            </a:r>
            <a:endParaRPr kumimoji="0" lang="ru-RU" sz="2000" b="1" i="0" u="none" strike="noStrike" cap="none" normalizeH="0" baseline="0" dirty="0" smtClean="0">
              <a:ln>
                <a:noFill/>
              </a:ln>
              <a:solidFill>
                <a:srgbClr val="333333"/>
              </a:solidFill>
              <a:effectLst/>
              <a:latin typeface="Times New Roman" pitchFamily="18" charset="0"/>
              <a:cs typeface="Times New Roman" pitchFamily="18"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ru-RU" sz="2000" b="0" i="0" u="none" strike="noStrike" cap="none" normalizeH="0" baseline="0" dirty="0" smtClean="0">
                <a:ln>
                  <a:noFill/>
                </a:ln>
                <a:solidFill>
                  <a:srgbClr val="333333"/>
                </a:solidFill>
                <a:effectLst/>
                <a:latin typeface="Times New Roman" pitchFamily="18" charset="0"/>
                <a:cs typeface="Times New Roman" pitchFamily="18" charset="0"/>
              </a:rPr>
              <a:t>Приём гостей – это наиважнейшая часть работы. Администратор должен знать стандарты приветствия Гостя в зависимости от пола, возраста, социального положения и разбираться в </a:t>
            </a:r>
            <a:r>
              <a:rPr kumimoji="0" lang="ru-RU" sz="2000" b="0" i="0" u="none" strike="noStrike" cap="none" normalizeH="0" baseline="0" dirty="0" err="1" smtClean="0">
                <a:ln>
                  <a:noFill/>
                </a:ln>
                <a:solidFill>
                  <a:srgbClr val="333333"/>
                </a:solidFill>
                <a:effectLst/>
                <a:latin typeface="Times New Roman" pitchFamily="18" charset="0"/>
                <a:cs typeface="Times New Roman" pitchFamily="18" charset="0"/>
              </a:rPr>
              <a:t>психотипах</a:t>
            </a:r>
            <a:r>
              <a:rPr kumimoji="0" lang="ru-RU" sz="2000" b="0" i="0" u="none" strike="noStrike" cap="none" normalizeH="0" baseline="0" dirty="0" smtClean="0">
                <a:ln>
                  <a:noFill/>
                </a:ln>
                <a:solidFill>
                  <a:srgbClr val="333333"/>
                </a:solidFill>
                <a:effectLst/>
                <a:latin typeface="Times New Roman" pitchFamily="18" charset="0"/>
                <a:cs typeface="Times New Roman" pitchFamily="18" charset="0"/>
              </a:rPr>
              <a:t>.</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7200" algn="ctr" defTabSz="914400" rtl="0" eaLnBrk="0" fontAlgn="base" latinLnBrk="0" hangingPunct="0">
              <a:lnSpc>
                <a:spcPct val="100000"/>
              </a:lnSpc>
              <a:spcBef>
                <a:spcPct val="0"/>
              </a:spcBef>
              <a:spcAft>
                <a:spcPct val="0"/>
              </a:spcAft>
              <a:buClrTx/>
              <a:buSzTx/>
              <a:buFontTx/>
              <a:buNone/>
              <a:tabLst/>
            </a:pPr>
            <a:r>
              <a:rPr kumimoji="0" lang="ru-RU" sz="2000" b="0" i="0" u="none" strike="noStrike" cap="none" normalizeH="0" baseline="0" dirty="0" smtClean="0">
                <a:ln>
                  <a:noFill/>
                </a:ln>
                <a:solidFill>
                  <a:srgbClr val="333333"/>
                </a:solidFill>
                <a:effectLst/>
                <a:latin typeface="Times New Roman" pitchFamily="18" charset="0"/>
                <a:cs typeface="Times New Roman" pitchFamily="18" charset="0"/>
              </a:rPr>
              <a:t>Зная только фамилию Гостя, следует говорить:</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786050" y="0"/>
            <a:ext cx="3769365" cy="369332"/>
          </a:xfrm>
          <a:prstGeom prst="rect">
            <a:avLst/>
          </a:prstGeom>
        </p:spPr>
        <p:txBody>
          <a:bodyPr wrap="none">
            <a:spAutoFit/>
          </a:bodyPr>
          <a:lstStyle/>
          <a:p>
            <a:pPr lvl="0" eaLnBrk="0" fontAlgn="base" hangingPunct="0">
              <a:spcBef>
                <a:spcPct val="0"/>
              </a:spcBef>
              <a:spcAft>
                <a:spcPct val="0"/>
              </a:spcAft>
            </a:pPr>
            <a:r>
              <a:rPr lang="ru-RU" b="1" dirty="0" smtClean="0">
                <a:solidFill>
                  <a:schemeClr val="accent6">
                    <a:lumMod val="50000"/>
                  </a:schemeClr>
                </a:solidFill>
                <a:latin typeface="Times New Roman" pitchFamily="18" charset="0"/>
                <a:cs typeface="Times New Roman" pitchFamily="18" charset="0"/>
              </a:rPr>
              <a:t>Как встречать гостей на </a:t>
            </a:r>
            <a:r>
              <a:rPr lang="ru-RU" b="1" dirty="0" err="1" smtClean="0">
                <a:solidFill>
                  <a:schemeClr val="accent6">
                    <a:lumMod val="50000"/>
                  </a:schemeClr>
                </a:solidFill>
                <a:latin typeface="Times New Roman" pitchFamily="18" charset="0"/>
                <a:cs typeface="Times New Roman" pitchFamily="18" charset="0"/>
              </a:rPr>
              <a:t>ресепшн</a:t>
            </a:r>
            <a:r>
              <a:rPr lang="ru-RU" b="1" dirty="0" smtClean="0">
                <a:solidFill>
                  <a:schemeClr val="accent6">
                    <a:lumMod val="50000"/>
                  </a:schemeClr>
                </a:solidFill>
                <a:latin typeface="Times New Roman" pitchFamily="18" charset="0"/>
                <a:cs typeface="Times New Roman" pitchFamily="18" charset="0"/>
              </a:rPr>
              <a:t>:</a:t>
            </a:r>
            <a:endParaRPr lang="ru-RU" dirty="0" smtClean="0">
              <a:solidFill>
                <a:schemeClr val="accent6">
                  <a:lumMod val="50000"/>
                </a:schemeClr>
              </a:solidFill>
              <a:latin typeface="Times New Roman" pitchFamily="18" charset="0"/>
              <a:cs typeface="Times New Roman" pitchFamily="18" charset="0"/>
            </a:endParaRPr>
          </a:p>
        </p:txBody>
      </p:sp>
      <p:sp>
        <p:nvSpPr>
          <p:cNvPr id="3" name="Прямоугольник 2"/>
          <p:cNvSpPr/>
          <p:nvPr/>
        </p:nvSpPr>
        <p:spPr>
          <a:xfrm>
            <a:off x="214282" y="428604"/>
            <a:ext cx="8715436" cy="6186309"/>
          </a:xfrm>
          <a:prstGeom prst="rect">
            <a:avLst/>
          </a:prstGeom>
          <a:solidFill>
            <a:schemeClr val="bg1"/>
          </a:solidFill>
        </p:spPr>
        <p:txBody>
          <a:bodyPr wrap="square">
            <a:spAutoFit/>
          </a:bodyPr>
          <a:lstStyle/>
          <a:p>
            <a:pPr algn="just"/>
            <a:r>
              <a:rPr lang="ru-RU" dirty="0" smtClean="0">
                <a:latin typeface="Times New Roman" pitchFamily="18" charset="0"/>
                <a:cs typeface="Times New Roman" pitchFamily="18" charset="0"/>
              </a:rPr>
              <a:t>1. Предлагайте Гостю помощь сами, не ждите, пока Вас попросят.</a:t>
            </a:r>
          </a:p>
          <a:p>
            <a:pPr algn="just"/>
            <a:r>
              <a:rPr lang="ru-RU" dirty="0" smtClean="0">
                <a:latin typeface="Times New Roman" pitchFamily="18" charset="0"/>
                <a:cs typeface="Times New Roman" pitchFamily="18" charset="0"/>
              </a:rPr>
              <a:t>2. Беседуйте с гостями лишь стоя.</a:t>
            </a:r>
          </a:p>
          <a:p>
            <a:pPr algn="just"/>
            <a:r>
              <a:rPr lang="ru-RU" dirty="0" smtClean="0">
                <a:latin typeface="Times New Roman" pitchFamily="18" charset="0"/>
                <a:cs typeface="Times New Roman" pitchFamily="18" charset="0"/>
              </a:rPr>
              <a:t>3. Мимика и жестикуляция администратора являются важной частью делового общения. Их нужно контролировать. Активная жестикуляция исключена.</a:t>
            </a:r>
          </a:p>
          <a:p>
            <a:pPr algn="just"/>
            <a:r>
              <a:rPr lang="ru-RU" dirty="0" smtClean="0">
                <a:latin typeface="Times New Roman" pitchFamily="18" charset="0"/>
                <a:cs typeface="Times New Roman" pitchFamily="18" charset="0"/>
              </a:rPr>
              <a:t>4. Ваше лицо должно быть приветливым.</a:t>
            </a:r>
          </a:p>
          <a:p>
            <a:pPr algn="just"/>
            <a:r>
              <a:rPr lang="ru-RU" dirty="0" smtClean="0">
                <a:latin typeface="Times New Roman" pitchFamily="18" charset="0"/>
                <a:cs typeface="Times New Roman" pitchFamily="18" charset="0"/>
              </a:rPr>
              <a:t>5. Движения руками должны быть спокойными, ладони необходимо слегка развернуть вверх - так Гость чувствует себя важным человеком.</a:t>
            </a:r>
          </a:p>
          <a:p>
            <a:pPr algn="just"/>
            <a:r>
              <a:rPr lang="ru-RU" dirty="0" smtClean="0">
                <a:latin typeface="Times New Roman" pitchFamily="18" charset="0"/>
                <a:cs typeface="Times New Roman" pitchFamily="18" charset="0"/>
              </a:rPr>
              <a:t>6. Если Гость обратился с просьбой, необходимо его внимательно выслушать. Переспросите, если что-то не ясно.</a:t>
            </a:r>
          </a:p>
          <a:p>
            <a:pPr algn="just"/>
            <a:r>
              <a:rPr lang="ru-RU" dirty="0" smtClean="0">
                <a:latin typeface="Times New Roman" pitchFamily="18" charset="0"/>
                <a:cs typeface="Times New Roman" pitchFamily="18" charset="0"/>
              </a:rPr>
              <a:t>7. Старайтесь, по возможности, всегда помочь лично, не отсылая к другому сотруднику.</a:t>
            </a:r>
          </a:p>
          <a:p>
            <a:pPr algn="just"/>
            <a:r>
              <a:rPr lang="ru-RU" dirty="0" smtClean="0">
                <a:latin typeface="Times New Roman" pitchFamily="18" charset="0"/>
                <a:cs typeface="Times New Roman" pitchFamily="18" charset="0"/>
              </a:rPr>
              <a:t>8. Если Вашей компетенции недостаточно, пригласите уполномоченного коллегу по телефону или лично сопроводите Гостя к нему.</a:t>
            </a:r>
          </a:p>
          <a:p>
            <a:pPr algn="just"/>
            <a:r>
              <a:rPr lang="ru-RU" dirty="0" smtClean="0">
                <a:latin typeface="Times New Roman" pitchFamily="18" charset="0"/>
                <a:cs typeface="Times New Roman" pitchFamily="18" charset="0"/>
              </a:rPr>
              <a:t>9. Все просьбы Гостя должны выполняться быстро. Не вынуждайте гостей ждать.</a:t>
            </a:r>
          </a:p>
          <a:p>
            <a:pPr algn="just"/>
            <a:r>
              <a:rPr lang="ru-RU" dirty="0" smtClean="0">
                <a:latin typeface="Times New Roman" pitchFamily="18" charset="0"/>
                <a:cs typeface="Times New Roman" pitchFamily="18" charset="0"/>
              </a:rPr>
              <a:t>10.В обязанности администратора входит получение ответа на протяжении 10 минут и немедленное информирование Гостя.</a:t>
            </a:r>
          </a:p>
          <a:p>
            <a:pPr algn="just"/>
            <a:r>
              <a:rPr lang="ru-RU" dirty="0" smtClean="0">
                <a:latin typeface="Times New Roman" pitchFamily="18" charset="0"/>
                <a:cs typeface="Times New Roman" pitchFamily="18" charset="0"/>
              </a:rPr>
              <a:t>11.Необходимо выполнить просьбу так, чтобы Гость был удовлетворён.</a:t>
            </a:r>
          </a:p>
          <a:p>
            <a:r>
              <a:rPr lang="ru-RU" dirty="0" smtClean="0">
                <a:latin typeface="Times New Roman" pitchFamily="18" charset="0"/>
                <a:cs typeface="Times New Roman" pitchFamily="18" charset="0"/>
              </a:rPr>
              <a:t>12.Обычные пожелания выполняются мгновенно. Те, которые нуждаются в персональном подходе, следует выполнить максимум в течение 2 часов.</a:t>
            </a:r>
          </a:p>
          <a:p>
            <a:r>
              <a:rPr lang="ru-RU" dirty="0" smtClean="0">
                <a:latin typeface="Times New Roman" pitchFamily="18" charset="0"/>
                <a:cs typeface="Times New Roman" pitchFamily="18" charset="0"/>
              </a:rPr>
              <a:t>13.Информируйте гостей точно и в полном объёме. Каждый сотрудник обязан владеть всей информацией о гостинице, знать часы работы всех служб, ориентироваться во всех помещениях.</a:t>
            </a:r>
            <a:endParaRPr lang="ru-RU"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285720" y="214290"/>
            <a:ext cx="8643998" cy="6463308"/>
          </a:xfrm>
          <a:prstGeom prst="rect">
            <a:avLst/>
          </a:prstGeom>
          <a:solidFill>
            <a:schemeClr val="bg1"/>
          </a:solidFill>
        </p:spPr>
        <p:txBody>
          <a:bodyPr wrap="square">
            <a:spAutoFit/>
          </a:bodyPr>
          <a:lstStyle/>
          <a:p>
            <a:pPr algn="ctr"/>
            <a:r>
              <a:rPr lang="ru-RU" b="1" dirty="0" smtClean="0">
                <a:solidFill>
                  <a:schemeClr val="accent6">
                    <a:lumMod val="50000"/>
                  </a:schemeClr>
                </a:solidFill>
                <a:latin typeface="Times New Roman" pitchFamily="18" charset="0"/>
                <a:cs typeface="Times New Roman" pitchFamily="18" charset="0"/>
              </a:rPr>
              <a:t>Манера поведения администратора с постояльцами</a:t>
            </a:r>
          </a:p>
          <a:p>
            <a:pPr algn="ctr"/>
            <a:r>
              <a:rPr lang="ru-RU" dirty="0" smtClean="0">
                <a:latin typeface="Times New Roman" pitchFamily="18" charset="0"/>
                <a:cs typeface="Times New Roman" pitchFamily="18" charset="0"/>
              </a:rPr>
              <a:t>Достоинство, сдержанность и скромность – обязательные черты характера администратора. Для создания привлекательного имиджа необходимо соблюдать нормы и правила делового этикета:</a:t>
            </a:r>
          </a:p>
          <a:p>
            <a:r>
              <a:rPr lang="ru-RU" dirty="0" smtClean="0">
                <a:latin typeface="Times New Roman" pitchFamily="18" charset="0"/>
                <a:cs typeface="Times New Roman" pitchFamily="18" charset="0"/>
              </a:rPr>
              <a:t>1. Администратору необходимо установить искренние отношения взаимопомощи и сотрудничества внутри команды. Обязательно использовать в обращении полные имена (Сергей вместо Серёжа).</a:t>
            </a:r>
          </a:p>
          <a:p>
            <a:r>
              <a:rPr lang="ru-RU" dirty="0" smtClean="0">
                <a:latin typeface="Times New Roman" pitchFamily="18" charset="0"/>
                <a:cs typeface="Times New Roman" pitchFamily="18" charset="0"/>
              </a:rPr>
              <a:t>2. Научиться понимать язык стандартных жестов.</a:t>
            </a:r>
          </a:p>
          <a:p>
            <a:r>
              <a:rPr lang="ru-RU" dirty="0" smtClean="0">
                <a:latin typeface="Times New Roman" pitchFamily="18" charset="0"/>
                <a:cs typeface="Times New Roman" pitchFamily="18" charset="0"/>
              </a:rPr>
              <a:t>3. Высший приоритет для всей компании в работе администратора гостиницы имеет выполнение обещаний, данных гостям. Администратор несёт личную ответственность за контроль выполнения просьб гостей.</a:t>
            </a:r>
          </a:p>
          <a:p>
            <a:r>
              <a:rPr lang="ru-RU" dirty="0" smtClean="0">
                <a:latin typeface="Times New Roman" pitchFamily="18" charset="0"/>
                <a:cs typeface="Times New Roman" pitchFamily="18" charset="0"/>
              </a:rPr>
              <a:t>4. Необходимо избегать употребления уклончивых выражений «Сожалею, но…», «Мне очень жаль, но…».</a:t>
            </a:r>
          </a:p>
          <a:p>
            <a:r>
              <a:rPr lang="ru-RU" dirty="0" smtClean="0">
                <a:latin typeface="Times New Roman" pitchFamily="18" charset="0"/>
                <a:cs typeface="Times New Roman" pitchFamily="18" charset="0"/>
              </a:rPr>
              <a:t>5. Помещайте Гостя в центр внимания, заботьтесь о нём.</a:t>
            </a:r>
          </a:p>
          <a:p>
            <a:r>
              <a:rPr lang="ru-RU" dirty="0" smtClean="0">
                <a:latin typeface="Times New Roman" pitchFamily="18" charset="0"/>
                <a:cs typeface="Times New Roman" pitchFamily="18" charset="0"/>
              </a:rPr>
              <a:t>6. Правила работы администратора гостиницы предписывают сделать всё, чтобы нужды Гостя были предвосхищены, а сервис отеля превысил его ожидания.</a:t>
            </a:r>
          </a:p>
          <a:p>
            <a:r>
              <a:rPr lang="ru-RU" dirty="0" smtClean="0">
                <a:latin typeface="Times New Roman" pitchFamily="18" charset="0"/>
                <a:cs typeface="Times New Roman" pitchFamily="18" charset="0"/>
              </a:rPr>
              <a:t>7. Зная тонкости психологии отношений с гостями, администратору следует проявлять чуткость.</a:t>
            </a:r>
          </a:p>
          <a:p>
            <a:r>
              <a:rPr lang="ru-RU" dirty="0" smtClean="0">
                <a:latin typeface="Times New Roman" pitchFamily="18" charset="0"/>
                <a:cs typeface="Times New Roman" pitchFamily="18" charset="0"/>
              </a:rPr>
              <a:t>8. Правила поведения администратора отеля запрещают делать Гостю замечания и высказывать претензии, задавать ненужные вопросы и спрашивать о личной жизни и целях визита, и т.п.</a:t>
            </a:r>
          </a:p>
          <a:p>
            <a:r>
              <a:rPr lang="ru-RU" dirty="0" smtClean="0">
                <a:latin typeface="Times New Roman" pitchFamily="18" charset="0"/>
                <a:cs typeface="Times New Roman" pitchFamily="18" charset="0"/>
              </a:rPr>
              <a:t>9.Придерживайтесь политики конфиденциальности и соблюдайте приватность гостей.</a:t>
            </a:r>
          </a:p>
          <a:p>
            <a:r>
              <a:rPr lang="ru-RU" dirty="0" smtClean="0">
                <a:latin typeface="Times New Roman" pitchFamily="18" charset="0"/>
                <a:cs typeface="Times New Roman" pitchFamily="18" charset="0"/>
              </a:rPr>
              <a:t>10.Прощаясь, улыбайтесь и говорите: «До свидания, всего доброго!».</a:t>
            </a:r>
            <a:endParaRPr lang="ru-RU"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14282" y="285728"/>
            <a:ext cx="8715436" cy="6124754"/>
          </a:xfrm>
          <a:prstGeom prst="rect">
            <a:avLst/>
          </a:prstGeom>
          <a:solidFill>
            <a:schemeClr val="bg1"/>
          </a:solidFill>
        </p:spPr>
        <p:txBody>
          <a:bodyPr wrap="square">
            <a:spAutoFit/>
          </a:bodyPr>
          <a:lstStyle/>
          <a:p>
            <a:pPr algn="ctr"/>
            <a:r>
              <a:rPr lang="ru-RU" sz="2000" b="1" dirty="0" smtClean="0">
                <a:solidFill>
                  <a:schemeClr val="accent6">
                    <a:lumMod val="50000"/>
                  </a:schemeClr>
                </a:solidFill>
                <a:latin typeface="Times New Roman" pitchFamily="18" charset="0"/>
                <a:cs typeface="Times New Roman" pitchFamily="18" charset="0"/>
              </a:rPr>
              <a:t>ПРАВИЛА ОБЩЕНИЯ С КЛИЕНТАМИ</a:t>
            </a:r>
          </a:p>
          <a:p>
            <a:pPr indent="457200" algn="just"/>
            <a:r>
              <a:rPr lang="ru-RU" sz="1700" dirty="0" smtClean="0">
                <a:latin typeface="Times New Roman" pitchFamily="18" charset="0"/>
                <a:cs typeface="Times New Roman" pitchFamily="18" charset="0"/>
              </a:rPr>
              <a:t>В процессе общения с клиентом, агент-менеджер должен руководствоваться правилами, которые способствуют эффективному результату.</a:t>
            </a:r>
          </a:p>
          <a:p>
            <a:pPr indent="457200" algn="just"/>
            <a:r>
              <a:rPr lang="ru-RU" sz="1700" dirty="0" smtClean="0">
                <a:latin typeface="Times New Roman" pitchFamily="18" charset="0"/>
                <a:cs typeface="Times New Roman" pitchFamily="18" charset="0"/>
              </a:rPr>
              <a:t>Общение менеджера с клиентом должно ориентироваться на личность клиента. Для этого менеджеру необходимо активно слушать, выслушать все требования и пожелания. Рассказать о качестве товаров или услуг все, что клиент хочет услышать, ответить на все интересующие его вопросы, спрашивать о личных предпочтениях. Не настаивать на приобретении товара сейчас же, дать время собраться с мыслями. Продавец может только подтолкнуть к позитивному решению, но без навязчивости. Голос должен быть энергичным, но не истеричным, говор не быстрым и не медленным.</a:t>
            </a:r>
          </a:p>
          <a:p>
            <a:pPr indent="457200" algn="just"/>
            <a:r>
              <a:rPr lang="ru-RU" sz="1700" dirty="0" smtClean="0">
                <a:latin typeface="Times New Roman" pitchFamily="18" charset="0"/>
                <a:cs typeface="Times New Roman" pitchFamily="18" charset="0"/>
              </a:rPr>
              <a:t>Также нужно подстроиться под сленг человека, не говорить заумными словами, чтобы тот не переживал по поводу собственной некомпетентности. Если не обойтись без каких-то научных специфических понятий или определений, нужно объяснить их, чтобы не было недоразумений. Главное, перечислить все положительные качества, которыми владеет продукт и не тратить драгоценное время на пояснение разных терминов, если этого не желает сам человек.</a:t>
            </a:r>
          </a:p>
          <a:p>
            <a:pPr indent="457200" algn="just"/>
            <a:r>
              <a:rPr lang="ru-RU" sz="1700" dirty="0" smtClean="0">
                <a:latin typeface="Times New Roman" pitchFamily="18" charset="0"/>
                <a:cs typeface="Times New Roman" pitchFamily="18" charset="0"/>
              </a:rPr>
              <a:t>Общение менеджера с клиентом должно носить деловой характер, по крайней мере, в рамках деловых отношений, чтобы соблюдалась ценность товара. Нужно быть серьезным по поводу всех дел, касательных товаров. Но не нужно строить из себя слишком делового человека, разговаривая все время по телефону в присутствии клиента или отвлекаться на другие дела, когда он рядом и ждет. Нужно всегда приходить на встречи вовремя, отвечать на сообщения и звонки. Только при уважительном отношении можно увидеть в ответ такое же отношение. Особенно важным это является для продавца, представляющим компанию.</a:t>
            </a:r>
            <a:endParaRPr lang="ru-RU" sz="17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85720" y="285728"/>
            <a:ext cx="8501122" cy="6232475"/>
          </a:xfrm>
          <a:prstGeom prst="rect">
            <a:avLst/>
          </a:prstGeom>
          <a:solidFill>
            <a:schemeClr val="bg1"/>
          </a:solidFill>
        </p:spPr>
        <p:txBody>
          <a:bodyPr wrap="square">
            <a:spAutoFit/>
          </a:bodyPr>
          <a:lstStyle/>
          <a:p>
            <a:pPr indent="457200" algn="just"/>
            <a:r>
              <a:rPr lang="ru-RU" sz="1900" dirty="0" smtClean="0">
                <a:latin typeface="Times New Roman" pitchFamily="18" charset="0"/>
                <a:cs typeface="Times New Roman" pitchFamily="18" charset="0"/>
              </a:rPr>
              <a:t>Агент всегда должен быть безупречным во всем своем образе. Он должен всегда, когда дело, связанное с работой, выглядеть презентабельно, держать осанку, разговаривать красивой речью, завораживать своими манерами, быть уверенным в себе настолько, чтобы покупатели ассоциировали этого сотрудника с предлагаемым продуктом, соответственно таким же безукоризненным.</a:t>
            </a:r>
          </a:p>
          <a:p>
            <a:pPr indent="457200" algn="just"/>
            <a:r>
              <a:rPr lang="ru-RU" sz="1900" dirty="0" smtClean="0">
                <a:latin typeface="Times New Roman" pitchFamily="18" charset="0"/>
                <a:cs typeface="Times New Roman" pitchFamily="18" charset="0"/>
              </a:rPr>
              <a:t>Следуя своему идеальному образу при первой встрече, продавец должен оставаться таким же и далее и в своем будущем поведении должен относиться с не меньшой вежливостью, особенно, когда речь идет о долгосрочных связях. Если в покупателя возникают какие-то вопросы, продавец всегда должен быть готов на них ответить. Если возникли изменения в условиях договора, то клиент должен быть поставлен в известность сразу же.</a:t>
            </a:r>
          </a:p>
          <a:p>
            <a:pPr indent="457200" algn="just"/>
            <a:r>
              <a:rPr lang="ru-RU" sz="1900" dirty="0" smtClean="0">
                <a:latin typeface="Times New Roman" pitchFamily="18" charset="0"/>
                <a:cs typeface="Times New Roman" pitchFamily="18" charset="0"/>
              </a:rPr>
              <a:t>Правило, что клиент всегда прав не является эталоном, поэтому от него можно отходить. Когда человек является профессиональным манипулятором и действует, преследуя личные цели, требуя, например, возврата денег за услуги, заявив, что они некачественные, но сам при этом долго ими пользовался. Такого рода клиент является опасностью для компании и может нанести ущерб ее репутации, поэтому необходимо по возможности устранить все контакты с ним.</a:t>
            </a:r>
          </a:p>
          <a:p>
            <a:pPr indent="457200" algn="just"/>
            <a:r>
              <a:rPr lang="ru-RU" sz="1900" dirty="0" smtClean="0">
                <a:latin typeface="Times New Roman" pitchFamily="18" charset="0"/>
                <a:cs typeface="Times New Roman" pitchFamily="18" charset="0"/>
              </a:rPr>
              <a:t>От того, насколько правильное общение с клиентами, будет определяться успешность компании. Если будут соблюдены все правила, тогда гарантировано сотрудничество, привлечение новых клиентов через уже имеющихся и за счет этого повышение репутации компании.</a:t>
            </a:r>
            <a:endParaRPr lang="ru-RU" sz="19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9144000" cy="406137"/>
          </a:xfrm>
          <a:prstGeom prst="rect">
            <a:avLst/>
          </a:prstGeom>
          <a:solidFill>
            <a:schemeClr val="accent1">
              <a:lumMod val="60000"/>
              <a:lumOff val="40000"/>
            </a:schemeClr>
          </a:solidFill>
        </p:spPr>
        <p:txBody>
          <a:bodyPr wrap="square">
            <a:spAutoFit/>
          </a:bodyPr>
          <a:lstStyle/>
          <a:p>
            <a:pPr marL="457200" indent="-457200" algn="ctr">
              <a:lnSpc>
                <a:spcPct val="125000"/>
              </a:lnSpc>
              <a:buFont typeface="Arial" charset="0"/>
              <a:buAutoNum type="arabicPeriod"/>
            </a:pPr>
            <a:r>
              <a:rPr lang="ru-RU" b="1" dirty="0" smtClean="0">
                <a:latin typeface="Times New Roman" pitchFamily="18" charset="0"/>
                <a:cs typeface="Times New Roman" pitchFamily="18" charset="0"/>
              </a:rPr>
              <a:t>Этические принципы и нормы работников сервисных предприятий</a:t>
            </a:r>
          </a:p>
        </p:txBody>
      </p:sp>
      <p:sp>
        <p:nvSpPr>
          <p:cNvPr id="3" name="Прямоугольник 2"/>
          <p:cNvSpPr/>
          <p:nvPr/>
        </p:nvSpPr>
        <p:spPr>
          <a:xfrm>
            <a:off x="785786" y="428604"/>
            <a:ext cx="7929618" cy="369332"/>
          </a:xfrm>
          <a:prstGeom prst="rect">
            <a:avLst/>
          </a:prstGeom>
        </p:spPr>
        <p:txBody>
          <a:bodyPr wrap="square">
            <a:spAutoFit/>
          </a:bodyPr>
          <a:lstStyle/>
          <a:p>
            <a:pPr algn="ctr">
              <a:spcBef>
                <a:spcPct val="10000"/>
              </a:spcBef>
            </a:pPr>
            <a:r>
              <a:rPr lang="ru-RU" b="1" dirty="0" smtClean="0">
                <a:solidFill>
                  <a:srgbClr val="0F2BEC"/>
                </a:solidFill>
              </a:rPr>
              <a:t>Нормы служебной этики при взаимодействии с клиентом</a:t>
            </a:r>
            <a:endParaRPr lang="ru-RU" b="1" dirty="0">
              <a:solidFill>
                <a:srgbClr val="0F2BEC"/>
              </a:solidFill>
            </a:endParaRPr>
          </a:p>
        </p:txBody>
      </p:sp>
      <p:sp>
        <p:nvSpPr>
          <p:cNvPr id="4" name="Прямоугольник 3"/>
          <p:cNvSpPr/>
          <p:nvPr/>
        </p:nvSpPr>
        <p:spPr>
          <a:xfrm>
            <a:off x="785754" y="714356"/>
            <a:ext cx="8358246" cy="5447645"/>
          </a:xfrm>
          <a:prstGeom prst="rect">
            <a:avLst/>
          </a:prstGeom>
        </p:spPr>
        <p:txBody>
          <a:bodyPr wrap="square">
            <a:spAutoFit/>
          </a:bodyPr>
          <a:lstStyle/>
          <a:p>
            <a:pPr marL="274638" indent="-274638">
              <a:spcBef>
                <a:spcPts val="600"/>
              </a:spcBef>
              <a:buClr>
                <a:srgbClr val="FF0000"/>
              </a:buClr>
              <a:buSzPct val="120000"/>
              <a:buFont typeface="Symbol" pitchFamily="18" charset="2"/>
              <a:buChar char="·"/>
            </a:pPr>
            <a:r>
              <a:rPr lang="ru-RU" sz="2000" dirty="0" smtClean="0">
                <a:solidFill>
                  <a:srgbClr val="000000"/>
                </a:solidFill>
                <a:latin typeface="Times New Roman" pitchFamily="18" charset="0"/>
                <a:cs typeface="Times New Roman" pitchFamily="18" charset="0"/>
              </a:rPr>
              <a:t>внимательность, вежливость;</a:t>
            </a:r>
          </a:p>
          <a:p>
            <a:pPr marL="274638" indent="-274638">
              <a:spcBef>
                <a:spcPts val="600"/>
              </a:spcBef>
              <a:buClr>
                <a:srgbClr val="FF0000"/>
              </a:buClr>
              <a:buSzPct val="120000"/>
              <a:buFont typeface="Symbol" pitchFamily="18" charset="2"/>
              <a:buChar char="·"/>
            </a:pPr>
            <a:r>
              <a:rPr lang="ru-RU" sz="2000" dirty="0" smtClean="0">
                <a:solidFill>
                  <a:srgbClr val="000000"/>
                </a:solidFill>
                <a:latin typeface="Times New Roman" pitchFamily="18" charset="0"/>
                <a:cs typeface="Times New Roman" pitchFamily="18" charset="0"/>
              </a:rPr>
              <a:t>выдержка, терпение, умение владеть собой;</a:t>
            </a:r>
          </a:p>
          <a:p>
            <a:pPr marL="274638" indent="-274638">
              <a:spcBef>
                <a:spcPts val="600"/>
              </a:spcBef>
              <a:buClr>
                <a:srgbClr val="FF0000"/>
              </a:buClr>
              <a:buSzPct val="120000"/>
              <a:buFont typeface="Symbol" pitchFamily="18" charset="2"/>
              <a:buChar char="·"/>
            </a:pPr>
            <a:r>
              <a:rPr lang="ru-RU" sz="2000" dirty="0" smtClean="0">
                <a:solidFill>
                  <a:srgbClr val="000000"/>
                </a:solidFill>
                <a:latin typeface="Times New Roman" pitchFamily="18" charset="0"/>
                <a:cs typeface="Times New Roman" pitchFamily="18" charset="0"/>
              </a:rPr>
              <a:t>хорошие манеры и культура речи;</a:t>
            </a:r>
          </a:p>
          <a:p>
            <a:pPr marL="274638" indent="-274638">
              <a:spcBef>
                <a:spcPts val="600"/>
              </a:spcBef>
              <a:buClr>
                <a:srgbClr val="FF0000"/>
              </a:buClr>
              <a:buSzPct val="120000"/>
              <a:buFont typeface="Symbol" pitchFamily="18" charset="2"/>
              <a:buChar char="·"/>
            </a:pPr>
            <a:r>
              <a:rPr lang="ru-RU" sz="2000" dirty="0" smtClean="0">
                <a:solidFill>
                  <a:srgbClr val="000000"/>
                </a:solidFill>
                <a:latin typeface="Times New Roman" pitchFamily="18" charset="0"/>
                <a:cs typeface="Times New Roman" pitchFamily="18" charset="0"/>
              </a:rPr>
              <a:t>способность избегать конфликтных ситуаций, а если они возникают, успешно разрешить их, соблюдая интересы обеих сторон.</a:t>
            </a:r>
          </a:p>
          <a:p>
            <a:pPr marL="274638" indent="-274638">
              <a:spcBef>
                <a:spcPts val="600"/>
              </a:spcBef>
              <a:buClr>
                <a:srgbClr val="FF0000"/>
              </a:buClr>
              <a:buSzPct val="120000"/>
              <a:buFont typeface="Symbol" pitchFamily="18" charset="2"/>
              <a:buChar char="·"/>
            </a:pPr>
            <a:r>
              <a:rPr lang="ru-RU" sz="2000" dirty="0" smtClean="0">
                <a:solidFill>
                  <a:srgbClr val="000000"/>
                </a:solidFill>
                <a:latin typeface="Times New Roman" pitchFamily="18" charset="0"/>
                <a:cs typeface="Times New Roman" pitchFamily="18" charset="0"/>
              </a:rPr>
              <a:t>обходительность, любезность;</a:t>
            </a:r>
          </a:p>
          <a:p>
            <a:pPr marL="274638" indent="-274638">
              <a:spcBef>
                <a:spcPts val="600"/>
              </a:spcBef>
              <a:buClr>
                <a:srgbClr val="FF0000"/>
              </a:buClr>
              <a:buSzPct val="120000"/>
              <a:buFont typeface="Symbol" pitchFamily="18" charset="2"/>
              <a:buChar char="·"/>
            </a:pPr>
            <a:r>
              <a:rPr lang="ru-RU" sz="2000" dirty="0" smtClean="0">
                <a:solidFill>
                  <a:srgbClr val="000000"/>
                </a:solidFill>
                <a:latin typeface="Times New Roman" pitchFamily="18" charset="0"/>
                <a:cs typeface="Times New Roman" pitchFamily="18" charset="0"/>
              </a:rPr>
              <a:t>радушие, доброжелательность;</a:t>
            </a:r>
          </a:p>
          <a:p>
            <a:pPr marL="274638" indent="-274638">
              <a:spcBef>
                <a:spcPts val="600"/>
              </a:spcBef>
              <a:buClr>
                <a:srgbClr val="FF0000"/>
              </a:buClr>
              <a:buSzPct val="120000"/>
              <a:buFont typeface="Symbol" pitchFamily="18" charset="2"/>
              <a:buChar char="·"/>
            </a:pPr>
            <a:r>
              <a:rPr lang="ru-RU" sz="2000" dirty="0" smtClean="0">
                <a:solidFill>
                  <a:srgbClr val="000000"/>
                </a:solidFill>
                <a:latin typeface="Times New Roman" pitchFamily="18" charset="0"/>
                <a:cs typeface="Times New Roman" pitchFamily="18" charset="0"/>
              </a:rPr>
              <a:t>тактичность, сдержанность, забота о потребителе;</a:t>
            </a:r>
          </a:p>
          <a:p>
            <a:pPr marL="274638" indent="-274638">
              <a:spcBef>
                <a:spcPts val="600"/>
              </a:spcBef>
              <a:buClr>
                <a:srgbClr val="FF0000"/>
              </a:buClr>
              <a:buSzPct val="120000"/>
              <a:buFont typeface="Symbol" pitchFamily="18" charset="2"/>
              <a:buChar char="·"/>
            </a:pPr>
            <a:r>
              <a:rPr lang="ru-RU" sz="2000" dirty="0" smtClean="0">
                <a:solidFill>
                  <a:srgbClr val="000000"/>
                </a:solidFill>
                <a:latin typeface="Times New Roman" pitchFamily="18" charset="0"/>
                <a:cs typeface="Times New Roman" pitchFamily="18" charset="0"/>
              </a:rPr>
              <a:t>самокритичность по отношению к себе;</a:t>
            </a:r>
          </a:p>
          <a:p>
            <a:pPr marL="274638" indent="-274638">
              <a:spcBef>
                <a:spcPts val="600"/>
              </a:spcBef>
              <a:buClr>
                <a:srgbClr val="FF0000"/>
              </a:buClr>
              <a:buSzPct val="120000"/>
              <a:buFont typeface="Symbol" pitchFamily="18" charset="2"/>
              <a:buChar char="·"/>
            </a:pPr>
            <a:r>
              <a:rPr lang="ru-RU" sz="2000" dirty="0" smtClean="0">
                <a:solidFill>
                  <a:srgbClr val="000000"/>
                </a:solidFill>
                <a:latin typeface="Times New Roman" pitchFamily="18" charset="0"/>
                <a:cs typeface="Times New Roman" pitchFamily="18" charset="0"/>
              </a:rPr>
              <a:t>готовность быстро реагировать, удерживая в зоне внимания сразу несколько человек или разные операции, которые осуществляются в процессе обслуживания;</a:t>
            </a:r>
          </a:p>
          <a:p>
            <a:pPr marL="274638" indent="-274638">
              <a:spcBef>
                <a:spcPts val="600"/>
              </a:spcBef>
              <a:buClr>
                <a:srgbClr val="FF0000"/>
              </a:buClr>
              <a:buSzPct val="120000"/>
              <a:buFont typeface="Symbol" pitchFamily="18" charset="2"/>
              <a:buChar char="·"/>
            </a:pPr>
            <a:r>
              <a:rPr lang="ru-RU" sz="2000" dirty="0" smtClean="0">
                <a:solidFill>
                  <a:srgbClr val="000000"/>
                </a:solidFill>
                <a:latin typeface="Times New Roman" pitchFamily="18" charset="0"/>
                <a:cs typeface="Times New Roman" pitchFamily="18" charset="0"/>
              </a:rPr>
              <a:t>умение держаться спокойно и доброжелательно даже после обслуживания капризного клиента или напряженной смены;</a:t>
            </a:r>
          </a:p>
          <a:p>
            <a:pPr marL="274638" indent="-274638">
              <a:spcBef>
                <a:spcPts val="600"/>
              </a:spcBef>
              <a:buClr>
                <a:srgbClr val="FF0000"/>
              </a:buClr>
              <a:buSzPct val="120000"/>
              <a:buFont typeface="Symbol" pitchFamily="18" charset="2"/>
              <a:buChar char="·"/>
            </a:pPr>
            <a:r>
              <a:rPr lang="ru-RU" sz="2000" dirty="0" smtClean="0">
                <a:solidFill>
                  <a:srgbClr val="000000"/>
                </a:solidFill>
                <a:latin typeface="Times New Roman" pitchFamily="18" charset="0"/>
                <a:cs typeface="Times New Roman" pitchFamily="18" charset="0"/>
              </a:rPr>
              <a:t>умение избегать неудовольствий клиентов и конфликтов.</a:t>
            </a:r>
            <a:endParaRPr lang="ru-RU" sz="2000" dirty="0">
              <a:solidFill>
                <a:srgbClr val="0000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Rectangle 1"/>
          <p:cNvSpPr>
            <a:spLocks noChangeArrowheads="1"/>
          </p:cNvSpPr>
          <p:nvPr/>
        </p:nvSpPr>
        <p:spPr bwMode="auto">
          <a:xfrm>
            <a:off x="357158" y="0"/>
            <a:ext cx="8358278" cy="6531740"/>
          </a:xfrm>
          <a:prstGeom prst="rect">
            <a:avLst/>
          </a:prstGeom>
          <a:solidFill>
            <a:srgbClr val="FFFFFF"/>
          </a:solidFill>
          <a:ln w="9525">
            <a:noFill/>
            <a:miter lim="800000"/>
            <a:headEnd/>
            <a:tailEnd/>
          </a:ln>
          <a:effectLst/>
        </p:spPr>
        <p:txBody>
          <a:bodyPr vert="horz" wrap="square" lIns="158700" tIns="269790" rIns="0" bIns="28566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2000" b="1" i="0" u="none" strike="noStrike" cap="none" normalizeH="0" baseline="0" dirty="0" smtClean="0">
                <a:ln>
                  <a:noFill/>
                </a:ln>
                <a:effectLst/>
                <a:latin typeface="Times New Roman" pitchFamily="18" charset="0"/>
                <a:cs typeface="Times New Roman" pitchFamily="18" charset="0"/>
              </a:rPr>
              <a:t>Стандарты внешнего вида сотрудника службы приёма/размещения отеля</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b="0" i="0" u="none" strike="noStrike" cap="none" normalizeH="0" baseline="0" dirty="0" smtClean="0">
                <a:ln>
                  <a:noFill/>
                </a:ln>
                <a:effectLst/>
                <a:latin typeface="Times New Roman" pitchFamily="18" charset="0"/>
                <a:cs typeface="Times New Roman" pitchFamily="18" charset="0"/>
              </a:rPr>
              <a:t>Общие требования к внешнему виду администраторов:</a:t>
            </a:r>
          </a:p>
          <a:p>
            <a:pPr marL="0" marR="0" lvl="0" indent="0" algn="l" defTabSz="914400" rtl="0" eaLnBrk="0" fontAlgn="base" latinLnBrk="0" hangingPunct="0">
              <a:lnSpc>
                <a:spcPct val="100000"/>
              </a:lnSpc>
              <a:spcBef>
                <a:spcPct val="0"/>
              </a:spcBef>
              <a:spcAft>
                <a:spcPct val="0"/>
              </a:spcAft>
              <a:buClrTx/>
              <a:buSzTx/>
              <a:buFontTx/>
              <a:buAutoNum type="arabicPeriod"/>
              <a:tabLst/>
            </a:pPr>
            <a:r>
              <a:rPr kumimoji="0" lang="ru-RU" b="0" i="0" u="none" strike="noStrike" cap="none" normalizeH="0" baseline="0" dirty="0" smtClean="0">
                <a:ln>
                  <a:noFill/>
                </a:ln>
                <a:effectLst/>
                <a:latin typeface="Times New Roman" pitchFamily="18" charset="0"/>
                <a:cs typeface="Times New Roman" pitchFamily="18" charset="0"/>
              </a:rPr>
              <a:t>В рабочее время требуется носить униформу.</a:t>
            </a:r>
          </a:p>
          <a:p>
            <a:pPr marL="0" marR="0" lvl="0" indent="0" algn="l" defTabSz="914400" rtl="0" eaLnBrk="0" fontAlgn="base" latinLnBrk="0" hangingPunct="0">
              <a:lnSpc>
                <a:spcPct val="100000"/>
              </a:lnSpc>
              <a:spcBef>
                <a:spcPct val="0"/>
              </a:spcBef>
              <a:spcAft>
                <a:spcPct val="0"/>
              </a:spcAft>
              <a:buClrTx/>
              <a:buSzTx/>
              <a:buFontTx/>
              <a:buAutoNum type="arabicPeriod" startAt="2"/>
              <a:tabLst/>
            </a:pPr>
            <a:r>
              <a:rPr kumimoji="0" lang="ru-RU" b="0" i="0" u="none" strike="noStrike" cap="none" normalizeH="0" baseline="0" dirty="0" smtClean="0">
                <a:ln>
                  <a:noFill/>
                </a:ln>
                <a:effectLst/>
                <a:latin typeface="Times New Roman" pitchFamily="18" charset="0"/>
                <a:cs typeface="Times New Roman" pitchFamily="18" charset="0"/>
              </a:rPr>
              <a:t>Обязательно прикреплять </a:t>
            </a:r>
            <a:r>
              <a:rPr kumimoji="0" lang="ru-RU" b="0" i="0" u="none" strike="noStrike" cap="none" normalizeH="0" baseline="0" dirty="0" err="1" smtClean="0">
                <a:ln>
                  <a:noFill/>
                </a:ln>
                <a:effectLst/>
                <a:latin typeface="Times New Roman" pitchFamily="18" charset="0"/>
                <a:cs typeface="Times New Roman" pitchFamily="18" charset="0"/>
              </a:rPr>
              <a:t>бэйдж</a:t>
            </a:r>
            <a:r>
              <a:rPr kumimoji="0" lang="ru-RU" b="0" i="0" u="none" strike="noStrike" cap="none" normalizeH="0" baseline="0" dirty="0" smtClean="0">
                <a:ln>
                  <a:noFill/>
                </a:ln>
                <a:effectLst/>
                <a:latin typeface="Times New Roman" pitchFamily="18" charset="0"/>
                <a:cs typeface="Times New Roman" pitchFamily="18" charset="0"/>
              </a:rPr>
              <a:t> с именем на левую часть униформы.</a:t>
            </a:r>
          </a:p>
          <a:p>
            <a:pPr marL="0" marR="0" lvl="0" indent="0" algn="l" defTabSz="914400" rtl="0" eaLnBrk="0" fontAlgn="base" latinLnBrk="0" hangingPunct="0">
              <a:lnSpc>
                <a:spcPct val="100000"/>
              </a:lnSpc>
              <a:spcBef>
                <a:spcPct val="0"/>
              </a:spcBef>
              <a:spcAft>
                <a:spcPct val="0"/>
              </a:spcAft>
              <a:buClrTx/>
              <a:buSzTx/>
              <a:buFontTx/>
              <a:buAutoNum type="arabicPeriod" startAt="3"/>
              <a:tabLst/>
            </a:pPr>
            <a:r>
              <a:rPr kumimoji="0" lang="ru-RU" b="0" i="0" u="none" strike="noStrike" cap="none" normalizeH="0" baseline="0" dirty="0" smtClean="0">
                <a:ln>
                  <a:noFill/>
                </a:ln>
                <a:effectLst/>
                <a:latin typeface="Times New Roman" pitchFamily="18" charset="0"/>
                <a:cs typeface="Times New Roman" pitchFamily="18" charset="0"/>
              </a:rPr>
              <a:t>Состояние униформы должно быть идеальным.</a:t>
            </a:r>
          </a:p>
          <a:p>
            <a:pPr marL="0" marR="0" lvl="0" indent="0" algn="l" defTabSz="914400" rtl="0" eaLnBrk="0" fontAlgn="base" latinLnBrk="0" hangingPunct="0">
              <a:lnSpc>
                <a:spcPct val="100000"/>
              </a:lnSpc>
              <a:spcBef>
                <a:spcPct val="0"/>
              </a:spcBef>
              <a:spcAft>
                <a:spcPct val="0"/>
              </a:spcAft>
              <a:buClrTx/>
              <a:buSzTx/>
              <a:buFontTx/>
              <a:buAutoNum type="arabicPeriod" startAt="4"/>
              <a:tabLst/>
            </a:pPr>
            <a:r>
              <a:rPr kumimoji="0" lang="ru-RU" b="0" i="0" u="none" strike="noStrike" cap="none" normalizeH="0" baseline="0" dirty="0" smtClean="0">
                <a:ln>
                  <a:noFill/>
                </a:ln>
                <a:effectLst/>
                <a:latin typeface="Times New Roman" pitchFamily="18" charset="0"/>
                <a:cs typeface="Times New Roman" pitchFamily="18" charset="0"/>
              </a:rPr>
              <a:t>Пиджак застегнут, кроме случаев, когда сидите.</a:t>
            </a:r>
          </a:p>
          <a:p>
            <a:pPr marL="0" marR="0" lvl="0" indent="0" algn="l" defTabSz="914400" rtl="0" eaLnBrk="0" fontAlgn="base" latinLnBrk="0" hangingPunct="0">
              <a:lnSpc>
                <a:spcPct val="100000"/>
              </a:lnSpc>
              <a:spcBef>
                <a:spcPct val="0"/>
              </a:spcBef>
              <a:spcAft>
                <a:spcPct val="0"/>
              </a:spcAft>
              <a:buClrTx/>
              <a:buSzTx/>
              <a:buFontTx/>
              <a:buAutoNum type="arabicPeriod" startAt="5"/>
              <a:tabLst/>
            </a:pPr>
            <a:r>
              <a:rPr kumimoji="0" lang="ru-RU" b="0" i="0" u="none" strike="noStrike" cap="none" normalizeH="0" baseline="0" dirty="0" smtClean="0">
                <a:ln>
                  <a:noFill/>
                </a:ln>
                <a:effectLst/>
                <a:latin typeface="Times New Roman" pitchFamily="18" charset="0"/>
                <a:cs typeface="Times New Roman" pitchFamily="18" charset="0"/>
              </a:rPr>
              <a:t>В нерабочее время надевать униформу категорически запрещается.</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ru-RU" sz="2000" b="1" i="0" u="none" strike="noStrike" cap="none" normalizeH="0" baseline="0" dirty="0" smtClean="0">
              <a:ln>
                <a:noFill/>
              </a:ln>
              <a:effectLst/>
              <a:latin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u-RU" sz="2000" b="1" i="0" u="none" strike="noStrike" cap="none" normalizeH="0" baseline="0" dirty="0" smtClean="0">
                <a:ln>
                  <a:noFill/>
                </a:ln>
                <a:effectLst/>
                <a:latin typeface="Times New Roman" pitchFamily="18" charset="0"/>
                <a:cs typeface="Times New Roman" pitchFamily="18" charset="0"/>
              </a:rPr>
              <a:t>Обязательные элементы корпоративного стандарта внешнего вида АДМИНИСТРАТОРА ГОСТИНИЦЫ:</a:t>
            </a: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ru-RU" b="0" i="0" u="none" strike="noStrike" cap="none" normalizeH="0" baseline="0" dirty="0" smtClean="0">
                <a:ln>
                  <a:noFill/>
                </a:ln>
                <a:effectLst/>
                <a:latin typeface="Times New Roman" pitchFamily="18" charset="0"/>
                <a:cs typeface="Times New Roman" pitchFamily="18" charset="0"/>
              </a:rPr>
              <a:t>- форменный костюм</a:t>
            </a: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ru-RU" b="0" i="0" u="none" strike="noStrike" cap="none" normalizeH="0" baseline="0" dirty="0" smtClean="0">
                <a:ln>
                  <a:noFill/>
                </a:ln>
                <a:effectLst/>
                <a:latin typeface="Times New Roman" pitchFamily="18" charset="0"/>
                <a:cs typeface="Times New Roman" pitchFamily="18" charset="0"/>
              </a:rPr>
              <a:t>- </a:t>
            </a:r>
            <a:r>
              <a:rPr kumimoji="0" lang="ru-RU" b="0" i="0" u="none" strike="noStrike" cap="none" normalizeH="0" baseline="0" dirty="0" err="1" smtClean="0">
                <a:ln>
                  <a:noFill/>
                </a:ln>
                <a:effectLst/>
                <a:latin typeface="Times New Roman" pitchFamily="18" charset="0"/>
                <a:cs typeface="Times New Roman" pitchFamily="18" charset="0"/>
              </a:rPr>
              <a:t>бейдж</a:t>
            </a:r>
            <a:endParaRPr kumimoji="0" lang="ru-RU" b="0" i="0" u="none" strike="noStrike" cap="none" normalizeH="0" baseline="0" dirty="0" smtClean="0">
              <a:ln>
                <a:noFill/>
              </a:ln>
              <a:effectLst/>
              <a:latin typeface="Times New Roman" pitchFamily="18" charset="0"/>
              <a:cs typeface="Times New Roman" pitchFamily="18"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ru-RU" b="0" i="0" u="none" strike="noStrike" cap="none" normalizeH="0" baseline="0" dirty="0" smtClean="0">
                <a:ln>
                  <a:noFill/>
                </a:ln>
                <a:effectLst/>
                <a:latin typeface="Times New Roman" pitchFamily="18" charset="0"/>
                <a:cs typeface="Times New Roman" pitchFamily="18" charset="0"/>
              </a:rPr>
              <a:t>- обувь классического фасона на каблуке не более 5 см</a:t>
            </a: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ru-RU" b="0" i="0" u="none" strike="noStrike" cap="none" normalizeH="0" baseline="0" dirty="0" smtClean="0">
                <a:ln>
                  <a:noFill/>
                </a:ln>
                <a:effectLst/>
                <a:latin typeface="Times New Roman" pitchFamily="18" charset="0"/>
                <a:cs typeface="Times New Roman" pitchFamily="18" charset="0"/>
              </a:rPr>
              <a:t>- собранные волосы</a:t>
            </a: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ru-RU" b="0" i="0" u="none" strike="noStrike" cap="none" normalizeH="0" baseline="0" dirty="0" smtClean="0">
                <a:ln>
                  <a:noFill/>
                </a:ln>
                <a:effectLst/>
                <a:latin typeface="Times New Roman" pitchFamily="18" charset="0"/>
                <a:cs typeface="Times New Roman" pitchFamily="18" charset="0"/>
              </a:rPr>
              <a:t>- скромные аксессуары и ювелирные украшения.</a:t>
            </a: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ru-RU" b="0" i="0" u="none" strike="noStrike" cap="none" normalizeH="0" baseline="0" dirty="0" smtClean="0">
                <a:ln>
                  <a:noFill/>
                </a:ln>
                <a:effectLst/>
                <a:latin typeface="Times New Roman" pitchFamily="18" charset="0"/>
                <a:cs typeface="Times New Roman" pitchFamily="18" charset="0"/>
              </a:rPr>
              <a:t>Корпоративная одежда оказывает на посетителей психологическое влияние и имеет прямое отношение к впечатлению посетителей о гостинице. Опрятный внешний облик является, своего рода, наглядной визитной карточкой. Однако представление о профессионализме администратора гостиницы в большей степени формируется тем, как он выглядит в этой форме.</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36"/>
        <p:cNvGrpSpPr/>
        <p:nvPr/>
      </p:nvGrpSpPr>
      <p:grpSpPr>
        <a:xfrm>
          <a:off x="0" y="0"/>
          <a:ext cx="0" cy="0"/>
          <a:chOff x="0" y="0"/>
          <a:chExt cx="0" cy="0"/>
        </a:xfrm>
      </p:grpSpPr>
      <p:sp>
        <p:nvSpPr>
          <p:cNvPr id="37" name="Google Shape;37;p5"/>
          <p:cNvSpPr txBox="1">
            <a:spLocks noGrp="1"/>
          </p:cNvSpPr>
          <p:nvPr>
            <p:ph type="body" idx="1"/>
          </p:nvPr>
        </p:nvSpPr>
        <p:spPr>
          <a:xfrm>
            <a:off x="571472" y="571480"/>
            <a:ext cx="8229600" cy="5500726"/>
          </a:xfrm>
          <a:prstGeom prst="rect">
            <a:avLst/>
          </a:prstGeom>
          <a:noFill/>
          <a:ln>
            <a:noFill/>
          </a:ln>
        </p:spPr>
        <p:txBody>
          <a:bodyPr spcFirstLastPara="1" wrap="square" lIns="91425" tIns="45700" rIns="91425" bIns="45700" anchor="t" anchorCtr="0">
            <a:noAutofit/>
          </a:bodyPr>
          <a:lstStyle/>
          <a:p>
            <a:pPr marL="342900" marR="0" lvl="0" indent="-342900" algn="ctr" rtl="0">
              <a:lnSpc>
                <a:spcPct val="80000"/>
              </a:lnSpc>
              <a:spcBef>
                <a:spcPts val="0"/>
              </a:spcBef>
              <a:spcAft>
                <a:spcPts val="0"/>
              </a:spcAft>
              <a:buClr>
                <a:schemeClr val="accent2"/>
              </a:buClr>
              <a:buSzPts val="2000"/>
              <a:buFont typeface="Arial"/>
              <a:buNone/>
            </a:pPr>
            <a:r>
              <a:rPr lang="ru-RU" sz="2000" b="1" i="1" u="none" strike="noStrike" cap="none" dirty="0" smtClean="0">
                <a:solidFill>
                  <a:schemeClr val="accent6">
                    <a:lumMod val="50000"/>
                  </a:schemeClr>
                </a:solidFill>
                <a:latin typeface="Times New Roman" pitchFamily="18" charset="0"/>
                <a:ea typeface="Arial"/>
                <a:cs typeface="Times New Roman" pitchFamily="18" charset="0"/>
                <a:sym typeface="Arial"/>
              </a:rPr>
              <a:t>«Лицо»</a:t>
            </a:r>
            <a:r>
              <a:rPr lang="en-US" sz="2000" b="1" i="1" u="none" strike="noStrike" cap="none" dirty="0" smtClean="0">
                <a:solidFill>
                  <a:schemeClr val="accent6">
                    <a:lumMod val="50000"/>
                  </a:schemeClr>
                </a:solidFill>
                <a:latin typeface="Times New Roman" pitchFamily="18" charset="0"/>
                <a:ea typeface="Arial"/>
                <a:cs typeface="Times New Roman" pitchFamily="18" charset="0"/>
                <a:sym typeface="Arial"/>
              </a:rPr>
              <a:t> </a:t>
            </a:r>
            <a:r>
              <a:rPr lang="ru-RU" sz="2000" b="1" i="1" u="none" strike="noStrike" cap="none" dirty="0" smtClean="0">
                <a:solidFill>
                  <a:schemeClr val="accent6">
                    <a:lumMod val="50000"/>
                  </a:schemeClr>
                </a:solidFill>
                <a:latin typeface="Times New Roman" pitchFamily="18" charset="0"/>
                <a:ea typeface="Arial"/>
                <a:cs typeface="Times New Roman" pitchFamily="18" charset="0"/>
                <a:sym typeface="Arial"/>
              </a:rPr>
              <a:t>персонала</a:t>
            </a:r>
            <a:endParaRPr sz="2000" b="1" i="0" u="none" strike="noStrike" cap="none">
              <a:solidFill>
                <a:schemeClr val="accent6">
                  <a:lumMod val="50000"/>
                </a:schemeClr>
              </a:solidFill>
              <a:latin typeface="Times New Roman" pitchFamily="18" charset="0"/>
              <a:ea typeface="Arial"/>
              <a:cs typeface="Times New Roman" pitchFamily="18" charset="0"/>
              <a:sym typeface="Arial"/>
            </a:endParaRPr>
          </a:p>
          <a:p>
            <a:pPr marL="342900" marR="0" lvl="0" indent="-342900" algn="just" rtl="0">
              <a:lnSpc>
                <a:spcPct val="80000"/>
              </a:lnSpc>
              <a:spcBef>
                <a:spcPts val="360"/>
              </a:spcBef>
              <a:spcAft>
                <a:spcPts val="0"/>
              </a:spcAft>
              <a:buClr>
                <a:schemeClr val="dk1"/>
              </a:buClr>
              <a:buSzPts val="1800"/>
              <a:buFont typeface="Arial"/>
              <a:buChar char="•"/>
            </a:pPr>
            <a:r>
              <a:rPr lang="ru-RU" sz="2000" b="0" i="0" u="none" strike="noStrike" cap="none" dirty="0" smtClean="0">
                <a:solidFill>
                  <a:schemeClr val="dk1"/>
                </a:solidFill>
                <a:latin typeface="Times New Roman" pitchFamily="18" charset="0"/>
                <a:ea typeface="Arial"/>
                <a:cs typeface="Times New Roman" pitchFamily="18" charset="0"/>
                <a:sym typeface="Arial"/>
              </a:rPr>
              <a:t>Разговаривая с гостем или коллегой, сотрудники гостиницы должны быть вежливы, доброжелательны, дружелюбны. Гостя следует приветствовать:  «Доброе утро», «Добрый день», «Добрый вечер».</a:t>
            </a:r>
          </a:p>
          <a:p>
            <a:pPr marL="342900" marR="0" lvl="0" indent="-228600" algn="just" rtl="0">
              <a:lnSpc>
                <a:spcPct val="80000"/>
              </a:lnSpc>
              <a:spcBef>
                <a:spcPts val="360"/>
              </a:spcBef>
              <a:spcAft>
                <a:spcPts val="0"/>
              </a:spcAft>
              <a:buClr>
                <a:schemeClr val="dk1"/>
              </a:buClr>
              <a:buSzPts val="1800"/>
              <a:buFont typeface="Arial"/>
              <a:buNone/>
            </a:pPr>
            <a:endParaRPr sz="2000" b="0" i="0" u="none" strike="noStrike" cap="none">
              <a:solidFill>
                <a:schemeClr val="dk1"/>
              </a:solidFill>
              <a:latin typeface="Times New Roman" pitchFamily="18" charset="0"/>
              <a:ea typeface="Arial"/>
              <a:cs typeface="Times New Roman" pitchFamily="18" charset="0"/>
              <a:sym typeface="Arial"/>
            </a:endParaRPr>
          </a:p>
          <a:p>
            <a:pPr marL="342900" marR="0" lvl="0" indent="-342900" algn="just" rtl="0">
              <a:lnSpc>
                <a:spcPct val="80000"/>
              </a:lnSpc>
              <a:spcBef>
                <a:spcPts val="360"/>
              </a:spcBef>
              <a:spcAft>
                <a:spcPts val="0"/>
              </a:spcAft>
              <a:buClr>
                <a:schemeClr val="dk1"/>
              </a:buClr>
              <a:buSzPts val="1800"/>
              <a:buFont typeface="Arial"/>
              <a:buChar char="•"/>
            </a:pPr>
            <a:r>
              <a:rPr lang="ru-RU" sz="2000" b="0" i="0" u="none" strike="noStrike" cap="none" dirty="0" smtClean="0">
                <a:solidFill>
                  <a:schemeClr val="dk1"/>
                </a:solidFill>
                <a:latin typeface="Times New Roman" pitchFamily="18" charset="0"/>
                <a:ea typeface="Arial"/>
                <a:cs typeface="Times New Roman" pitchFamily="18" charset="0"/>
                <a:sym typeface="Arial"/>
              </a:rPr>
              <a:t>Следует быть внимательным к просьбам гостя. В этом случае любой сотрудник гостиницы должен дать совет или оказать необходимую помощь. При разговоре с гостем настроение персонала должно быть только со знаком «+»!!!</a:t>
            </a:r>
          </a:p>
          <a:p>
            <a:pPr marL="342900" marR="0" lvl="0" indent="-228600" algn="just" rtl="0">
              <a:lnSpc>
                <a:spcPct val="80000"/>
              </a:lnSpc>
              <a:spcBef>
                <a:spcPts val="360"/>
              </a:spcBef>
              <a:spcAft>
                <a:spcPts val="0"/>
              </a:spcAft>
              <a:buClr>
                <a:schemeClr val="dk1"/>
              </a:buClr>
              <a:buSzPts val="1800"/>
              <a:buFont typeface="Arial"/>
              <a:buNone/>
            </a:pPr>
            <a:endParaRPr sz="2000" b="0" i="0" u="none" strike="noStrike" cap="none">
              <a:solidFill>
                <a:schemeClr val="dk1"/>
              </a:solidFill>
              <a:latin typeface="Times New Roman" pitchFamily="18" charset="0"/>
              <a:ea typeface="Arial"/>
              <a:cs typeface="Times New Roman" pitchFamily="18" charset="0"/>
              <a:sym typeface="Arial"/>
            </a:endParaRPr>
          </a:p>
          <a:p>
            <a:pPr marL="342900" marR="0" lvl="0" indent="-342900" algn="just" rtl="0">
              <a:lnSpc>
                <a:spcPct val="80000"/>
              </a:lnSpc>
              <a:spcBef>
                <a:spcPts val="360"/>
              </a:spcBef>
              <a:spcAft>
                <a:spcPts val="0"/>
              </a:spcAft>
              <a:buClr>
                <a:schemeClr val="dk1"/>
              </a:buClr>
              <a:buSzPts val="1800"/>
              <a:buFont typeface="Arial"/>
              <a:buChar char="•"/>
            </a:pPr>
            <a:r>
              <a:rPr lang="ru-RU" sz="2000" b="0" i="0" u="none" strike="noStrike" cap="none" dirty="0" smtClean="0">
                <a:solidFill>
                  <a:schemeClr val="dk1"/>
                </a:solidFill>
                <a:latin typeface="Times New Roman" pitchFamily="18" charset="0"/>
                <a:ea typeface="Arial"/>
                <a:cs typeface="Times New Roman" pitchFamily="18" charset="0"/>
                <a:sym typeface="Arial"/>
              </a:rPr>
              <a:t>Если персонал гостиницы знает гостя по имени, то и обращаться к нему следует следующим образом: «Добро пожаловать в гостиницу, господин Иванов, надеемся, что Ваша поездка будет удачной… Мы желаем Вам приятно провести время. Если мы что-нибудь можем сделать для Вас, пожалуйста, обращайтесь к нам в любое время».</a:t>
            </a:r>
          </a:p>
          <a:p>
            <a:pPr marL="342900" marR="0" lvl="0" indent="-228600" algn="just" rtl="0">
              <a:lnSpc>
                <a:spcPct val="80000"/>
              </a:lnSpc>
              <a:spcBef>
                <a:spcPts val="360"/>
              </a:spcBef>
              <a:spcAft>
                <a:spcPts val="0"/>
              </a:spcAft>
              <a:buClr>
                <a:schemeClr val="dk1"/>
              </a:buClr>
              <a:buSzPts val="1800"/>
              <a:buFont typeface="Arial"/>
              <a:buNone/>
            </a:pPr>
            <a:endParaRPr sz="2000" b="0" i="0" u="none" strike="noStrike" cap="none">
              <a:solidFill>
                <a:schemeClr val="dk1"/>
              </a:solidFill>
              <a:latin typeface="Times New Roman" pitchFamily="18" charset="0"/>
              <a:ea typeface="Arial"/>
              <a:cs typeface="Times New Roman" pitchFamily="18" charset="0"/>
              <a:sym typeface="Arial"/>
            </a:endParaRPr>
          </a:p>
          <a:p>
            <a:pPr marL="342900" marR="0" lvl="0" indent="-342900" algn="just" rtl="0">
              <a:lnSpc>
                <a:spcPct val="80000"/>
              </a:lnSpc>
              <a:spcBef>
                <a:spcPts val="360"/>
              </a:spcBef>
              <a:spcAft>
                <a:spcPts val="0"/>
              </a:spcAft>
              <a:buClr>
                <a:schemeClr val="dk1"/>
              </a:buClr>
              <a:buSzPts val="1800"/>
              <a:buFont typeface="Arial"/>
              <a:buChar char="•"/>
            </a:pPr>
            <a:r>
              <a:rPr lang="ru-RU" sz="2000" b="0" i="0" u="none" strike="noStrike" cap="none" dirty="0" smtClean="0">
                <a:solidFill>
                  <a:schemeClr val="dk1"/>
                </a:solidFill>
                <a:latin typeface="Times New Roman" pitchFamily="18" charset="0"/>
                <a:ea typeface="Arial"/>
                <a:cs typeface="Times New Roman" pitchFamily="18" charset="0"/>
                <a:sym typeface="Arial"/>
              </a:rPr>
              <a:t>Прощаясь с гостем, тоже необходимо обратиться к нему по имени: «До свидания, господин Иванов. Счастливого пути, и мы надеемся увидеть Вас снова во время Вашего следующего приезда в наш город».</a:t>
            </a:r>
          </a:p>
        </p:txBody>
      </p:sp>
      <p:sp>
        <p:nvSpPr>
          <p:cNvPr id="3" name="Прямоугольник 2"/>
          <p:cNvSpPr/>
          <p:nvPr/>
        </p:nvSpPr>
        <p:spPr>
          <a:xfrm>
            <a:off x="142844" y="0"/>
            <a:ext cx="9001156" cy="458074"/>
          </a:xfrm>
          <a:prstGeom prst="rect">
            <a:avLst/>
          </a:prstGeom>
        </p:spPr>
        <p:txBody>
          <a:bodyPr wrap="square">
            <a:spAutoFit/>
          </a:bodyPr>
          <a:lstStyle/>
          <a:p>
            <a:pPr lvl="0" algn="ctr">
              <a:lnSpc>
                <a:spcPct val="150000"/>
              </a:lnSpc>
              <a:spcBef>
                <a:spcPts val="400"/>
              </a:spcBef>
              <a:buClr>
                <a:schemeClr val="dk1"/>
              </a:buClr>
              <a:buSzPts val="2000"/>
            </a:pPr>
            <a:r>
              <a:rPr lang="ru-RU" b="1" dirty="0" smtClean="0">
                <a:solidFill>
                  <a:schemeClr val="dk1"/>
                </a:solidFill>
                <a:latin typeface="Times New Roman" pitchFamily="18" charset="0"/>
                <a:ea typeface="Arial"/>
                <a:cs typeface="Times New Roman" pitchFamily="18" charset="0"/>
                <a:sym typeface="Arial"/>
              </a:rPr>
              <a:t>Идея «стиля» осуществляется благодаря соблюдению ряда правил.</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41"/>
        <p:cNvGrpSpPr/>
        <p:nvPr/>
      </p:nvGrpSpPr>
      <p:grpSpPr>
        <a:xfrm>
          <a:off x="0" y="0"/>
          <a:ext cx="0" cy="0"/>
          <a:chOff x="0" y="0"/>
          <a:chExt cx="0" cy="0"/>
        </a:xfrm>
      </p:grpSpPr>
      <p:sp>
        <p:nvSpPr>
          <p:cNvPr id="42" name="Google Shape;42;p6"/>
          <p:cNvSpPr txBox="1">
            <a:spLocks noGrp="1"/>
          </p:cNvSpPr>
          <p:nvPr>
            <p:ph type="body" idx="1"/>
          </p:nvPr>
        </p:nvSpPr>
        <p:spPr>
          <a:xfrm>
            <a:off x="428596" y="357166"/>
            <a:ext cx="8229600" cy="5721350"/>
          </a:xfrm>
          <a:prstGeom prst="rect">
            <a:avLst/>
          </a:prstGeom>
          <a:noFill/>
          <a:ln>
            <a:noFill/>
          </a:ln>
        </p:spPr>
        <p:txBody>
          <a:bodyPr spcFirstLastPara="1" wrap="square" lIns="91425" tIns="45700" rIns="91425" bIns="45700" anchor="t" anchorCtr="0">
            <a:noAutofit/>
          </a:bodyPr>
          <a:lstStyle/>
          <a:p>
            <a:pPr marL="342900" marR="0" lvl="0" indent="-342900" algn="ctr" rtl="0">
              <a:lnSpc>
                <a:spcPct val="80000"/>
              </a:lnSpc>
              <a:spcBef>
                <a:spcPts val="0"/>
              </a:spcBef>
              <a:spcAft>
                <a:spcPts val="0"/>
              </a:spcAft>
              <a:buClr>
                <a:schemeClr val="accent2"/>
              </a:buClr>
              <a:buSzPts val="2400"/>
              <a:buFont typeface="Arial"/>
              <a:buNone/>
            </a:pPr>
            <a:r>
              <a:rPr lang="ru-RU" sz="2000" b="1" i="1" u="none" strike="noStrike" cap="none" dirty="0" smtClean="0">
                <a:solidFill>
                  <a:schemeClr val="accent6">
                    <a:lumMod val="50000"/>
                  </a:schemeClr>
                </a:solidFill>
                <a:latin typeface="Times New Roman" pitchFamily="18" charset="0"/>
                <a:ea typeface="Arial"/>
                <a:cs typeface="Times New Roman" pitchFamily="18" charset="0"/>
                <a:sym typeface="Arial"/>
              </a:rPr>
              <a:t>«Лицо» в корреспонденции</a:t>
            </a:r>
            <a:endParaRPr sz="2000" b="1" i="0" u="none" strike="noStrike" cap="none">
              <a:solidFill>
                <a:schemeClr val="accent6">
                  <a:lumMod val="50000"/>
                </a:schemeClr>
              </a:solidFill>
              <a:latin typeface="Times New Roman" pitchFamily="18" charset="0"/>
              <a:ea typeface="Arial"/>
              <a:cs typeface="Times New Roman" pitchFamily="18" charset="0"/>
              <a:sym typeface="Arial"/>
            </a:endParaRPr>
          </a:p>
          <a:p>
            <a:pPr marL="0" marR="0" lvl="0" indent="342900" algn="just" rtl="0">
              <a:spcBef>
                <a:spcPts val="0"/>
              </a:spcBef>
              <a:spcAft>
                <a:spcPts val="0"/>
              </a:spcAft>
              <a:buClr>
                <a:schemeClr val="dk1"/>
              </a:buClr>
              <a:buSzPts val="2400"/>
              <a:buNone/>
            </a:pPr>
            <a:r>
              <a:rPr lang="ru-RU" sz="2000" b="0" i="0" u="none" strike="noStrike" cap="none" dirty="0" smtClean="0">
                <a:solidFill>
                  <a:schemeClr val="dk1"/>
                </a:solidFill>
                <a:latin typeface="Times New Roman" pitchFamily="18" charset="0"/>
                <a:ea typeface="Arial"/>
                <a:cs typeface="Times New Roman" pitchFamily="18" charset="0"/>
                <a:sym typeface="Arial"/>
              </a:rPr>
              <a:t>Стильным должен быть и язык персонала в письмах. Вся корреспонденция (факсы, письма, служебные записки) демонстрирует уровень эффективности работы и профессионализма. В гостинице должны оставаться все копии исходящей корреспонденции.</a:t>
            </a:r>
          </a:p>
          <a:p>
            <a:pPr marL="0" marR="0" lvl="0" indent="342900" algn="just" rtl="0">
              <a:spcBef>
                <a:spcPts val="0"/>
              </a:spcBef>
              <a:spcAft>
                <a:spcPts val="0"/>
              </a:spcAft>
              <a:buClr>
                <a:schemeClr val="dk1"/>
              </a:buClr>
              <a:buSzPts val="2400"/>
              <a:buNone/>
            </a:pPr>
            <a:r>
              <a:rPr lang="ru-RU" sz="2000" dirty="0" smtClean="0">
                <a:solidFill>
                  <a:schemeClr val="dk1"/>
                </a:solidFill>
                <a:latin typeface="Times New Roman" pitchFamily="18" charset="0"/>
                <a:ea typeface="Arial"/>
                <a:cs typeface="Times New Roman" pitchFamily="18" charset="0"/>
                <a:sym typeface="Arial"/>
              </a:rPr>
              <a:t>Кроме того, корреспонденция:</a:t>
            </a:r>
          </a:p>
          <a:p>
            <a:pPr marL="342900" marR="0" lvl="0" indent="-342900" algn="just" rtl="0">
              <a:spcBef>
                <a:spcPts val="480"/>
              </a:spcBef>
              <a:spcAft>
                <a:spcPts val="0"/>
              </a:spcAft>
              <a:buClr>
                <a:schemeClr val="dk1"/>
              </a:buClr>
              <a:buSzPts val="2400"/>
              <a:buFont typeface="Arial"/>
              <a:buChar char="•"/>
            </a:pPr>
            <a:r>
              <a:rPr lang="ru-RU" sz="2000" b="0" i="0" u="none" strike="noStrike" cap="none" dirty="0" smtClean="0">
                <a:solidFill>
                  <a:schemeClr val="dk1"/>
                </a:solidFill>
                <a:latin typeface="Times New Roman" pitchFamily="18" charset="0"/>
                <a:ea typeface="Arial"/>
                <a:cs typeface="Times New Roman" pitchFamily="18" charset="0"/>
                <a:sym typeface="Arial"/>
              </a:rPr>
              <a:t>должна получить ответ в течение 24 ч;</a:t>
            </a:r>
          </a:p>
          <a:p>
            <a:pPr marL="342900" marR="0" lvl="0" indent="-342900" algn="just" rtl="0">
              <a:spcBef>
                <a:spcPts val="480"/>
              </a:spcBef>
              <a:spcAft>
                <a:spcPts val="0"/>
              </a:spcAft>
              <a:buClr>
                <a:schemeClr val="dk1"/>
              </a:buClr>
              <a:buSzPts val="2400"/>
              <a:buFont typeface="Arial"/>
              <a:buChar char="•"/>
            </a:pPr>
            <a:r>
              <a:rPr lang="ru-RU" sz="2000" dirty="0" smtClean="0">
                <a:solidFill>
                  <a:schemeClr val="dk1"/>
                </a:solidFill>
                <a:latin typeface="Times New Roman" pitchFamily="18" charset="0"/>
                <a:ea typeface="Arial"/>
                <a:cs typeface="Times New Roman" pitchFamily="18" charset="0"/>
                <a:sym typeface="Arial"/>
              </a:rPr>
              <a:t>должна быть отпечатана на правильно выбранной бумаге или бланке;</a:t>
            </a:r>
          </a:p>
          <a:p>
            <a:pPr marL="342900" marR="0" lvl="0" indent="-342900" algn="just" rtl="0">
              <a:spcBef>
                <a:spcPts val="480"/>
              </a:spcBef>
              <a:spcAft>
                <a:spcPts val="0"/>
              </a:spcAft>
              <a:buClr>
                <a:schemeClr val="dk1"/>
              </a:buClr>
              <a:buSzPts val="2400"/>
              <a:buFont typeface="Arial"/>
              <a:buChar char="•"/>
            </a:pPr>
            <a:r>
              <a:rPr lang="ru-RU" sz="2000" b="0" i="0" u="none" strike="noStrike" cap="none" dirty="0" smtClean="0">
                <a:solidFill>
                  <a:schemeClr val="dk1"/>
                </a:solidFill>
                <a:latin typeface="Times New Roman" pitchFamily="18" charset="0"/>
                <a:ea typeface="Arial"/>
                <a:cs typeface="Times New Roman" pitchFamily="18" charset="0"/>
                <a:sym typeface="Arial"/>
              </a:rPr>
              <a:t>должна быть красиво отформатирована;</a:t>
            </a:r>
          </a:p>
          <a:p>
            <a:pPr marL="342900" marR="0" lvl="0" indent="-342900" algn="just" rtl="0">
              <a:spcBef>
                <a:spcPts val="480"/>
              </a:spcBef>
              <a:spcAft>
                <a:spcPts val="0"/>
              </a:spcAft>
              <a:buClr>
                <a:schemeClr val="dk1"/>
              </a:buClr>
              <a:buSzPts val="2400"/>
              <a:buFont typeface="Arial"/>
              <a:buChar char="•"/>
            </a:pPr>
            <a:r>
              <a:rPr lang="ru-RU" sz="2000" dirty="0" smtClean="0">
                <a:solidFill>
                  <a:schemeClr val="dk1"/>
                </a:solidFill>
                <a:latin typeface="Times New Roman" pitchFamily="18" charset="0"/>
                <a:ea typeface="Arial"/>
                <a:cs typeface="Times New Roman" pitchFamily="18" charset="0"/>
                <a:sym typeface="Arial"/>
              </a:rPr>
              <a:t>должна быть адресована конкретному лицу с указанием его полного имени;</a:t>
            </a:r>
          </a:p>
          <a:p>
            <a:pPr marL="342900" marR="0" lvl="0" indent="-342900" algn="just" rtl="0">
              <a:spcBef>
                <a:spcPts val="480"/>
              </a:spcBef>
              <a:spcAft>
                <a:spcPts val="0"/>
              </a:spcAft>
              <a:buClr>
                <a:schemeClr val="dk1"/>
              </a:buClr>
              <a:buSzPts val="2400"/>
              <a:buFont typeface="Arial"/>
              <a:buChar char="•"/>
            </a:pPr>
            <a:r>
              <a:rPr lang="ru-RU" sz="2000" b="0" i="0" u="none" strike="noStrike" cap="none" dirty="0" smtClean="0">
                <a:solidFill>
                  <a:schemeClr val="dk1"/>
                </a:solidFill>
                <a:latin typeface="Times New Roman" pitchFamily="18" charset="0"/>
                <a:ea typeface="Arial"/>
                <a:cs typeface="Times New Roman" pitchFamily="18" charset="0"/>
                <a:sym typeface="Arial"/>
              </a:rPr>
              <a:t>не должна содержать орфографических ошибок;</a:t>
            </a:r>
          </a:p>
          <a:p>
            <a:pPr marL="342900" marR="0" lvl="0" indent="-342900" algn="just" rtl="0">
              <a:spcBef>
                <a:spcPts val="480"/>
              </a:spcBef>
              <a:spcAft>
                <a:spcPts val="0"/>
              </a:spcAft>
              <a:buClr>
                <a:schemeClr val="dk1"/>
              </a:buClr>
              <a:buSzPts val="2400"/>
              <a:buFont typeface="Arial"/>
              <a:buChar char="•"/>
            </a:pPr>
            <a:r>
              <a:rPr lang="ru-RU" sz="2000" b="0" i="0" u="none" strike="noStrike" cap="none" dirty="0" smtClean="0">
                <a:solidFill>
                  <a:schemeClr val="dk1"/>
                </a:solidFill>
                <a:latin typeface="Times New Roman" pitchFamily="18" charset="0"/>
                <a:ea typeface="Arial"/>
                <a:cs typeface="Times New Roman" pitchFamily="18" charset="0"/>
                <a:sym typeface="Arial"/>
              </a:rPr>
              <a:t> не должна быть написанной от руки;</a:t>
            </a:r>
          </a:p>
          <a:p>
            <a:pPr marL="342900" marR="0" lvl="0" indent="-342900" algn="just" rtl="0">
              <a:spcBef>
                <a:spcPts val="480"/>
              </a:spcBef>
              <a:spcAft>
                <a:spcPts val="0"/>
              </a:spcAft>
              <a:buClr>
                <a:schemeClr val="dk1"/>
              </a:buClr>
              <a:buSzPts val="2400"/>
              <a:buFont typeface="Arial"/>
              <a:buChar char="•"/>
            </a:pPr>
            <a:r>
              <a:rPr lang="ru-RU" sz="2000" dirty="0" smtClean="0">
                <a:solidFill>
                  <a:schemeClr val="dk1"/>
                </a:solidFill>
                <a:latin typeface="Times New Roman" pitchFamily="18" charset="0"/>
                <a:ea typeface="Arial"/>
                <a:cs typeface="Times New Roman" pitchFamily="18" charset="0"/>
                <a:sym typeface="Arial"/>
              </a:rPr>
              <a:t>должна под именем и должностью отправителя содержать подпись.</a:t>
            </a:r>
            <a:r>
              <a:rPr lang="ru-RU" sz="2000" b="0" i="0" u="none" strike="noStrike" cap="none" dirty="0" smtClean="0">
                <a:solidFill>
                  <a:schemeClr val="dk1"/>
                </a:solidFill>
                <a:latin typeface="Times New Roman" pitchFamily="18" charset="0"/>
                <a:ea typeface="Arial"/>
                <a:cs typeface="Times New Roman" pitchFamily="18" charset="0"/>
                <a:sym typeface="Arial"/>
              </a:rPr>
              <a:t/>
            </a:r>
            <a:br>
              <a:rPr lang="ru-RU" sz="2000" b="0" i="0" u="none" strike="noStrike" cap="none" dirty="0" smtClean="0">
                <a:solidFill>
                  <a:schemeClr val="dk1"/>
                </a:solidFill>
                <a:latin typeface="Times New Roman" pitchFamily="18" charset="0"/>
                <a:ea typeface="Arial"/>
                <a:cs typeface="Times New Roman" pitchFamily="18" charset="0"/>
                <a:sym typeface="Arial"/>
              </a:rPr>
            </a:br>
            <a:endParaRPr sz="200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46"/>
        <p:cNvGrpSpPr/>
        <p:nvPr/>
      </p:nvGrpSpPr>
      <p:grpSpPr>
        <a:xfrm>
          <a:off x="0" y="0"/>
          <a:ext cx="0" cy="0"/>
          <a:chOff x="0" y="0"/>
          <a:chExt cx="0" cy="0"/>
        </a:xfrm>
      </p:grpSpPr>
      <p:sp>
        <p:nvSpPr>
          <p:cNvPr id="47" name="Google Shape;47;p7"/>
          <p:cNvSpPr txBox="1">
            <a:spLocks noGrp="1"/>
          </p:cNvSpPr>
          <p:nvPr>
            <p:ph type="body" idx="1"/>
          </p:nvPr>
        </p:nvSpPr>
        <p:spPr>
          <a:xfrm>
            <a:off x="457200" y="476250"/>
            <a:ext cx="8229600" cy="5649912"/>
          </a:xfrm>
          <a:prstGeom prst="rect">
            <a:avLst/>
          </a:prstGeom>
          <a:noFill/>
          <a:ln>
            <a:noFill/>
          </a:ln>
        </p:spPr>
        <p:txBody>
          <a:bodyPr spcFirstLastPara="1" wrap="square" lIns="91425" tIns="45700" rIns="91425" bIns="45700" anchor="t" anchorCtr="0">
            <a:noAutofit/>
          </a:bodyPr>
          <a:lstStyle/>
          <a:p>
            <a:pPr marL="0" marR="0" lvl="0" indent="-342900" algn="ctr" rtl="0">
              <a:lnSpc>
                <a:spcPct val="150000"/>
              </a:lnSpc>
              <a:spcBef>
                <a:spcPts val="0"/>
              </a:spcBef>
              <a:spcAft>
                <a:spcPts val="0"/>
              </a:spcAft>
              <a:buClr>
                <a:schemeClr val="accent2"/>
              </a:buClr>
              <a:buSzPts val="2400"/>
              <a:buFont typeface="Arial"/>
              <a:buNone/>
            </a:pPr>
            <a:r>
              <a:rPr lang="ru-RU" sz="2000" b="1" i="1" u="none" strike="noStrike" cap="none" dirty="0" smtClean="0">
                <a:solidFill>
                  <a:schemeClr val="accent6">
                    <a:lumMod val="50000"/>
                  </a:schemeClr>
                </a:solidFill>
                <a:latin typeface="Times New Roman" pitchFamily="18" charset="0"/>
                <a:ea typeface="Arial"/>
                <a:cs typeface="Times New Roman" pitchFamily="18" charset="0"/>
                <a:sym typeface="Arial"/>
              </a:rPr>
              <a:t>«Лицо» при телефонных разговорах</a:t>
            </a:r>
            <a:endParaRPr sz="2000">
              <a:solidFill>
                <a:schemeClr val="accent6">
                  <a:lumMod val="50000"/>
                </a:schemeClr>
              </a:solidFill>
              <a:latin typeface="Times New Roman" pitchFamily="18" charset="0"/>
              <a:cs typeface="Times New Roman" pitchFamily="18" charset="0"/>
            </a:endParaRPr>
          </a:p>
          <a:p>
            <a:pPr marL="0" marR="0" lvl="0" indent="-342900" algn="just" rtl="0">
              <a:lnSpc>
                <a:spcPct val="150000"/>
              </a:lnSpc>
              <a:spcBef>
                <a:spcPts val="0"/>
              </a:spcBef>
              <a:spcAft>
                <a:spcPts val="0"/>
              </a:spcAft>
              <a:buClr>
                <a:schemeClr val="dk1"/>
              </a:buClr>
              <a:buSzPts val="2400"/>
              <a:buFont typeface="Arial"/>
              <a:buChar char="•"/>
            </a:pPr>
            <a:r>
              <a:rPr lang="ru-RU" sz="2000" b="0" i="0" u="none" strike="noStrike" cap="none" dirty="0" smtClean="0">
                <a:solidFill>
                  <a:schemeClr val="dk1"/>
                </a:solidFill>
                <a:latin typeface="Times New Roman" pitchFamily="18" charset="0"/>
                <a:ea typeface="Arial"/>
                <a:cs typeface="Times New Roman" pitchFamily="18" charset="0"/>
                <a:sym typeface="Arial"/>
              </a:rPr>
              <a:t>Персоналу гостиницы следует так разговаривать с гостем по телефону, как будто он находится перед Вашими глазами. Отвечать на звонок следует </a:t>
            </a:r>
            <a:r>
              <a:rPr lang="ru-RU" sz="2000" dirty="0" smtClean="0">
                <a:solidFill>
                  <a:schemeClr val="dk1"/>
                </a:solidFill>
                <a:latin typeface="Times New Roman" pitchFamily="18" charset="0"/>
                <a:ea typeface="Arial"/>
                <a:cs typeface="Times New Roman" pitchFamily="18" charset="0"/>
                <a:sym typeface="Arial"/>
              </a:rPr>
              <a:t>быстро, не позднее 3-го звонка. Это говорит о вежливости и эффективности работы персонала. Отвечать необходимо на русском и на английском языках, но сначала необходимо представиться и представить то место, на которое гость позвонил, а также предложить свою помощь. </a:t>
            </a:r>
            <a:endParaRPr sz="2000">
              <a:latin typeface="Times New Roman" pitchFamily="18" charset="0"/>
              <a:cs typeface="Times New Roman" pitchFamily="18" charset="0"/>
            </a:endParaRPr>
          </a:p>
          <a:p>
            <a:pPr marL="0" marR="0" lvl="0" indent="-190500" algn="just" rtl="0">
              <a:lnSpc>
                <a:spcPct val="150000"/>
              </a:lnSpc>
              <a:spcBef>
                <a:spcPts val="0"/>
              </a:spcBef>
              <a:spcAft>
                <a:spcPts val="0"/>
              </a:spcAft>
              <a:buClr>
                <a:schemeClr val="dk1"/>
              </a:buClr>
              <a:buSzPts val="2400"/>
              <a:buFont typeface="Arial"/>
              <a:buNone/>
            </a:pPr>
            <a:endParaRPr sz="2000" b="0" i="0" u="none" strike="noStrike" cap="none">
              <a:solidFill>
                <a:schemeClr val="dk1"/>
              </a:solidFill>
              <a:latin typeface="Times New Roman" pitchFamily="18" charset="0"/>
              <a:ea typeface="Arial"/>
              <a:cs typeface="Times New Roman" pitchFamily="18" charset="0"/>
              <a:sym typeface="Arial"/>
            </a:endParaRPr>
          </a:p>
          <a:p>
            <a:pPr marL="0" marR="0" lvl="0" indent="-342900" algn="just" rtl="0">
              <a:lnSpc>
                <a:spcPct val="150000"/>
              </a:lnSpc>
              <a:spcBef>
                <a:spcPts val="0"/>
              </a:spcBef>
              <a:spcAft>
                <a:spcPts val="0"/>
              </a:spcAft>
              <a:buClr>
                <a:schemeClr val="dk1"/>
              </a:buClr>
              <a:buSzPts val="2400"/>
              <a:buFont typeface="Arial"/>
              <a:buChar char="•"/>
            </a:pPr>
            <a:r>
              <a:rPr lang="ru-RU" sz="2000" b="0" i="0" u="none" strike="noStrike" cap="none" dirty="0" smtClean="0">
                <a:solidFill>
                  <a:schemeClr val="dk1"/>
                </a:solidFill>
                <a:latin typeface="Times New Roman" pitchFamily="18" charset="0"/>
                <a:ea typeface="Arial"/>
                <a:cs typeface="Times New Roman" pitchFamily="18" charset="0"/>
                <a:sym typeface="Arial"/>
              </a:rPr>
              <a:t>Заканчивая телефонный разговор с гостем, имя которого известно, следует обратиться к нему по имени и поблагодарить за звонок. Говорить следует спокойно, медленно, давая гостю возможность обращаться к вам с просьбами.</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Shape 51"/>
        <p:cNvGrpSpPr/>
        <p:nvPr/>
      </p:nvGrpSpPr>
      <p:grpSpPr>
        <a:xfrm>
          <a:off x="0" y="0"/>
          <a:ext cx="0" cy="0"/>
          <a:chOff x="0" y="0"/>
          <a:chExt cx="0" cy="0"/>
        </a:xfrm>
      </p:grpSpPr>
      <p:sp>
        <p:nvSpPr>
          <p:cNvPr id="52" name="Google Shape;52;p8"/>
          <p:cNvSpPr txBox="1">
            <a:spLocks noGrp="1"/>
          </p:cNvSpPr>
          <p:nvPr>
            <p:ph type="body" idx="1"/>
          </p:nvPr>
        </p:nvSpPr>
        <p:spPr>
          <a:xfrm>
            <a:off x="457200" y="692150"/>
            <a:ext cx="8229600" cy="5434012"/>
          </a:xfrm>
          <a:prstGeom prst="rect">
            <a:avLst/>
          </a:prstGeom>
          <a:noFill/>
          <a:ln>
            <a:noFill/>
          </a:ln>
        </p:spPr>
        <p:txBody>
          <a:bodyPr spcFirstLastPara="1" wrap="square" lIns="91425" tIns="45700" rIns="91425" bIns="45700" anchor="t" anchorCtr="0">
            <a:noAutofit/>
          </a:bodyPr>
          <a:lstStyle/>
          <a:p>
            <a:pPr marL="342900" marR="0" lvl="0" indent="-342900" algn="ctr" rtl="0">
              <a:lnSpc>
                <a:spcPct val="80000"/>
              </a:lnSpc>
              <a:spcBef>
                <a:spcPts val="0"/>
              </a:spcBef>
              <a:spcAft>
                <a:spcPts val="0"/>
              </a:spcAft>
              <a:buClr>
                <a:schemeClr val="accent2"/>
              </a:buClr>
              <a:buSzPts val="2000"/>
              <a:buFont typeface="Arial"/>
              <a:buNone/>
            </a:pPr>
            <a:r>
              <a:rPr lang="en-US" sz="2000" b="1" i="0" u="none" strike="noStrike" cap="none">
                <a:solidFill>
                  <a:schemeClr val="accent2"/>
                </a:solidFill>
                <a:latin typeface="Arial"/>
                <a:ea typeface="Arial"/>
                <a:cs typeface="Arial"/>
                <a:sym typeface="Arial"/>
              </a:rPr>
              <a:t>Стиль обслуживания клиентов в гостинице</a:t>
            </a:r>
            <a:endParaRPr/>
          </a:p>
          <a:p>
            <a:pPr marL="342900" marR="0" lvl="0" indent="-342900" algn="ctr" rtl="0">
              <a:lnSpc>
                <a:spcPct val="80000"/>
              </a:lnSpc>
              <a:spcBef>
                <a:spcPts val="400"/>
              </a:spcBef>
              <a:spcAft>
                <a:spcPts val="0"/>
              </a:spcAft>
              <a:buClr>
                <a:schemeClr val="dk1"/>
              </a:buClr>
              <a:buSzPts val="2000"/>
              <a:buFont typeface="Arial"/>
              <a:buNone/>
            </a:pPr>
            <a:endParaRPr sz="2000" b="1" i="1" u="none" strike="noStrike" cap="none">
              <a:solidFill>
                <a:schemeClr val="accent2"/>
              </a:solidFill>
              <a:latin typeface="Arial"/>
              <a:ea typeface="Arial"/>
              <a:cs typeface="Arial"/>
              <a:sym typeface="Arial"/>
            </a:endParaRPr>
          </a:p>
          <a:p>
            <a:pPr marL="342900" marR="0" lvl="0" indent="-342900" algn="l" rtl="0">
              <a:lnSpc>
                <a:spcPct val="80000"/>
              </a:lnSpc>
              <a:spcBef>
                <a:spcPts val="400"/>
              </a:spcBef>
              <a:spcAft>
                <a:spcPts val="0"/>
              </a:spcAft>
              <a:buClr>
                <a:schemeClr val="dk1"/>
              </a:buClr>
              <a:buSzPts val="2000"/>
              <a:buFont typeface="Arial"/>
              <a:buChar char="•"/>
            </a:pPr>
            <a:r>
              <a:rPr lang="en-US" sz="2000" b="0" i="0" u="none" strike="noStrike" cap="none">
                <a:solidFill>
                  <a:schemeClr val="dk1"/>
                </a:solidFill>
                <a:latin typeface="Arial"/>
                <a:ea typeface="Arial"/>
                <a:cs typeface="Arial"/>
                <a:sym typeface="Arial"/>
              </a:rPr>
              <a:t>Очень важное значение при приеме клиентов в гостиницу имеет соблюдение определенного стиля обслуживания, то есть совокупности определенных правил и норм поведения персонала при обслуживании гостей гостиницы.</a:t>
            </a:r>
            <a:endParaRPr/>
          </a:p>
          <a:p>
            <a:pPr marL="342900" marR="0" lvl="0" indent="-215900" algn="l" rtl="0">
              <a:lnSpc>
                <a:spcPct val="80000"/>
              </a:lnSpc>
              <a:spcBef>
                <a:spcPts val="400"/>
              </a:spcBef>
              <a:spcAft>
                <a:spcPts val="0"/>
              </a:spcAft>
              <a:buClr>
                <a:schemeClr val="dk1"/>
              </a:buClr>
              <a:buSzPts val="2000"/>
              <a:buFont typeface="Arial"/>
              <a:buNone/>
            </a:pPr>
            <a:endParaRPr sz="2000" b="0" i="0" u="none" strike="noStrike" cap="none">
              <a:solidFill>
                <a:schemeClr val="dk1"/>
              </a:solidFill>
              <a:latin typeface="Arial"/>
              <a:ea typeface="Arial"/>
              <a:cs typeface="Arial"/>
              <a:sym typeface="Arial"/>
            </a:endParaRPr>
          </a:p>
          <a:p>
            <a:pPr marL="342900" marR="0" lvl="0" indent="-342900" algn="l" rtl="0">
              <a:lnSpc>
                <a:spcPct val="80000"/>
              </a:lnSpc>
              <a:spcBef>
                <a:spcPts val="400"/>
              </a:spcBef>
              <a:spcAft>
                <a:spcPts val="0"/>
              </a:spcAft>
              <a:buClr>
                <a:schemeClr val="dk1"/>
              </a:buClr>
              <a:buSzPts val="2000"/>
              <a:buFont typeface="Arial"/>
              <a:buChar char="•"/>
            </a:pPr>
            <a:r>
              <a:rPr lang="en-US" sz="2000" b="0" i="0" u="none" strike="noStrike" cap="none">
                <a:solidFill>
                  <a:schemeClr val="dk1"/>
                </a:solidFill>
                <a:latin typeface="Arial"/>
                <a:ea typeface="Arial"/>
                <a:cs typeface="Arial"/>
                <a:sym typeface="Arial"/>
              </a:rPr>
              <a:t>Каждый из сотрудников гостиницы вносит свой вклад в создание у гостя хорошего впечатления о гостинице. Поэтому, разговаривая по телефону, общаясь лично или в письменной форме, мы обязаны вести себя "стильно" как с гостями, так и с коллегами. Говоря о культуре поведения работников сферы гостиничного сервиса, можно выделить две стороны: контакты с клиентом и контакты с персоналом. Независимо от интерьера и условий проживания в гостинице крайне важным остаются уровень обслуживания и общение с клиентом.</a:t>
            </a:r>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Shape 56"/>
        <p:cNvGrpSpPr/>
        <p:nvPr/>
      </p:nvGrpSpPr>
      <p:grpSpPr>
        <a:xfrm>
          <a:off x="0" y="0"/>
          <a:ext cx="0" cy="0"/>
          <a:chOff x="0" y="0"/>
          <a:chExt cx="0" cy="0"/>
        </a:xfrm>
      </p:grpSpPr>
      <p:sp>
        <p:nvSpPr>
          <p:cNvPr id="57" name="Google Shape;57;p9"/>
          <p:cNvSpPr txBox="1">
            <a:spLocks noGrp="1"/>
          </p:cNvSpPr>
          <p:nvPr>
            <p:ph type="body" idx="1"/>
          </p:nvPr>
        </p:nvSpPr>
        <p:spPr>
          <a:xfrm>
            <a:off x="457200" y="549275"/>
            <a:ext cx="8229600" cy="5576887"/>
          </a:xfrm>
          <a:prstGeom prst="rect">
            <a:avLst/>
          </a:prstGeom>
          <a:noFill/>
          <a:ln>
            <a:noFill/>
          </a:ln>
        </p:spPr>
        <p:txBody>
          <a:bodyPr spcFirstLastPara="1" wrap="square" lIns="91425" tIns="45700" rIns="91425" bIns="45700" anchor="t" anchorCtr="0">
            <a:noAutofit/>
          </a:bodyPr>
          <a:lstStyle/>
          <a:p>
            <a:pPr marL="342900" marR="0" lvl="0" indent="-342900" algn="l" rtl="0">
              <a:lnSpc>
                <a:spcPct val="80000"/>
              </a:lnSpc>
              <a:spcBef>
                <a:spcPts val="0"/>
              </a:spcBef>
              <a:spcAft>
                <a:spcPts val="0"/>
              </a:spcAft>
              <a:buClr>
                <a:schemeClr val="dk1"/>
              </a:buClr>
              <a:buSzPts val="2000"/>
              <a:buFont typeface="Arial"/>
              <a:buChar char="•"/>
            </a:pPr>
            <a:r>
              <a:rPr lang="en-US" sz="2000" b="0" i="0" u="none" strike="noStrike" cap="none">
                <a:solidFill>
                  <a:schemeClr val="dk1"/>
                </a:solidFill>
                <a:latin typeface="Arial"/>
                <a:ea typeface="Arial"/>
                <a:cs typeface="Arial"/>
                <a:sym typeface="Arial"/>
              </a:rPr>
              <a:t>Гостиница является предприятием, деятельность которого направлена на обслуживание отечественных и иностранных гостей. Поэтому неукоснительным правилом для персонала является уважительное отношение к любым культурным традициям и образу мышления, а также готовность к общению без предрассудков со всеми. Гордость любой гостиницы – это персонал, который может говорить на разных языках и производить хорошее впечатление на гостей уровнем своих знаний и гибкостью общения.</a:t>
            </a:r>
            <a:endParaRPr/>
          </a:p>
          <a:p>
            <a:pPr marL="342900" marR="0" lvl="0" indent="-215900" algn="l" rtl="0">
              <a:lnSpc>
                <a:spcPct val="80000"/>
              </a:lnSpc>
              <a:spcBef>
                <a:spcPts val="400"/>
              </a:spcBef>
              <a:spcAft>
                <a:spcPts val="0"/>
              </a:spcAft>
              <a:buClr>
                <a:schemeClr val="dk1"/>
              </a:buClr>
              <a:buSzPts val="2000"/>
              <a:buFont typeface="Arial"/>
              <a:buNone/>
            </a:pPr>
            <a:endParaRPr sz="2000" b="0" i="0" u="none" strike="noStrike" cap="none">
              <a:solidFill>
                <a:schemeClr val="dk1"/>
              </a:solidFill>
              <a:latin typeface="Arial"/>
              <a:ea typeface="Arial"/>
              <a:cs typeface="Arial"/>
              <a:sym typeface="Arial"/>
            </a:endParaRPr>
          </a:p>
          <a:p>
            <a:pPr marL="342900" marR="0" lvl="0" indent="-342900" algn="l" rtl="0">
              <a:lnSpc>
                <a:spcPct val="80000"/>
              </a:lnSpc>
              <a:spcBef>
                <a:spcPts val="400"/>
              </a:spcBef>
              <a:spcAft>
                <a:spcPts val="0"/>
              </a:spcAft>
              <a:buClr>
                <a:schemeClr val="dk1"/>
              </a:buClr>
              <a:buSzPts val="2000"/>
              <a:buFont typeface="Arial"/>
              <a:buChar char="•"/>
            </a:pPr>
            <a:r>
              <a:rPr lang="en-US" sz="2000" b="0" i="0" u="none" strike="noStrike" cap="none">
                <a:solidFill>
                  <a:schemeClr val="dk1"/>
                </a:solidFill>
                <a:latin typeface="Arial"/>
                <a:ea typeface="Arial"/>
                <a:cs typeface="Arial"/>
                <a:sym typeface="Arial"/>
              </a:rPr>
              <a:t>Целью обслуживающего персонала является создание открытой, дружелюбной атмосферы, поэтому, обращаясь к гостю по имени или фамилии, любой работник сможет добиться расположения гостя.</a:t>
            </a:r>
            <a:endParaRPr/>
          </a:p>
          <a:p>
            <a:pPr marL="342900" marR="0" lvl="0" indent="-215900" algn="l" rtl="0">
              <a:lnSpc>
                <a:spcPct val="80000"/>
              </a:lnSpc>
              <a:spcBef>
                <a:spcPts val="400"/>
              </a:spcBef>
              <a:spcAft>
                <a:spcPts val="0"/>
              </a:spcAft>
              <a:buClr>
                <a:schemeClr val="dk1"/>
              </a:buClr>
              <a:buSzPts val="2000"/>
              <a:buFont typeface="Arial"/>
              <a:buNone/>
            </a:pPr>
            <a:endParaRPr sz="2000" b="0" i="0" u="none" strike="noStrike" cap="none">
              <a:solidFill>
                <a:schemeClr val="dk1"/>
              </a:solidFill>
              <a:latin typeface="Arial"/>
              <a:ea typeface="Arial"/>
              <a:cs typeface="Arial"/>
              <a:sym typeface="Arial"/>
            </a:endParaRPr>
          </a:p>
          <a:p>
            <a:pPr marL="342900" marR="0" lvl="0" indent="-342900" algn="l" rtl="0">
              <a:lnSpc>
                <a:spcPct val="80000"/>
              </a:lnSpc>
              <a:spcBef>
                <a:spcPts val="400"/>
              </a:spcBef>
              <a:spcAft>
                <a:spcPts val="0"/>
              </a:spcAft>
              <a:buClr>
                <a:schemeClr val="dk1"/>
              </a:buClr>
              <a:buSzPts val="2000"/>
              <a:buFont typeface="Arial"/>
              <a:buChar char="•"/>
            </a:pPr>
            <a:r>
              <a:rPr lang="en-US" sz="2000" b="0" i="0" u="none" strike="noStrike" cap="none">
                <a:solidFill>
                  <a:schemeClr val="dk1"/>
                </a:solidFill>
                <a:latin typeface="Arial"/>
                <a:ea typeface="Arial"/>
                <a:cs typeface="Arial"/>
                <a:sym typeface="Arial"/>
              </a:rPr>
              <a:t>Необходимо, чтобы каждый гость мог обратиться к сотруднику гостиницы со своими проблемами и заботами, и его ожидания оправдались – это и является гарантией успеха и конкурентоспособности на рынке гостиничных услуг.</a:t>
            </a:r>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Shape 61"/>
        <p:cNvGrpSpPr/>
        <p:nvPr/>
      </p:nvGrpSpPr>
      <p:grpSpPr>
        <a:xfrm>
          <a:off x="0" y="0"/>
          <a:ext cx="0" cy="0"/>
          <a:chOff x="0" y="0"/>
          <a:chExt cx="0" cy="0"/>
        </a:xfrm>
      </p:grpSpPr>
      <p:sp>
        <p:nvSpPr>
          <p:cNvPr id="62" name="Google Shape;62;p10"/>
          <p:cNvSpPr txBox="1">
            <a:spLocks noGrp="1"/>
          </p:cNvSpPr>
          <p:nvPr>
            <p:ph type="body" idx="1"/>
          </p:nvPr>
        </p:nvSpPr>
        <p:spPr>
          <a:xfrm>
            <a:off x="457200" y="549275"/>
            <a:ext cx="8229600" cy="5576887"/>
          </a:xfrm>
          <a:prstGeom prst="rect">
            <a:avLst/>
          </a:prstGeom>
          <a:noFill/>
          <a:ln>
            <a:noFill/>
          </a:ln>
        </p:spPr>
        <p:txBody>
          <a:bodyPr spcFirstLastPara="1" wrap="square" lIns="91425" tIns="45700" rIns="91425" bIns="45700" anchor="t" anchorCtr="0">
            <a:noAutofit/>
          </a:bodyPr>
          <a:lstStyle/>
          <a:p>
            <a:pPr marL="342900" marR="0" lvl="0" indent="-342900" algn="l" rtl="0">
              <a:lnSpc>
                <a:spcPct val="80000"/>
              </a:lnSpc>
              <a:spcBef>
                <a:spcPts val="0"/>
              </a:spcBef>
              <a:spcAft>
                <a:spcPts val="0"/>
              </a:spcAft>
              <a:buClr>
                <a:schemeClr val="dk1"/>
              </a:buClr>
              <a:buSzPts val="2400"/>
              <a:buFont typeface="Arial"/>
              <a:buChar char="•"/>
            </a:pPr>
            <a:r>
              <a:rPr lang="en-US" sz="2400" b="0" i="0" u="none" strike="noStrike" cap="none">
                <a:solidFill>
                  <a:schemeClr val="dk1"/>
                </a:solidFill>
                <a:latin typeface="Arial"/>
                <a:ea typeface="Arial"/>
                <a:cs typeface="Arial"/>
                <a:sym typeface="Arial"/>
              </a:rPr>
              <a:t>Необходимо постоянно проявлять заботу о гостях, потому что гость – это самая важная персона, независимо от того, позвонил ли он, написал письмо и пришел лично.</a:t>
            </a:r>
            <a:endParaRPr/>
          </a:p>
          <a:p>
            <a:pPr marL="342900" marR="0" lvl="0" indent="-190500" algn="l" rtl="0">
              <a:lnSpc>
                <a:spcPct val="80000"/>
              </a:lnSpc>
              <a:spcBef>
                <a:spcPts val="480"/>
              </a:spcBef>
              <a:spcAft>
                <a:spcPts val="0"/>
              </a:spcAft>
              <a:buClr>
                <a:schemeClr val="dk1"/>
              </a:buClr>
              <a:buSzPts val="2400"/>
              <a:buFont typeface="Arial"/>
              <a:buNone/>
            </a:pPr>
            <a:endParaRPr sz="2400" b="0" i="0" u="none" strike="noStrike" cap="none">
              <a:solidFill>
                <a:schemeClr val="dk1"/>
              </a:solidFill>
              <a:latin typeface="Arial"/>
              <a:ea typeface="Arial"/>
              <a:cs typeface="Arial"/>
              <a:sym typeface="Arial"/>
            </a:endParaRPr>
          </a:p>
          <a:p>
            <a:pPr marL="342900" marR="0" lvl="0" indent="-342900" algn="l" rtl="0">
              <a:lnSpc>
                <a:spcPct val="80000"/>
              </a:lnSpc>
              <a:spcBef>
                <a:spcPts val="480"/>
              </a:spcBef>
              <a:spcAft>
                <a:spcPts val="0"/>
              </a:spcAft>
              <a:buClr>
                <a:schemeClr val="dk1"/>
              </a:buClr>
              <a:buSzPts val="2400"/>
              <a:buFont typeface="Arial"/>
              <a:buChar char="•"/>
            </a:pPr>
            <a:r>
              <a:rPr lang="en-US" sz="2400" b="0" i="0" u="none" strike="noStrike" cap="none">
                <a:solidFill>
                  <a:schemeClr val="dk1"/>
                </a:solidFill>
                <a:latin typeface="Arial"/>
                <a:ea typeface="Arial"/>
                <a:cs typeface="Arial"/>
                <a:sym typeface="Arial"/>
              </a:rPr>
              <a:t>Гость – это не кто – то, кто мешает работе персонала, напротив, он – главная причина, по которой трудится весь персонал. Обслуживание гостей не должно выглядеть как одолжение.</a:t>
            </a:r>
            <a:endParaRPr/>
          </a:p>
          <a:p>
            <a:pPr marL="342900" marR="0" lvl="0" indent="-190500" algn="l" rtl="0">
              <a:lnSpc>
                <a:spcPct val="80000"/>
              </a:lnSpc>
              <a:spcBef>
                <a:spcPts val="480"/>
              </a:spcBef>
              <a:spcAft>
                <a:spcPts val="0"/>
              </a:spcAft>
              <a:buClr>
                <a:schemeClr val="dk1"/>
              </a:buClr>
              <a:buSzPts val="2400"/>
              <a:buFont typeface="Arial"/>
              <a:buNone/>
            </a:pPr>
            <a:endParaRPr sz="2400" b="0" i="0" u="none" strike="noStrike" cap="none">
              <a:solidFill>
                <a:schemeClr val="dk1"/>
              </a:solidFill>
              <a:latin typeface="Arial"/>
              <a:ea typeface="Arial"/>
              <a:cs typeface="Arial"/>
              <a:sym typeface="Arial"/>
            </a:endParaRPr>
          </a:p>
          <a:p>
            <a:pPr marL="342900" marR="0" lvl="0" indent="-342900" algn="l" rtl="0">
              <a:lnSpc>
                <a:spcPct val="80000"/>
              </a:lnSpc>
              <a:spcBef>
                <a:spcPts val="480"/>
              </a:spcBef>
              <a:spcAft>
                <a:spcPts val="0"/>
              </a:spcAft>
              <a:buClr>
                <a:schemeClr val="dk1"/>
              </a:buClr>
              <a:buSzPts val="2400"/>
              <a:buFont typeface="Arial"/>
              <a:buChar char="•"/>
            </a:pPr>
            <a:r>
              <a:rPr lang="en-US" sz="2400" b="0" i="0" u="none" strike="noStrike" cap="none">
                <a:solidFill>
                  <a:schemeClr val="dk1"/>
                </a:solidFill>
                <a:latin typeface="Arial"/>
                <a:ea typeface="Arial"/>
                <a:cs typeface="Arial"/>
                <a:sym typeface="Arial"/>
              </a:rPr>
              <a:t>Наоборот, это гости оказывают любезность, давая возможность каждому сотруднику проявить себя и заработать.</a:t>
            </a:r>
            <a:endParaRPr/>
          </a:p>
          <a:p>
            <a:pPr marL="342900" marR="0" lvl="0" indent="-190500" algn="l" rtl="0">
              <a:lnSpc>
                <a:spcPct val="80000"/>
              </a:lnSpc>
              <a:spcBef>
                <a:spcPts val="480"/>
              </a:spcBef>
              <a:spcAft>
                <a:spcPts val="0"/>
              </a:spcAft>
              <a:buClr>
                <a:schemeClr val="dk1"/>
              </a:buClr>
              <a:buSzPts val="2400"/>
              <a:buFont typeface="Arial"/>
              <a:buNone/>
            </a:pPr>
            <a:endParaRPr sz="2400" b="0" i="0" u="none" strike="noStrike" cap="none">
              <a:solidFill>
                <a:schemeClr val="dk1"/>
              </a:solidFill>
              <a:latin typeface="Arial"/>
              <a:ea typeface="Arial"/>
              <a:cs typeface="Arial"/>
              <a:sym typeface="Arial"/>
            </a:endParaRPr>
          </a:p>
          <a:p>
            <a:pPr marL="342900" marR="0" lvl="0" indent="-342900" algn="l" rtl="0">
              <a:lnSpc>
                <a:spcPct val="80000"/>
              </a:lnSpc>
              <a:spcBef>
                <a:spcPts val="480"/>
              </a:spcBef>
              <a:spcAft>
                <a:spcPts val="0"/>
              </a:spcAft>
              <a:buClr>
                <a:schemeClr val="dk1"/>
              </a:buClr>
              <a:buSzPts val="2400"/>
              <a:buFont typeface="Arial"/>
              <a:buChar char="•"/>
            </a:pPr>
            <a:r>
              <a:rPr lang="en-US" sz="2400" b="0" i="0" u="none" strike="noStrike" cap="none">
                <a:solidFill>
                  <a:schemeClr val="dk1"/>
                </a:solidFill>
                <a:latin typeface="Arial"/>
                <a:ea typeface="Arial"/>
                <a:cs typeface="Arial"/>
                <a:sym typeface="Arial"/>
              </a:rPr>
              <a:t>Гость – не тот человек, с которым следует спорить или которому следует доказывать, кто сильнее. Гость всегда прав!</a:t>
            </a:r>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Shape 66"/>
        <p:cNvGrpSpPr/>
        <p:nvPr/>
      </p:nvGrpSpPr>
      <p:grpSpPr>
        <a:xfrm>
          <a:off x="0" y="0"/>
          <a:ext cx="0" cy="0"/>
          <a:chOff x="0" y="0"/>
          <a:chExt cx="0" cy="0"/>
        </a:xfrm>
      </p:grpSpPr>
      <p:sp>
        <p:nvSpPr>
          <p:cNvPr id="67" name="Google Shape;67;p11"/>
          <p:cNvSpPr txBox="1">
            <a:spLocks noGrp="1"/>
          </p:cNvSpPr>
          <p:nvPr>
            <p:ph type="body" idx="1"/>
          </p:nvPr>
        </p:nvSpPr>
        <p:spPr>
          <a:xfrm>
            <a:off x="457200" y="260350"/>
            <a:ext cx="8229600" cy="5865812"/>
          </a:xfrm>
          <a:prstGeom prst="rect">
            <a:avLst/>
          </a:prstGeom>
          <a:noFill/>
          <a:ln>
            <a:noFill/>
          </a:ln>
        </p:spPr>
        <p:txBody>
          <a:bodyPr spcFirstLastPara="1" wrap="square" lIns="91425" tIns="45700" rIns="91425" bIns="45700" anchor="t" anchorCtr="0">
            <a:noAutofit/>
          </a:bodyPr>
          <a:lstStyle/>
          <a:p>
            <a:pPr marL="342900" marR="0" lvl="0" indent="-342900" algn="l" rtl="0">
              <a:lnSpc>
                <a:spcPct val="80000"/>
              </a:lnSpc>
              <a:spcBef>
                <a:spcPts val="0"/>
              </a:spcBef>
              <a:spcAft>
                <a:spcPts val="0"/>
              </a:spcAft>
              <a:buClr>
                <a:schemeClr val="dk1"/>
              </a:buClr>
              <a:buSzPts val="2000"/>
              <a:buFont typeface="Arial"/>
              <a:buChar char="•"/>
            </a:pPr>
            <a:r>
              <a:rPr lang="en-US" sz="2000" b="0" i="0" u="none" strike="noStrike" cap="none" dirty="0" err="1">
                <a:solidFill>
                  <a:schemeClr val="dk1"/>
                </a:solidFill>
                <a:latin typeface="Arial"/>
                <a:ea typeface="Arial"/>
                <a:cs typeface="Arial"/>
                <a:sym typeface="Arial"/>
              </a:rPr>
              <a:t>Каждый</a:t>
            </a:r>
            <a:r>
              <a:rPr lang="en-US" sz="2000" b="0" i="0" u="none" strike="noStrike" cap="none" dirty="0">
                <a:solidFill>
                  <a:schemeClr val="dk1"/>
                </a:solidFill>
                <a:latin typeface="Arial"/>
                <a:ea typeface="Arial"/>
                <a:cs typeface="Arial"/>
                <a:sym typeface="Arial"/>
              </a:rPr>
              <a:t> </a:t>
            </a:r>
            <a:r>
              <a:rPr lang="en-US" sz="2000" b="0" i="0" u="none" strike="noStrike" cap="none" dirty="0" err="1">
                <a:solidFill>
                  <a:schemeClr val="dk1"/>
                </a:solidFill>
                <a:latin typeface="Arial"/>
                <a:ea typeface="Arial"/>
                <a:cs typeface="Arial"/>
                <a:sym typeface="Arial"/>
              </a:rPr>
              <a:t>сотрудник</a:t>
            </a:r>
            <a:r>
              <a:rPr lang="en-US" sz="2000" b="0" i="0" u="none" strike="noStrike" cap="none" dirty="0">
                <a:solidFill>
                  <a:schemeClr val="dk1"/>
                </a:solidFill>
                <a:latin typeface="Arial"/>
                <a:ea typeface="Arial"/>
                <a:cs typeface="Arial"/>
                <a:sym typeface="Arial"/>
              </a:rPr>
              <a:t> </a:t>
            </a:r>
            <a:r>
              <a:rPr lang="en-US" sz="2000" b="0" i="0" u="none" strike="noStrike" cap="none" dirty="0" err="1">
                <a:solidFill>
                  <a:schemeClr val="dk1"/>
                </a:solidFill>
                <a:latin typeface="Arial"/>
                <a:ea typeface="Arial"/>
                <a:cs typeface="Arial"/>
                <a:sym typeface="Arial"/>
              </a:rPr>
              <a:t>гостиницы</a:t>
            </a:r>
            <a:r>
              <a:rPr lang="en-US" sz="2000" b="0" i="0" u="none" strike="noStrike" cap="none" dirty="0">
                <a:solidFill>
                  <a:schemeClr val="dk1"/>
                </a:solidFill>
                <a:latin typeface="Arial"/>
                <a:ea typeface="Arial"/>
                <a:cs typeface="Arial"/>
                <a:sym typeface="Arial"/>
              </a:rPr>
              <a:t> </a:t>
            </a:r>
            <a:r>
              <a:rPr lang="en-US" sz="2000" b="0" i="0" u="none" strike="noStrike" cap="none" dirty="0" err="1">
                <a:solidFill>
                  <a:schemeClr val="dk1"/>
                </a:solidFill>
                <a:latin typeface="Arial"/>
                <a:ea typeface="Arial"/>
                <a:cs typeface="Arial"/>
                <a:sym typeface="Arial"/>
              </a:rPr>
              <a:t>должен</a:t>
            </a:r>
            <a:r>
              <a:rPr lang="en-US" sz="2000" b="0" i="0" u="none" strike="noStrike" cap="none" dirty="0">
                <a:solidFill>
                  <a:schemeClr val="dk1"/>
                </a:solidFill>
                <a:latin typeface="Arial"/>
                <a:ea typeface="Arial"/>
                <a:cs typeface="Arial"/>
                <a:sym typeface="Arial"/>
              </a:rPr>
              <a:t> </a:t>
            </a:r>
            <a:r>
              <a:rPr lang="en-US" sz="2000" b="0" i="0" u="none" strike="noStrike" cap="none" dirty="0" err="1">
                <a:solidFill>
                  <a:schemeClr val="dk1"/>
                </a:solidFill>
                <a:latin typeface="Arial"/>
                <a:ea typeface="Arial"/>
                <a:cs typeface="Arial"/>
                <a:sym typeface="Arial"/>
              </a:rPr>
              <a:t>понимать</a:t>
            </a:r>
            <a:r>
              <a:rPr lang="en-US" sz="2000" b="0" i="0" u="none" strike="noStrike" cap="none" dirty="0">
                <a:solidFill>
                  <a:schemeClr val="dk1"/>
                </a:solidFill>
                <a:latin typeface="Arial"/>
                <a:ea typeface="Arial"/>
                <a:cs typeface="Arial"/>
                <a:sym typeface="Arial"/>
              </a:rPr>
              <a:t>, </a:t>
            </a:r>
            <a:r>
              <a:rPr lang="en-US" sz="2000" b="0" i="0" u="none" strike="noStrike" cap="none" dirty="0" err="1">
                <a:solidFill>
                  <a:schemeClr val="dk1"/>
                </a:solidFill>
                <a:latin typeface="Arial"/>
                <a:ea typeface="Arial"/>
                <a:cs typeface="Arial"/>
                <a:sym typeface="Arial"/>
              </a:rPr>
              <a:t>что</a:t>
            </a:r>
            <a:r>
              <a:rPr lang="en-US" sz="2000" b="0" i="0" u="none" strike="noStrike" cap="none" dirty="0">
                <a:solidFill>
                  <a:schemeClr val="dk1"/>
                </a:solidFill>
                <a:latin typeface="Arial"/>
                <a:ea typeface="Arial"/>
                <a:cs typeface="Arial"/>
                <a:sym typeface="Arial"/>
              </a:rPr>
              <a:t> </a:t>
            </a:r>
            <a:r>
              <a:rPr lang="en-US" sz="2000" b="0" i="0" u="none" strike="noStrike" cap="none" dirty="0" err="1">
                <a:solidFill>
                  <a:schemeClr val="dk1"/>
                </a:solidFill>
                <a:latin typeface="Arial"/>
                <a:ea typeface="Arial"/>
                <a:cs typeface="Arial"/>
                <a:sym typeface="Arial"/>
              </a:rPr>
              <a:t>качество</a:t>
            </a:r>
            <a:r>
              <a:rPr lang="en-US" sz="2000" b="0" i="0" u="none" strike="noStrike" cap="none" dirty="0">
                <a:solidFill>
                  <a:schemeClr val="dk1"/>
                </a:solidFill>
                <a:latin typeface="Arial"/>
                <a:ea typeface="Arial"/>
                <a:cs typeface="Arial"/>
                <a:sym typeface="Arial"/>
              </a:rPr>
              <a:t> – </a:t>
            </a:r>
            <a:r>
              <a:rPr lang="en-US" sz="2000" b="0" i="0" u="none" strike="noStrike" cap="none" dirty="0" err="1">
                <a:solidFill>
                  <a:schemeClr val="dk1"/>
                </a:solidFill>
                <a:latin typeface="Arial"/>
                <a:ea typeface="Arial"/>
                <a:cs typeface="Arial"/>
                <a:sym typeface="Arial"/>
              </a:rPr>
              <a:t>это</a:t>
            </a:r>
            <a:r>
              <a:rPr lang="en-US" sz="2000" b="0" i="0" u="none" strike="noStrike" cap="none" dirty="0">
                <a:solidFill>
                  <a:schemeClr val="dk1"/>
                </a:solidFill>
                <a:latin typeface="Arial"/>
                <a:ea typeface="Arial"/>
                <a:cs typeface="Arial"/>
                <a:sym typeface="Arial"/>
              </a:rPr>
              <a:t> </a:t>
            </a:r>
            <a:r>
              <a:rPr lang="en-US" sz="2000" b="0" i="0" u="none" strike="noStrike" cap="none" dirty="0" err="1">
                <a:solidFill>
                  <a:schemeClr val="dk1"/>
                </a:solidFill>
                <a:latin typeface="Arial"/>
                <a:ea typeface="Arial"/>
                <a:cs typeface="Arial"/>
                <a:sym typeface="Arial"/>
              </a:rPr>
              <a:t>недоступная</a:t>
            </a:r>
            <a:r>
              <a:rPr lang="en-US" sz="2000" b="0" i="0" u="none" strike="noStrike" cap="none" dirty="0">
                <a:solidFill>
                  <a:schemeClr val="dk1"/>
                </a:solidFill>
                <a:latin typeface="Arial"/>
                <a:ea typeface="Arial"/>
                <a:cs typeface="Arial"/>
                <a:sym typeface="Arial"/>
              </a:rPr>
              <a:t> </a:t>
            </a:r>
            <a:r>
              <a:rPr lang="en-US" sz="2000" b="0" i="0" u="none" strike="noStrike" cap="none" dirty="0" err="1">
                <a:solidFill>
                  <a:schemeClr val="dk1"/>
                </a:solidFill>
                <a:latin typeface="Arial"/>
                <a:ea typeface="Arial"/>
                <a:cs typeface="Arial"/>
                <a:sym typeface="Arial"/>
              </a:rPr>
              <a:t>роскошь</a:t>
            </a:r>
            <a:r>
              <a:rPr lang="en-US" sz="2000" b="0" i="0" u="none" strike="noStrike" cap="none" dirty="0">
                <a:solidFill>
                  <a:schemeClr val="dk1"/>
                </a:solidFill>
                <a:latin typeface="Arial"/>
                <a:ea typeface="Arial"/>
                <a:cs typeface="Arial"/>
                <a:sym typeface="Arial"/>
              </a:rPr>
              <a:t>, а </a:t>
            </a:r>
            <a:r>
              <a:rPr lang="en-US" sz="2000" b="0" i="0" u="none" strike="noStrike" cap="none" dirty="0" err="1">
                <a:solidFill>
                  <a:schemeClr val="dk1"/>
                </a:solidFill>
                <a:latin typeface="Arial"/>
                <a:ea typeface="Arial"/>
                <a:cs typeface="Arial"/>
                <a:sym typeface="Arial"/>
              </a:rPr>
              <a:t>неусыпное</a:t>
            </a:r>
            <a:r>
              <a:rPr lang="en-US" sz="2000" b="0" i="0" u="none" strike="noStrike" cap="none" dirty="0">
                <a:solidFill>
                  <a:schemeClr val="dk1"/>
                </a:solidFill>
                <a:latin typeface="Arial"/>
                <a:ea typeface="Arial"/>
                <a:cs typeface="Arial"/>
                <a:sym typeface="Arial"/>
              </a:rPr>
              <a:t> </a:t>
            </a:r>
            <a:r>
              <a:rPr lang="en-US" sz="2000" b="0" i="0" u="none" strike="noStrike" cap="none" dirty="0" err="1">
                <a:solidFill>
                  <a:schemeClr val="dk1"/>
                </a:solidFill>
                <a:latin typeface="Arial"/>
                <a:ea typeface="Arial"/>
                <a:cs typeface="Arial"/>
                <a:sym typeface="Arial"/>
              </a:rPr>
              <a:t>внимание</a:t>
            </a:r>
            <a:r>
              <a:rPr lang="en-US" sz="2000" b="0" i="0" u="none" strike="noStrike" cap="none" dirty="0">
                <a:solidFill>
                  <a:schemeClr val="dk1"/>
                </a:solidFill>
                <a:latin typeface="Arial"/>
                <a:ea typeface="Arial"/>
                <a:cs typeface="Arial"/>
                <a:sym typeface="Arial"/>
              </a:rPr>
              <a:t> к </a:t>
            </a:r>
            <a:r>
              <a:rPr lang="en-US" sz="2000" b="0" i="0" u="none" strike="noStrike" cap="none" dirty="0" err="1">
                <a:solidFill>
                  <a:schemeClr val="dk1"/>
                </a:solidFill>
                <a:latin typeface="Arial"/>
                <a:ea typeface="Arial"/>
                <a:cs typeface="Arial"/>
                <a:sym typeface="Arial"/>
              </a:rPr>
              <a:t>потребностям</a:t>
            </a:r>
            <a:r>
              <a:rPr lang="en-US" sz="2000" b="0" i="0" u="none" strike="noStrike" cap="none" dirty="0">
                <a:solidFill>
                  <a:schemeClr val="dk1"/>
                </a:solidFill>
                <a:latin typeface="Arial"/>
                <a:ea typeface="Arial"/>
                <a:cs typeface="Arial"/>
                <a:sym typeface="Arial"/>
              </a:rPr>
              <a:t> </a:t>
            </a:r>
            <a:r>
              <a:rPr lang="en-US" sz="2000" b="0" i="0" u="none" strike="noStrike" cap="none" dirty="0" err="1">
                <a:solidFill>
                  <a:schemeClr val="dk1"/>
                </a:solidFill>
                <a:latin typeface="Arial"/>
                <a:ea typeface="Arial"/>
                <a:cs typeface="Arial"/>
                <a:sym typeface="Arial"/>
              </a:rPr>
              <a:t>гостей</a:t>
            </a:r>
            <a:r>
              <a:rPr lang="en-US" sz="2000" b="0" i="0" u="none" strike="noStrike" cap="none" dirty="0">
                <a:solidFill>
                  <a:schemeClr val="dk1"/>
                </a:solidFill>
                <a:latin typeface="Arial"/>
                <a:ea typeface="Arial"/>
                <a:cs typeface="Arial"/>
                <a:sym typeface="Arial"/>
              </a:rPr>
              <a:t>. </a:t>
            </a:r>
            <a:endParaRPr/>
          </a:p>
          <a:p>
            <a:pPr marL="342900" marR="0" lvl="0" indent="-215900" algn="l" rtl="0">
              <a:lnSpc>
                <a:spcPct val="80000"/>
              </a:lnSpc>
              <a:spcBef>
                <a:spcPts val="400"/>
              </a:spcBef>
              <a:spcAft>
                <a:spcPts val="0"/>
              </a:spcAft>
              <a:buClr>
                <a:schemeClr val="dk1"/>
              </a:buClr>
              <a:buSzPts val="2000"/>
              <a:buFont typeface="Arial"/>
              <a:buNone/>
            </a:pPr>
            <a:endParaRPr sz="2000" b="0" i="0" u="none" strike="noStrike" cap="none">
              <a:solidFill>
                <a:schemeClr val="dk1"/>
              </a:solidFill>
              <a:latin typeface="Arial"/>
              <a:ea typeface="Arial"/>
              <a:cs typeface="Arial"/>
              <a:sym typeface="Arial"/>
            </a:endParaRPr>
          </a:p>
          <a:p>
            <a:pPr marL="342900" marR="0" lvl="0" indent="-342900" algn="l" rtl="0">
              <a:lnSpc>
                <a:spcPct val="80000"/>
              </a:lnSpc>
              <a:spcBef>
                <a:spcPts val="400"/>
              </a:spcBef>
              <a:spcAft>
                <a:spcPts val="0"/>
              </a:spcAft>
              <a:buClr>
                <a:schemeClr val="dk1"/>
              </a:buClr>
              <a:buSzPts val="2000"/>
              <a:buFont typeface="Arial"/>
              <a:buChar char="•"/>
            </a:pPr>
            <a:r>
              <a:rPr lang="en-US" sz="2000" b="0" i="0" u="none" strike="noStrike" cap="none" dirty="0" err="1">
                <a:solidFill>
                  <a:schemeClr val="dk1"/>
                </a:solidFill>
                <a:latin typeface="Arial"/>
                <a:ea typeface="Arial"/>
                <a:cs typeface="Arial"/>
                <a:sym typeface="Arial"/>
              </a:rPr>
              <a:t>Персонал</a:t>
            </a:r>
            <a:r>
              <a:rPr lang="en-US" sz="2000" b="0" i="0" u="none" strike="noStrike" cap="none" dirty="0">
                <a:solidFill>
                  <a:schemeClr val="dk1"/>
                </a:solidFill>
                <a:latin typeface="Arial"/>
                <a:ea typeface="Arial"/>
                <a:cs typeface="Arial"/>
                <a:sym typeface="Arial"/>
              </a:rPr>
              <a:t> </a:t>
            </a:r>
            <a:r>
              <a:rPr lang="en-US" sz="2000" b="0" i="0" u="none" strike="noStrike" cap="none" dirty="0" err="1">
                <a:solidFill>
                  <a:schemeClr val="dk1"/>
                </a:solidFill>
                <a:latin typeface="Arial"/>
                <a:ea typeface="Arial"/>
                <a:cs typeface="Arial"/>
                <a:sym typeface="Arial"/>
              </a:rPr>
              <a:t>гостиницы</a:t>
            </a:r>
            <a:r>
              <a:rPr lang="en-US" sz="2000" b="0" i="0" u="none" strike="noStrike" cap="none" dirty="0">
                <a:solidFill>
                  <a:schemeClr val="dk1"/>
                </a:solidFill>
                <a:latin typeface="Arial"/>
                <a:ea typeface="Arial"/>
                <a:cs typeface="Arial"/>
                <a:sym typeface="Arial"/>
              </a:rPr>
              <a:t> </a:t>
            </a:r>
            <a:r>
              <a:rPr lang="en-US" sz="2000" b="0" i="0" u="none" strike="noStrike" cap="none" dirty="0" err="1">
                <a:solidFill>
                  <a:schemeClr val="dk1"/>
                </a:solidFill>
                <a:latin typeface="Arial"/>
                <a:ea typeface="Arial"/>
                <a:cs typeface="Arial"/>
                <a:sym typeface="Arial"/>
              </a:rPr>
              <a:t>должен</a:t>
            </a:r>
            <a:r>
              <a:rPr lang="en-US" sz="2000" b="0" i="0" u="none" strike="noStrike" cap="none" dirty="0">
                <a:solidFill>
                  <a:schemeClr val="dk1"/>
                </a:solidFill>
                <a:latin typeface="Arial"/>
                <a:ea typeface="Arial"/>
                <a:cs typeface="Arial"/>
                <a:sym typeface="Arial"/>
              </a:rPr>
              <a:t> </a:t>
            </a:r>
            <a:r>
              <a:rPr lang="en-US" sz="2000" b="0" i="0" u="none" strike="noStrike" cap="none" dirty="0" err="1">
                <a:solidFill>
                  <a:schemeClr val="dk1"/>
                </a:solidFill>
                <a:latin typeface="Arial"/>
                <a:ea typeface="Arial"/>
                <a:cs typeface="Arial"/>
                <a:sym typeface="Arial"/>
              </a:rPr>
              <a:t>быть</a:t>
            </a:r>
            <a:r>
              <a:rPr lang="en-US" sz="2000" b="0" i="0" u="none" strike="noStrike" cap="none" dirty="0">
                <a:solidFill>
                  <a:schemeClr val="dk1"/>
                </a:solidFill>
                <a:latin typeface="Arial"/>
                <a:ea typeface="Arial"/>
                <a:cs typeface="Arial"/>
                <a:sym typeface="Arial"/>
              </a:rPr>
              <a:t> </a:t>
            </a:r>
            <a:r>
              <a:rPr lang="en-US" sz="2000" b="0" i="0" u="none" strike="noStrike" cap="none" dirty="0" err="1">
                <a:solidFill>
                  <a:schemeClr val="dk1"/>
                </a:solidFill>
                <a:latin typeface="Arial"/>
                <a:ea typeface="Arial"/>
                <a:cs typeface="Arial"/>
                <a:sym typeface="Arial"/>
              </a:rPr>
              <a:t>открыт</a:t>
            </a:r>
            <a:r>
              <a:rPr lang="en-US" sz="2000" b="0" i="0" u="none" strike="noStrike" cap="none" dirty="0">
                <a:solidFill>
                  <a:schemeClr val="dk1"/>
                </a:solidFill>
                <a:latin typeface="Arial"/>
                <a:ea typeface="Arial"/>
                <a:cs typeface="Arial"/>
                <a:sym typeface="Arial"/>
              </a:rPr>
              <a:t> </a:t>
            </a:r>
            <a:r>
              <a:rPr lang="en-US" sz="2000" b="0" i="0" u="none" strike="noStrike" cap="none" dirty="0" err="1">
                <a:solidFill>
                  <a:schemeClr val="dk1"/>
                </a:solidFill>
                <a:latin typeface="Arial"/>
                <a:ea typeface="Arial"/>
                <a:cs typeface="Arial"/>
                <a:sym typeface="Arial"/>
              </a:rPr>
              <a:t>для</a:t>
            </a:r>
            <a:r>
              <a:rPr lang="en-US" sz="2000" b="0" i="0" u="none" strike="noStrike" cap="none" dirty="0">
                <a:solidFill>
                  <a:schemeClr val="dk1"/>
                </a:solidFill>
                <a:latin typeface="Arial"/>
                <a:ea typeface="Arial"/>
                <a:cs typeface="Arial"/>
                <a:sym typeface="Arial"/>
              </a:rPr>
              <a:t> </a:t>
            </a:r>
            <a:r>
              <a:rPr lang="en-US" sz="2000" b="0" i="0" u="none" strike="noStrike" cap="none" dirty="0" err="1">
                <a:solidFill>
                  <a:schemeClr val="dk1"/>
                </a:solidFill>
                <a:latin typeface="Arial"/>
                <a:ea typeface="Arial"/>
                <a:cs typeface="Arial"/>
                <a:sym typeface="Arial"/>
              </a:rPr>
              <a:t>перемен</a:t>
            </a:r>
            <a:r>
              <a:rPr lang="en-US" sz="2000" b="0" i="0" u="none" strike="noStrike" cap="none" dirty="0">
                <a:solidFill>
                  <a:schemeClr val="dk1"/>
                </a:solidFill>
                <a:latin typeface="Arial"/>
                <a:ea typeface="Arial"/>
                <a:cs typeface="Arial"/>
                <a:sym typeface="Arial"/>
              </a:rPr>
              <a:t> и </a:t>
            </a:r>
            <a:r>
              <a:rPr lang="en-US" sz="2000" b="0" i="0" u="none" strike="noStrike" cap="none" dirty="0" err="1">
                <a:solidFill>
                  <a:schemeClr val="dk1"/>
                </a:solidFill>
                <a:latin typeface="Arial"/>
                <a:ea typeface="Arial"/>
                <a:cs typeface="Arial"/>
                <a:sym typeface="Arial"/>
              </a:rPr>
              <a:t>новых</a:t>
            </a:r>
            <a:r>
              <a:rPr lang="en-US" sz="2000" b="0" i="0" u="none" strike="noStrike" cap="none" dirty="0">
                <a:solidFill>
                  <a:schemeClr val="dk1"/>
                </a:solidFill>
                <a:latin typeface="Arial"/>
                <a:ea typeface="Arial"/>
                <a:cs typeface="Arial"/>
                <a:sym typeface="Arial"/>
              </a:rPr>
              <a:t> </a:t>
            </a:r>
            <a:r>
              <a:rPr lang="en-US" sz="2000" b="0" i="0" u="none" strike="noStrike" cap="none" dirty="0" err="1">
                <a:solidFill>
                  <a:schemeClr val="dk1"/>
                </a:solidFill>
                <a:latin typeface="Arial"/>
                <a:ea typeface="Arial"/>
                <a:cs typeface="Arial"/>
                <a:sym typeface="Arial"/>
              </a:rPr>
              <a:t>путей</a:t>
            </a:r>
            <a:r>
              <a:rPr lang="en-US" sz="2000" b="0" i="0" u="none" strike="noStrike" cap="none" dirty="0">
                <a:solidFill>
                  <a:schemeClr val="dk1"/>
                </a:solidFill>
                <a:latin typeface="Arial"/>
                <a:ea typeface="Arial"/>
                <a:cs typeface="Arial"/>
                <a:sym typeface="Arial"/>
              </a:rPr>
              <a:t> </a:t>
            </a:r>
            <a:r>
              <a:rPr lang="en-US" sz="2000" b="0" i="0" u="none" strike="noStrike" cap="none" dirty="0" err="1">
                <a:solidFill>
                  <a:schemeClr val="dk1"/>
                </a:solidFill>
                <a:latin typeface="Arial"/>
                <a:ea typeface="Arial"/>
                <a:cs typeface="Arial"/>
                <a:sym typeface="Arial"/>
              </a:rPr>
              <a:t>постоянного</a:t>
            </a:r>
            <a:r>
              <a:rPr lang="en-US" sz="2000" b="0" i="0" u="none" strike="noStrike" cap="none" dirty="0">
                <a:solidFill>
                  <a:schemeClr val="dk1"/>
                </a:solidFill>
                <a:latin typeface="Arial"/>
                <a:ea typeface="Arial"/>
                <a:cs typeface="Arial"/>
                <a:sym typeface="Arial"/>
              </a:rPr>
              <a:t> </a:t>
            </a:r>
            <a:r>
              <a:rPr lang="en-US" sz="2000" b="0" i="0" u="none" strike="noStrike" cap="none" dirty="0" err="1">
                <a:solidFill>
                  <a:schemeClr val="dk1"/>
                </a:solidFill>
                <a:latin typeface="Arial"/>
                <a:ea typeface="Arial"/>
                <a:cs typeface="Arial"/>
                <a:sym typeface="Arial"/>
              </a:rPr>
              <a:t>совершенствования</a:t>
            </a:r>
            <a:r>
              <a:rPr lang="en-US" sz="2000" b="0" i="0" u="none" strike="noStrike" cap="none" dirty="0">
                <a:solidFill>
                  <a:schemeClr val="dk1"/>
                </a:solidFill>
                <a:latin typeface="Arial"/>
                <a:ea typeface="Arial"/>
                <a:cs typeface="Arial"/>
                <a:sym typeface="Arial"/>
              </a:rPr>
              <a:t> </a:t>
            </a:r>
            <a:r>
              <a:rPr lang="en-US" sz="2000" b="0" i="0" u="none" strike="noStrike" cap="none" dirty="0" err="1">
                <a:solidFill>
                  <a:schemeClr val="dk1"/>
                </a:solidFill>
                <a:latin typeface="Arial"/>
                <a:ea typeface="Arial"/>
                <a:cs typeface="Arial"/>
                <a:sym typeface="Arial"/>
              </a:rPr>
              <a:t>обслуживания</a:t>
            </a:r>
            <a:r>
              <a:rPr lang="en-US" sz="2000" b="0" i="0" u="none" strike="noStrike" cap="none" dirty="0">
                <a:solidFill>
                  <a:schemeClr val="dk1"/>
                </a:solidFill>
                <a:latin typeface="Arial"/>
                <a:ea typeface="Arial"/>
                <a:cs typeface="Arial"/>
                <a:sym typeface="Arial"/>
              </a:rPr>
              <a:t> </a:t>
            </a:r>
            <a:r>
              <a:rPr lang="en-US" sz="2000" b="0" i="0" u="none" strike="noStrike" cap="none" dirty="0" err="1">
                <a:solidFill>
                  <a:schemeClr val="dk1"/>
                </a:solidFill>
                <a:latin typeface="Arial"/>
                <a:ea typeface="Arial"/>
                <a:cs typeface="Arial"/>
                <a:sym typeface="Arial"/>
              </a:rPr>
              <a:t>гостей</a:t>
            </a:r>
            <a:r>
              <a:rPr lang="en-US" sz="2000" b="0" i="0" u="none" strike="noStrike" cap="none" dirty="0">
                <a:solidFill>
                  <a:schemeClr val="dk1"/>
                </a:solidFill>
                <a:latin typeface="Arial"/>
                <a:ea typeface="Arial"/>
                <a:cs typeface="Arial"/>
                <a:sym typeface="Arial"/>
              </a:rPr>
              <a:t>. </a:t>
            </a:r>
            <a:r>
              <a:rPr lang="en-US" sz="2000" b="0" i="0" u="none" strike="noStrike" cap="none" dirty="0" err="1">
                <a:solidFill>
                  <a:schemeClr val="dk1"/>
                </a:solidFill>
                <a:latin typeface="Arial"/>
                <a:ea typeface="Arial"/>
                <a:cs typeface="Arial"/>
                <a:sym typeface="Arial"/>
              </a:rPr>
              <a:t>Каждый</a:t>
            </a:r>
            <a:r>
              <a:rPr lang="en-US" sz="2000" b="0" i="0" u="none" strike="noStrike" cap="none" dirty="0">
                <a:solidFill>
                  <a:schemeClr val="dk1"/>
                </a:solidFill>
                <a:latin typeface="Arial"/>
                <a:ea typeface="Arial"/>
                <a:cs typeface="Arial"/>
                <a:sym typeface="Arial"/>
              </a:rPr>
              <a:t> </a:t>
            </a:r>
            <a:r>
              <a:rPr lang="en-US" sz="2000" b="0" i="0" u="none" strike="noStrike" cap="none" dirty="0" err="1">
                <a:solidFill>
                  <a:schemeClr val="dk1"/>
                </a:solidFill>
                <a:latin typeface="Arial"/>
                <a:ea typeface="Arial"/>
                <a:cs typeface="Arial"/>
                <a:sym typeface="Arial"/>
              </a:rPr>
              <a:t>член</a:t>
            </a:r>
            <a:r>
              <a:rPr lang="en-US" sz="2000" b="0" i="0" u="none" strike="noStrike" cap="none" dirty="0">
                <a:solidFill>
                  <a:schemeClr val="dk1"/>
                </a:solidFill>
                <a:latin typeface="Arial"/>
                <a:ea typeface="Arial"/>
                <a:cs typeface="Arial"/>
                <a:sym typeface="Arial"/>
              </a:rPr>
              <a:t> </a:t>
            </a:r>
            <a:r>
              <a:rPr lang="en-US" sz="2000" b="0" i="0" u="none" strike="noStrike" cap="none" dirty="0" err="1">
                <a:solidFill>
                  <a:schemeClr val="dk1"/>
                </a:solidFill>
                <a:latin typeface="Arial"/>
                <a:ea typeface="Arial"/>
                <a:cs typeface="Arial"/>
                <a:sym typeface="Arial"/>
              </a:rPr>
              <a:t>коллектива</a:t>
            </a:r>
            <a:r>
              <a:rPr lang="en-US" sz="2000" b="0" i="0" u="none" strike="noStrike" cap="none" dirty="0">
                <a:solidFill>
                  <a:schemeClr val="dk1"/>
                </a:solidFill>
                <a:latin typeface="Arial"/>
                <a:ea typeface="Arial"/>
                <a:cs typeface="Arial"/>
                <a:sym typeface="Arial"/>
              </a:rPr>
              <a:t> </a:t>
            </a:r>
            <a:r>
              <a:rPr lang="en-US" sz="2000" b="0" i="0" u="none" strike="noStrike" cap="none" dirty="0" err="1">
                <a:solidFill>
                  <a:schemeClr val="dk1"/>
                </a:solidFill>
                <a:latin typeface="Arial"/>
                <a:ea typeface="Arial"/>
                <a:cs typeface="Arial"/>
                <a:sym typeface="Arial"/>
              </a:rPr>
              <a:t>становиться</a:t>
            </a:r>
            <a:r>
              <a:rPr lang="en-US" sz="2000" b="0" i="0" u="none" strike="noStrike" cap="none" dirty="0">
                <a:solidFill>
                  <a:schemeClr val="dk1"/>
                </a:solidFill>
                <a:latin typeface="Arial"/>
                <a:ea typeface="Arial"/>
                <a:cs typeface="Arial"/>
                <a:sym typeface="Arial"/>
              </a:rPr>
              <a:t> </a:t>
            </a:r>
            <a:r>
              <a:rPr lang="en-US" sz="2000" b="0" i="0" u="none" strike="noStrike" cap="none" dirty="0" err="1">
                <a:solidFill>
                  <a:schemeClr val="dk1"/>
                </a:solidFill>
                <a:latin typeface="Arial"/>
                <a:ea typeface="Arial"/>
                <a:cs typeface="Arial"/>
                <a:sym typeface="Arial"/>
              </a:rPr>
              <a:t>единым</a:t>
            </a:r>
            <a:r>
              <a:rPr lang="en-US" sz="2000" b="0" i="0" u="none" strike="noStrike" cap="none" dirty="0">
                <a:solidFill>
                  <a:schemeClr val="dk1"/>
                </a:solidFill>
                <a:latin typeface="Arial"/>
                <a:ea typeface="Arial"/>
                <a:cs typeface="Arial"/>
                <a:sym typeface="Arial"/>
              </a:rPr>
              <a:t> </a:t>
            </a:r>
            <a:r>
              <a:rPr lang="en-US" sz="2000" b="0" i="0" u="none" strike="noStrike" cap="none" dirty="0" err="1">
                <a:solidFill>
                  <a:schemeClr val="dk1"/>
                </a:solidFill>
                <a:latin typeface="Arial"/>
                <a:ea typeface="Arial"/>
                <a:cs typeface="Arial"/>
                <a:sym typeface="Arial"/>
              </a:rPr>
              <a:t>целым</a:t>
            </a:r>
            <a:r>
              <a:rPr lang="en-US" sz="2000" b="0" i="0" u="none" strike="noStrike" cap="none" dirty="0">
                <a:solidFill>
                  <a:schemeClr val="dk1"/>
                </a:solidFill>
                <a:latin typeface="Arial"/>
                <a:ea typeface="Arial"/>
                <a:cs typeface="Arial"/>
                <a:sym typeface="Arial"/>
              </a:rPr>
              <a:t> с </a:t>
            </a:r>
            <a:r>
              <a:rPr lang="en-US" sz="2000" b="0" i="0" u="none" strike="noStrike" cap="none" dirty="0" err="1">
                <a:solidFill>
                  <a:schemeClr val="dk1"/>
                </a:solidFill>
                <a:latin typeface="Arial"/>
                <a:ea typeface="Arial"/>
                <a:cs typeface="Arial"/>
                <a:sym typeface="Arial"/>
              </a:rPr>
              <a:t>теми</a:t>
            </a:r>
            <a:r>
              <a:rPr lang="en-US" sz="2000" b="0" i="0" u="none" strike="noStrike" cap="none" dirty="0">
                <a:solidFill>
                  <a:schemeClr val="dk1"/>
                </a:solidFill>
                <a:latin typeface="Arial"/>
                <a:ea typeface="Arial"/>
                <a:cs typeface="Arial"/>
                <a:sym typeface="Arial"/>
              </a:rPr>
              <a:t> </a:t>
            </a:r>
            <a:r>
              <a:rPr lang="en-US" sz="2000" b="0" i="0" u="none" strike="noStrike" cap="none" dirty="0" err="1">
                <a:solidFill>
                  <a:schemeClr val="dk1"/>
                </a:solidFill>
                <a:latin typeface="Arial"/>
                <a:ea typeface="Arial"/>
                <a:cs typeface="Arial"/>
                <a:sym typeface="Arial"/>
              </a:rPr>
              <a:t>товарами</a:t>
            </a:r>
            <a:r>
              <a:rPr lang="en-US" sz="2000" b="0" i="0" u="none" strike="noStrike" cap="none" dirty="0">
                <a:solidFill>
                  <a:schemeClr val="dk1"/>
                </a:solidFill>
                <a:latin typeface="Arial"/>
                <a:ea typeface="Arial"/>
                <a:cs typeface="Arial"/>
                <a:sym typeface="Arial"/>
              </a:rPr>
              <a:t> и </a:t>
            </a:r>
            <a:r>
              <a:rPr lang="en-US" sz="2000" b="0" i="0" u="none" strike="noStrike" cap="none" dirty="0" err="1">
                <a:solidFill>
                  <a:schemeClr val="dk1"/>
                </a:solidFill>
                <a:latin typeface="Arial"/>
                <a:ea typeface="Arial"/>
                <a:cs typeface="Arial"/>
                <a:sym typeface="Arial"/>
              </a:rPr>
              <a:t>услугами</a:t>
            </a:r>
            <a:r>
              <a:rPr lang="en-US" sz="2000" b="0" i="0" u="none" strike="noStrike" cap="none" dirty="0">
                <a:solidFill>
                  <a:schemeClr val="dk1"/>
                </a:solidFill>
                <a:latin typeface="Arial"/>
                <a:ea typeface="Arial"/>
                <a:cs typeface="Arial"/>
                <a:sym typeface="Arial"/>
              </a:rPr>
              <a:t>, </a:t>
            </a:r>
            <a:r>
              <a:rPr lang="en-US" sz="2000" b="0" i="0" u="none" strike="noStrike" cap="none" dirty="0" err="1">
                <a:solidFill>
                  <a:schemeClr val="dk1"/>
                </a:solidFill>
                <a:latin typeface="Arial"/>
                <a:ea typeface="Arial"/>
                <a:cs typeface="Arial"/>
                <a:sym typeface="Arial"/>
              </a:rPr>
              <a:t>которые</a:t>
            </a:r>
            <a:r>
              <a:rPr lang="en-US" sz="2000" b="0" i="0" u="none" strike="noStrike" cap="none" dirty="0">
                <a:solidFill>
                  <a:schemeClr val="dk1"/>
                </a:solidFill>
                <a:latin typeface="Arial"/>
                <a:ea typeface="Arial"/>
                <a:cs typeface="Arial"/>
                <a:sym typeface="Arial"/>
              </a:rPr>
              <a:t> </a:t>
            </a:r>
            <a:r>
              <a:rPr lang="en-US" sz="2000" b="0" i="0" u="none" strike="noStrike" cap="none" dirty="0" err="1">
                <a:solidFill>
                  <a:schemeClr val="dk1"/>
                </a:solidFill>
                <a:latin typeface="Arial"/>
                <a:ea typeface="Arial"/>
                <a:cs typeface="Arial"/>
                <a:sym typeface="Arial"/>
              </a:rPr>
              <a:t>предоставляет</a:t>
            </a:r>
            <a:r>
              <a:rPr lang="en-US" sz="2000" b="0" i="0" u="none" strike="noStrike" cap="none" dirty="0">
                <a:solidFill>
                  <a:schemeClr val="dk1"/>
                </a:solidFill>
                <a:latin typeface="Arial"/>
                <a:ea typeface="Arial"/>
                <a:cs typeface="Arial"/>
                <a:sym typeface="Arial"/>
              </a:rPr>
              <a:t> </a:t>
            </a:r>
            <a:r>
              <a:rPr lang="en-US" sz="2000" b="0" i="0" u="none" strike="noStrike" cap="none" dirty="0" err="1">
                <a:solidFill>
                  <a:schemeClr val="dk1"/>
                </a:solidFill>
                <a:latin typeface="Arial"/>
                <a:ea typeface="Arial"/>
                <a:cs typeface="Arial"/>
                <a:sym typeface="Arial"/>
              </a:rPr>
              <a:t>гостиница</a:t>
            </a:r>
            <a:r>
              <a:rPr lang="en-US" sz="2000" b="0" i="0" u="none" strike="noStrike" cap="none" dirty="0">
                <a:solidFill>
                  <a:schemeClr val="dk1"/>
                </a:solidFill>
                <a:latin typeface="Arial"/>
                <a:ea typeface="Arial"/>
                <a:cs typeface="Arial"/>
                <a:sym typeface="Arial"/>
              </a:rPr>
              <a:t>.</a:t>
            </a:r>
            <a:endParaRPr/>
          </a:p>
          <a:p>
            <a:pPr marL="342900" marR="0" lvl="0" indent="-215900" algn="l" rtl="0">
              <a:lnSpc>
                <a:spcPct val="80000"/>
              </a:lnSpc>
              <a:spcBef>
                <a:spcPts val="400"/>
              </a:spcBef>
              <a:spcAft>
                <a:spcPts val="0"/>
              </a:spcAft>
              <a:buClr>
                <a:schemeClr val="dk1"/>
              </a:buClr>
              <a:buSzPts val="2000"/>
              <a:buFont typeface="Arial"/>
              <a:buNone/>
            </a:pPr>
            <a:endParaRPr sz="2000" b="0" i="0" u="none" strike="noStrike" cap="none">
              <a:solidFill>
                <a:schemeClr val="dk1"/>
              </a:solidFill>
              <a:latin typeface="Arial"/>
              <a:ea typeface="Arial"/>
              <a:cs typeface="Arial"/>
              <a:sym typeface="Arial"/>
            </a:endParaRPr>
          </a:p>
          <a:p>
            <a:pPr marL="342900" marR="0" lvl="0" indent="-342900" algn="l" rtl="0">
              <a:lnSpc>
                <a:spcPct val="80000"/>
              </a:lnSpc>
              <a:spcBef>
                <a:spcPts val="400"/>
              </a:spcBef>
              <a:spcAft>
                <a:spcPts val="0"/>
              </a:spcAft>
              <a:buClr>
                <a:schemeClr val="dk1"/>
              </a:buClr>
              <a:buSzPts val="2000"/>
              <a:buFont typeface="Arial"/>
              <a:buChar char="•"/>
            </a:pPr>
            <a:r>
              <a:rPr lang="en-US" sz="2000" b="0" i="0" u="none" strike="noStrike" cap="none" dirty="0" err="1">
                <a:solidFill>
                  <a:schemeClr val="dk1"/>
                </a:solidFill>
                <a:latin typeface="Arial"/>
                <a:ea typeface="Arial"/>
                <a:cs typeface="Arial"/>
                <a:sym typeface="Arial"/>
              </a:rPr>
              <a:t>Культура</a:t>
            </a:r>
            <a:r>
              <a:rPr lang="en-US" sz="2000" b="0" i="0" u="none" strike="noStrike" cap="none" dirty="0">
                <a:solidFill>
                  <a:schemeClr val="dk1"/>
                </a:solidFill>
                <a:latin typeface="Arial"/>
                <a:ea typeface="Arial"/>
                <a:cs typeface="Arial"/>
                <a:sym typeface="Arial"/>
              </a:rPr>
              <a:t> </a:t>
            </a:r>
            <a:r>
              <a:rPr lang="en-US" sz="2000" b="0" i="0" u="none" strike="noStrike" cap="none" dirty="0" err="1">
                <a:solidFill>
                  <a:schemeClr val="dk1"/>
                </a:solidFill>
                <a:latin typeface="Arial"/>
                <a:ea typeface="Arial"/>
                <a:cs typeface="Arial"/>
                <a:sym typeface="Arial"/>
              </a:rPr>
              <a:t>поведения</a:t>
            </a:r>
            <a:r>
              <a:rPr lang="en-US" sz="2000" b="0" i="0" u="none" strike="noStrike" cap="none" dirty="0">
                <a:solidFill>
                  <a:schemeClr val="dk1"/>
                </a:solidFill>
                <a:latin typeface="Arial"/>
                <a:ea typeface="Arial"/>
                <a:cs typeface="Arial"/>
                <a:sym typeface="Arial"/>
              </a:rPr>
              <a:t> </a:t>
            </a:r>
            <a:r>
              <a:rPr lang="en-US" sz="2000" b="0" i="0" u="none" strike="noStrike" cap="none" dirty="0" err="1">
                <a:solidFill>
                  <a:schemeClr val="dk1"/>
                </a:solidFill>
                <a:latin typeface="Arial"/>
                <a:ea typeface="Arial"/>
                <a:cs typeface="Arial"/>
                <a:sym typeface="Arial"/>
              </a:rPr>
              <a:t>гостиничного</a:t>
            </a:r>
            <a:r>
              <a:rPr lang="en-US" sz="2000" b="0" i="0" u="none" strike="noStrike" cap="none" dirty="0">
                <a:solidFill>
                  <a:schemeClr val="dk1"/>
                </a:solidFill>
                <a:latin typeface="Arial"/>
                <a:ea typeface="Arial"/>
                <a:cs typeface="Arial"/>
                <a:sym typeface="Arial"/>
              </a:rPr>
              <a:t> </a:t>
            </a:r>
            <a:r>
              <a:rPr lang="en-US" sz="2000" b="0" i="0" u="none" strike="noStrike" cap="none" dirty="0" err="1">
                <a:solidFill>
                  <a:schemeClr val="dk1"/>
                </a:solidFill>
                <a:latin typeface="Arial"/>
                <a:ea typeface="Arial"/>
                <a:cs typeface="Arial"/>
                <a:sym typeface="Arial"/>
              </a:rPr>
              <a:t>работника</a:t>
            </a:r>
            <a:r>
              <a:rPr lang="en-US" sz="2000" b="0" i="0" u="none" strike="noStrike" cap="none" dirty="0">
                <a:solidFill>
                  <a:schemeClr val="dk1"/>
                </a:solidFill>
                <a:latin typeface="Arial"/>
                <a:ea typeface="Arial"/>
                <a:cs typeface="Arial"/>
                <a:sym typeface="Arial"/>
              </a:rPr>
              <a:t> </a:t>
            </a:r>
            <a:r>
              <a:rPr lang="en-US" sz="2000" b="0" i="0" u="none" strike="noStrike" cap="none" dirty="0" err="1">
                <a:solidFill>
                  <a:schemeClr val="dk1"/>
                </a:solidFill>
                <a:latin typeface="Arial"/>
                <a:ea typeface="Arial"/>
                <a:cs typeface="Arial"/>
                <a:sym typeface="Arial"/>
              </a:rPr>
              <a:t>включает</a:t>
            </a:r>
            <a:r>
              <a:rPr lang="en-US" sz="2000" b="0" i="0" u="none" strike="noStrike" cap="none" dirty="0">
                <a:solidFill>
                  <a:schemeClr val="dk1"/>
                </a:solidFill>
                <a:latin typeface="Arial"/>
                <a:ea typeface="Arial"/>
                <a:cs typeface="Arial"/>
                <a:sym typeface="Arial"/>
              </a:rPr>
              <a:t> в </a:t>
            </a:r>
            <a:r>
              <a:rPr lang="en-US" sz="2000" b="0" i="0" u="none" strike="noStrike" cap="none" dirty="0" err="1">
                <a:solidFill>
                  <a:schemeClr val="dk1"/>
                </a:solidFill>
                <a:latin typeface="Arial"/>
                <a:ea typeface="Arial"/>
                <a:cs typeface="Arial"/>
                <a:sym typeface="Arial"/>
              </a:rPr>
              <a:t>себя</a:t>
            </a:r>
            <a:r>
              <a:rPr lang="en-US" sz="2000" b="0" i="0" u="none" strike="noStrike" cap="none" dirty="0">
                <a:solidFill>
                  <a:schemeClr val="dk1"/>
                </a:solidFill>
                <a:latin typeface="Arial"/>
                <a:ea typeface="Arial"/>
                <a:cs typeface="Arial"/>
                <a:sym typeface="Arial"/>
              </a:rPr>
              <a:t> </a:t>
            </a:r>
            <a:r>
              <a:rPr lang="en-US" sz="2000" b="0" i="0" u="none" strike="noStrike" cap="none" dirty="0" err="1">
                <a:solidFill>
                  <a:schemeClr val="dk1"/>
                </a:solidFill>
                <a:latin typeface="Arial"/>
                <a:ea typeface="Arial"/>
                <a:cs typeface="Arial"/>
                <a:sym typeface="Arial"/>
              </a:rPr>
              <a:t>все</a:t>
            </a:r>
            <a:r>
              <a:rPr lang="en-US" sz="2000" b="0" i="0" u="none" strike="noStrike" cap="none" dirty="0">
                <a:solidFill>
                  <a:schemeClr val="dk1"/>
                </a:solidFill>
                <a:latin typeface="Arial"/>
                <a:ea typeface="Arial"/>
                <a:cs typeface="Arial"/>
                <a:sym typeface="Arial"/>
              </a:rPr>
              <a:t> </a:t>
            </a:r>
            <a:r>
              <a:rPr lang="en-US" sz="2000" b="0" i="0" u="none" strike="noStrike" cap="none" dirty="0" err="1">
                <a:solidFill>
                  <a:schemeClr val="dk1"/>
                </a:solidFill>
                <a:latin typeface="Arial"/>
                <a:ea typeface="Arial"/>
                <a:cs typeface="Arial"/>
                <a:sym typeface="Arial"/>
              </a:rPr>
              <a:t>стороны</a:t>
            </a:r>
            <a:r>
              <a:rPr lang="en-US" sz="2000" b="0" i="0" u="none" strike="noStrike" cap="none" dirty="0">
                <a:solidFill>
                  <a:schemeClr val="dk1"/>
                </a:solidFill>
                <a:latin typeface="Arial"/>
                <a:ea typeface="Arial"/>
                <a:cs typeface="Arial"/>
                <a:sym typeface="Arial"/>
              </a:rPr>
              <a:t> </a:t>
            </a:r>
            <a:r>
              <a:rPr lang="en-US" sz="2000" b="0" i="0" u="none" strike="noStrike" cap="none" dirty="0" err="1">
                <a:solidFill>
                  <a:schemeClr val="dk1"/>
                </a:solidFill>
                <a:latin typeface="Arial"/>
                <a:ea typeface="Arial"/>
                <a:cs typeface="Arial"/>
                <a:sym typeface="Arial"/>
              </a:rPr>
              <a:t>внешней</a:t>
            </a:r>
            <a:r>
              <a:rPr lang="en-US" sz="2000" b="0" i="0" u="none" strike="noStrike" cap="none" dirty="0">
                <a:solidFill>
                  <a:schemeClr val="dk1"/>
                </a:solidFill>
                <a:latin typeface="Arial"/>
                <a:ea typeface="Arial"/>
                <a:cs typeface="Arial"/>
                <a:sym typeface="Arial"/>
              </a:rPr>
              <a:t> и </a:t>
            </a:r>
            <a:r>
              <a:rPr lang="en-US" sz="2000" b="0" i="0" u="none" strike="noStrike" cap="none" dirty="0" err="1">
                <a:solidFill>
                  <a:schemeClr val="dk1"/>
                </a:solidFill>
                <a:latin typeface="Arial"/>
                <a:ea typeface="Arial"/>
                <a:cs typeface="Arial"/>
                <a:sym typeface="Arial"/>
              </a:rPr>
              <a:t>внутренней</a:t>
            </a:r>
            <a:r>
              <a:rPr lang="en-US" sz="2000" b="0" i="0" u="none" strike="noStrike" cap="none" dirty="0">
                <a:solidFill>
                  <a:schemeClr val="dk1"/>
                </a:solidFill>
                <a:latin typeface="Arial"/>
                <a:ea typeface="Arial"/>
                <a:cs typeface="Arial"/>
                <a:sym typeface="Arial"/>
              </a:rPr>
              <a:t> </a:t>
            </a:r>
            <a:r>
              <a:rPr lang="en-US" sz="2000" b="0" i="0" u="none" strike="noStrike" cap="none" dirty="0" err="1">
                <a:solidFill>
                  <a:schemeClr val="dk1"/>
                </a:solidFill>
                <a:latin typeface="Arial"/>
                <a:ea typeface="Arial"/>
                <a:cs typeface="Arial"/>
                <a:sym typeface="Arial"/>
              </a:rPr>
              <a:t>культуры</a:t>
            </a:r>
            <a:r>
              <a:rPr lang="en-US" sz="2000" b="0" i="0" u="none" strike="noStrike" cap="none" dirty="0">
                <a:solidFill>
                  <a:schemeClr val="dk1"/>
                </a:solidFill>
                <a:latin typeface="Arial"/>
                <a:ea typeface="Arial"/>
                <a:cs typeface="Arial"/>
                <a:sym typeface="Arial"/>
              </a:rPr>
              <a:t> </a:t>
            </a:r>
            <a:r>
              <a:rPr lang="en-US" sz="2000" b="0" i="0" u="none" strike="noStrike" cap="none" dirty="0" err="1">
                <a:solidFill>
                  <a:schemeClr val="dk1"/>
                </a:solidFill>
                <a:latin typeface="Arial"/>
                <a:ea typeface="Arial"/>
                <a:cs typeface="Arial"/>
                <a:sym typeface="Arial"/>
              </a:rPr>
              <a:t>человека</a:t>
            </a:r>
            <a:r>
              <a:rPr lang="en-US" sz="2000" b="0" i="0" u="none" strike="noStrike" cap="none" dirty="0">
                <a:solidFill>
                  <a:schemeClr val="dk1"/>
                </a:solidFill>
                <a:latin typeface="Arial"/>
                <a:ea typeface="Arial"/>
                <a:cs typeface="Arial"/>
                <a:sym typeface="Arial"/>
              </a:rPr>
              <a:t>: </a:t>
            </a:r>
            <a:r>
              <a:rPr lang="en-US" sz="2000" b="0" i="0" u="none" strike="noStrike" cap="none" dirty="0" err="1">
                <a:solidFill>
                  <a:schemeClr val="dk1"/>
                </a:solidFill>
                <a:latin typeface="Arial"/>
                <a:ea typeface="Arial"/>
                <a:cs typeface="Arial"/>
                <a:sym typeface="Arial"/>
              </a:rPr>
              <a:t>правила</a:t>
            </a:r>
            <a:r>
              <a:rPr lang="en-US" sz="2000" b="0" i="0" u="none" strike="noStrike" cap="none" dirty="0">
                <a:solidFill>
                  <a:schemeClr val="dk1"/>
                </a:solidFill>
                <a:latin typeface="Arial"/>
                <a:ea typeface="Arial"/>
                <a:cs typeface="Arial"/>
                <a:sym typeface="Arial"/>
              </a:rPr>
              <a:t> </a:t>
            </a:r>
            <a:r>
              <a:rPr lang="en-US" sz="2000" b="0" i="0" u="none" strike="noStrike" cap="none" dirty="0" err="1">
                <a:solidFill>
                  <a:schemeClr val="dk1"/>
                </a:solidFill>
                <a:latin typeface="Arial"/>
                <a:ea typeface="Arial"/>
                <a:cs typeface="Arial"/>
                <a:sym typeface="Arial"/>
              </a:rPr>
              <a:t>обхождения</a:t>
            </a:r>
            <a:r>
              <a:rPr lang="en-US" sz="2000" b="0" i="0" u="none" strike="noStrike" cap="none" dirty="0">
                <a:solidFill>
                  <a:schemeClr val="dk1"/>
                </a:solidFill>
                <a:latin typeface="Arial"/>
                <a:ea typeface="Arial"/>
                <a:cs typeface="Arial"/>
                <a:sym typeface="Arial"/>
              </a:rPr>
              <a:t> и </a:t>
            </a:r>
            <a:r>
              <a:rPr lang="en-US" sz="2000" b="0" i="0" u="none" strike="noStrike" cap="none" dirty="0" err="1">
                <a:solidFill>
                  <a:schemeClr val="dk1"/>
                </a:solidFill>
                <a:latin typeface="Arial"/>
                <a:ea typeface="Arial"/>
                <a:cs typeface="Arial"/>
                <a:sym typeface="Arial"/>
              </a:rPr>
              <a:t>обращения</a:t>
            </a:r>
            <a:r>
              <a:rPr lang="en-US" sz="2000" b="0" i="0" u="none" strike="noStrike" cap="none" dirty="0">
                <a:solidFill>
                  <a:schemeClr val="dk1"/>
                </a:solidFill>
                <a:latin typeface="Arial"/>
                <a:ea typeface="Arial"/>
                <a:cs typeface="Arial"/>
                <a:sym typeface="Arial"/>
              </a:rPr>
              <a:t>, </a:t>
            </a:r>
            <a:r>
              <a:rPr lang="en-US" sz="2000" b="0" i="0" u="none" strike="noStrike" cap="none" dirty="0" err="1">
                <a:solidFill>
                  <a:schemeClr val="dk1"/>
                </a:solidFill>
                <a:latin typeface="Arial"/>
                <a:ea typeface="Arial"/>
                <a:cs typeface="Arial"/>
                <a:sym typeface="Arial"/>
              </a:rPr>
              <a:t>умение</a:t>
            </a:r>
            <a:r>
              <a:rPr lang="en-US" sz="2000" b="0" i="0" u="none" strike="noStrike" cap="none" dirty="0">
                <a:solidFill>
                  <a:schemeClr val="dk1"/>
                </a:solidFill>
                <a:latin typeface="Arial"/>
                <a:ea typeface="Arial"/>
                <a:cs typeface="Arial"/>
                <a:sym typeface="Arial"/>
              </a:rPr>
              <a:t> </a:t>
            </a:r>
            <a:r>
              <a:rPr lang="en-US" sz="2000" b="0" i="0" u="none" strike="noStrike" cap="none" dirty="0" err="1">
                <a:solidFill>
                  <a:schemeClr val="dk1"/>
                </a:solidFill>
                <a:latin typeface="Arial"/>
                <a:ea typeface="Arial"/>
                <a:cs typeface="Arial"/>
                <a:sym typeface="Arial"/>
              </a:rPr>
              <a:t>правильно</a:t>
            </a:r>
            <a:r>
              <a:rPr lang="en-US" sz="2000" b="0" i="0" u="none" strike="noStrike" cap="none" dirty="0">
                <a:solidFill>
                  <a:schemeClr val="dk1"/>
                </a:solidFill>
                <a:latin typeface="Arial"/>
                <a:ea typeface="Arial"/>
                <a:cs typeface="Arial"/>
                <a:sym typeface="Arial"/>
              </a:rPr>
              <a:t> </a:t>
            </a:r>
            <a:r>
              <a:rPr lang="en-US" sz="2000" b="0" i="0" u="none" strike="noStrike" cap="none" dirty="0" err="1">
                <a:solidFill>
                  <a:schemeClr val="dk1"/>
                </a:solidFill>
                <a:latin typeface="Arial"/>
                <a:ea typeface="Arial"/>
                <a:cs typeface="Arial"/>
                <a:sym typeface="Arial"/>
              </a:rPr>
              <a:t>выражать</a:t>
            </a:r>
            <a:r>
              <a:rPr lang="en-US" sz="2000" b="0" i="0" u="none" strike="noStrike" cap="none" dirty="0">
                <a:solidFill>
                  <a:schemeClr val="dk1"/>
                </a:solidFill>
                <a:latin typeface="Arial"/>
                <a:ea typeface="Arial"/>
                <a:cs typeface="Arial"/>
                <a:sym typeface="Arial"/>
              </a:rPr>
              <a:t> </a:t>
            </a:r>
            <a:r>
              <a:rPr lang="en-US" sz="2000" b="0" i="0" u="none" strike="noStrike" cap="none" dirty="0" err="1">
                <a:solidFill>
                  <a:schemeClr val="dk1"/>
                </a:solidFill>
                <a:latin typeface="Arial"/>
                <a:ea typeface="Arial"/>
                <a:cs typeface="Arial"/>
                <a:sym typeface="Arial"/>
              </a:rPr>
              <a:t>свои</a:t>
            </a:r>
            <a:r>
              <a:rPr lang="en-US" sz="2000" b="0" i="0" u="none" strike="noStrike" cap="none" dirty="0">
                <a:solidFill>
                  <a:schemeClr val="dk1"/>
                </a:solidFill>
                <a:latin typeface="Arial"/>
                <a:ea typeface="Arial"/>
                <a:cs typeface="Arial"/>
                <a:sym typeface="Arial"/>
              </a:rPr>
              <a:t> </a:t>
            </a:r>
            <a:r>
              <a:rPr lang="en-US" sz="2000" b="0" i="0" u="none" strike="noStrike" cap="none" dirty="0" err="1">
                <a:solidFill>
                  <a:schemeClr val="dk1"/>
                </a:solidFill>
                <a:latin typeface="Arial"/>
                <a:ea typeface="Arial"/>
                <a:cs typeface="Arial"/>
                <a:sym typeface="Arial"/>
              </a:rPr>
              <a:t>мысли</a:t>
            </a:r>
            <a:r>
              <a:rPr lang="en-US" sz="2000" b="0" i="0" u="none" strike="noStrike" cap="none" dirty="0">
                <a:solidFill>
                  <a:schemeClr val="dk1"/>
                </a:solidFill>
                <a:latin typeface="Arial"/>
                <a:ea typeface="Arial"/>
                <a:cs typeface="Arial"/>
                <a:sym typeface="Arial"/>
              </a:rPr>
              <a:t>, </a:t>
            </a:r>
            <a:r>
              <a:rPr lang="en-US" sz="2000" b="0" i="0" u="none" strike="noStrike" cap="none" dirty="0" err="1">
                <a:solidFill>
                  <a:schemeClr val="dk1"/>
                </a:solidFill>
                <a:latin typeface="Arial"/>
                <a:ea typeface="Arial"/>
                <a:cs typeface="Arial"/>
                <a:sym typeface="Arial"/>
              </a:rPr>
              <a:t>соблюдать</a:t>
            </a:r>
            <a:r>
              <a:rPr lang="en-US" sz="2000" b="0" i="0" u="none" strike="noStrike" cap="none" dirty="0">
                <a:solidFill>
                  <a:schemeClr val="dk1"/>
                </a:solidFill>
                <a:latin typeface="Arial"/>
                <a:ea typeface="Arial"/>
                <a:cs typeface="Arial"/>
                <a:sym typeface="Arial"/>
              </a:rPr>
              <a:t> </a:t>
            </a:r>
            <a:r>
              <a:rPr lang="en-US" sz="2000" b="0" i="0" u="none" strike="noStrike" cap="none" dirty="0" err="1">
                <a:solidFill>
                  <a:schemeClr val="dk1"/>
                </a:solidFill>
                <a:latin typeface="Arial"/>
                <a:ea typeface="Arial"/>
                <a:cs typeface="Arial"/>
                <a:sym typeface="Arial"/>
              </a:rPr>
              <a:t>речевой</a:t>
            </a:r>
            <a:r>
              <a:rPr lang="en-US" sz="2000" b="0" i="0" u="none" strike="noStrike" cap="none" dirty="0">
                <a:solidFill>
                  <a:schemeClr val="dk1"/>
                </a:solidFill>
                <a:latin typeface="Arial"/>
                <a:ea typeface="Arial"/>
                <a:cs typeface="Arial"/>
                <a:sym typeface="Arial"/>
              </a:rPr>
              <a:t> </a:t>
            </a:r>
            <a:r>
              <a:rPr lang="en-US" sz="2000" b="0" i="0" u="none" strike="noStrike" cap="none" dirty="0" err="1">
                <a:solidFill>
                  <a:schemeClr val="dk1"/>
                </a:solidFill>
                <a:latin typeface="Arial"/>
                <a:ea typeface="Arial"/>
                <a:cs typeface="Arial"/>
                <a:sym typeface="Arial"/>
              </a:rPr>
              <a:t>этикет</a:t>
            </a:r>
            <a:r>
              <a:rPr lang="en-US" sz="2000" b="0" i="0" u="none" strike="noStrike" cap="none" dirty="0">
                <a:solidFill>
                  <a:schemeClr val="dk1"/>
                </a:solidFill>
                <a:latin typeface="Arial"/>
                <a:ea typeface="Arial"/>
                <a:cs typeface="Arial"/>
                <a:sym typeface="Arial"/>
              </a:rPr>
              <a:t>. </a:t>
            </a:r>
            <a:r>
              <a:rPr lang="en-US" sz="2000" b="0" i="0" u="none" strike="noStrike" cap="none" dirty="0" err="1">
                <a:solidFill>
                  <a:schemeClr val="dk1"/>
                </a:solidFill>
                <a:latin typeface="Arial"/>
                <a:ea typeface="Arial"/>
                <a:cs typeface="Arial"/>
                <a:sym typeface="Arial"/>
              </a:rPr>
              <a:t>Очень</a:t>
            </a:r>
            <a:r>
              <a:rPr lang="en-US" sz="2000" b="0" i="0" u="none" strike="noStrike" cap="none" dirty="0">
                <a:solidFill>
                  <a:schemeClr val="dk1"/>
                </a:solidFill>
                <a:latin typeface="Arial"/>
                <a:ea typeface="Arial"/>
                <a:cs typeface="Arial"/>
                <a:sym typeface="Arial"/>
              </a:rPr>
              <a:t> </a:t>
            </a:r>
            <a:r>
              <a:rPr lang="en-US" sz="2000" b="0" i="0" u="none" strike="noStrike" cap="none" dirty="0" err="1">
                <a:solidFill>
                  <a:schemeClr val="dk1"/>
                </a:solidFill>
                <a:latin typeface="Arial"/>
                <a:ea typeface="Arial"/>
                <a:cs typeface="Arial"/>
                <a:sym typeface="Arial"/>
              </a:rPr>
              <a:t>важно</a:t>
            </a:r>
            <a:r>
              <a:rPr lang="en-US" sz="2000" b="0" i="0" u="none" strike="noStrike" cap="none" dirty="0">
                <a:solidFill>
                  <a:schemeClr val="dk1"/>
                </a:solidFill>
                <a:latin typeface="Arial"/>
                <a:ea typeface="Arial"/>
                <a:cs typeface="Arial"/>
                <a:sym typeface="Arial"/>
              </a:rPr>
              <a:t> </a:t>
            </a:r>
            <a:r>
              <a:rPr lang="en-US" sz="2000" b="0" i="0" u="none" strike="noStrike" cap="none" dirty="0" err="1">
                <a:solidFill>
                  <a:schemeClr val="dk1"/>
                </a:solidFill>
                <a:latin typeface="Arial"/>
                <a:ea typeface="Arial"/>
                <a:cs typeface="Arial"/>
                <a:sym typeface="Arial"/>
              </a:rPr>
              <a:t>также</a:t>
            </a:r>
            <a:r>
              <a:rPr lang="en-US" sz="2000" b="0" i="0" u="none" strike="noStrike" cap="none" dirty="0">
                <a:solidFill>
                  <a:schemeClr val="dk1"/>
                </a:solidFill>
                <a:latin typeface="Arial"/>
                <a:ea typeface="Arial"/>
                <a:cs typeface="Arial"/>
                <a:sym typeface="Arial"/>
              </a:rPr>
              <a:t>, </a:t>
            </a:r>
            <a:r>
              <a:rPr lang="en-US" sz="2000" b="0" i="0" u="none" strike="noStrike" cap="none" dirty="0" err="1">
                <a:solidFill>
                  <a:schemeClr val="dk1"/>
                </a:solidFill>
                <a:latin typeface="Arial"/>
                <a:ea typeface="Arial"/>
                <a:cs typeface="Arial"/>
                <a:sym typeface="Arial"/>
              </a:rPr>
              <a:t>чтобы</a:t>
            </a:r>
            <a:r>
              <a:rPr lang="en-US" sz="2000" b="0" i="0" u="none" strike="noStrike" cap="none" dirty="0">
                <a:solidFill>
                  <a:schemeClr val="dk1"/>
                </a:solidFill>
                <a:latin typeface="Arial"/>
                <a:ea typeface="Arial"/>
                <a:cs typeface="Arial"/>
                <a:sym typeface="Arial"/>
              </a:rPr>
              <a:t> </a:t>
            </a:r>
            <a:r>
              <a:rPr lang="en-US" sz="2000" b="0" i="0" u="none" strike="noStrike" cap="none" dirty="0" err="1">
                <a:solidFill>
                  <a:schemeClr val="dk1"/>
                </a:solidFill>
                <a:latin typeface="Arial"/>
                <a:ea typeface="Arial"/>
                <a:cs typeface="Arial"/>
                <a:sym typeface="Arial"/>
              </a:rPr>
              <a:t>персонал</a:t>
            </a:r>
            <a:r>
              <a:rPr lang="en-US" sz="2000" b="0" i="0" u="none" strike="noStrike" cap="none" dirty="0">
                <a:solidFill>
                  <a:schemeClr val="dk1"/>
                </a:solidFill>
                <a:latin typeface="Arial"/>
                <a:ea typeface="Arial"/>
                <a:cs typeface="Arial"/>
                <a:sym typeface="Arial"/>
              </a:rPr>
              <a:t> </a:t>
            </a:r>
            <a:r>
              <a:rPr lang="en-US" sz="2000" b="0" i="0" u="none" strike="noStrike" cap="none" dirty="0" err="1">
                <a:solidFill>
                  <a:schemeClr val="dk1"/>
                </a:solidFill>
                <a:latin typeface="Arial"/>
                <a:ea typeface="Arial"/>
                <a:cs typeface="Arial"/>
                <a:sym typeface="Arial"/>
              </a:rPr>
              <a:t>следил</a:t>
            </a:r>
            <a:r>
              <a:rPr lang="en-US" sz="2000" b="0" i="0" u="none" strike="noStrike" cap="none" dirty="0">
                <a:solidFill>
                  <a:schemeClr val="dk1"/>
                </a:solidFill>
                <a:latin typeface="Arial"/>
                <a:ea typeface="Arial"/>
                <a:cs typeface="Arial"/>
                <a:sym typeface="Arial"/>
              </a:rPr>
              <a:t> </a:t>
            </a:r>
            <a:r>
              <a:rPr lang="en-US" sz="2000" b="0" i="0" u="none" strike="noStrike" cap="none" dirty="0" err="1">
                <a:solidFill>
                  <a:schemeClr val="dk1"/>
                </a:solidFill>
                <a:latin typeface="Arial"/>
                <a:ea typeface="Arial"/>
                <a:cs typeface="Arial"/>
                <a:sym typeface="Arial"/>
              </a:rPr>
              <a:t>за</a:t>
            </a:r>
            <a:r>
              <a:rPr lang="en-US" sz="2000" b="0" i="0" u="none" strike="noStrike" cap="none" dirty="0">
                <a:solidFill>
                  <a:schemeClr val="dk1"/>
                </a:solidFill>
                <a:latin typeface="Arial"/>
                <a:ea typeface="Arial"/>
                <a:cs typeface="Arial"/>
                <a:sym typeface="Arial"/>
              </a:rPr>
              <a:t> </a:t>
            </a:r>
            <a:r>
              <a:rPr lang="en-US" sz="2000" b="0" i="0" u="none" strike="noStrike" cap="none" dirty="0" err="1">
                <a:solidFill>
                  <a:schemeClr val="dk1"/>
                </a:solidFill>
                <a:latin typeface="Arial"/>
                <a:ea typeface="Arial"/>
                <a:cs typeface="Arial"/>
                <a:sym typeface="Arial"/>
              </a:rPr>
              <a:t>своим</a:t>
            </a:r>
            <a:r>
              <a:rPr lang="en-US" sz="2000" b="0" i="0" u="none" strike="noStrike" cap="none" dirty="0">
                <a:solidFill>
                  <a:schemeClr val="dk1"/>
                </a:solidFill>
                <a:latin typeface="Arial"/>
                <a:ea typeface="Arial"/>
                <a:cs typeface="Arial"/>
                <a:sym typeface="Arial"/>
              </a:rPr>
              <a:t> </a:t>
            </a:r>
            <a:r>
              <a:rPr lang="en-US" sz="2000" b="0" i="0" u="none" strike="noStrike" cap="none" dirty="0" err="1">
                <a:solidFill>
                  <a:schemeClr val="dk1"/>
                </a:solidFill>
                <a:latin typeface="Arial"/>
                <a:ea typeface="Arial"/>
                <a:cs typeface="Arial"/>
                <a:sym typeface="Arial"/>
              </a:rPr>
              <a:t>внешним</a:t>
            </a:r>
            <a:r>
              <a:rPr lang="en-US" sz="2000" b="0" i="0" u="none" strike="noStrike" cap="none" dirty="0">
                <a:solidFill>
                  <a:schemeClr val="dk1"/>
                </a:solidFill>
                <a:latin typeface="Arial"/>
                <a:ea typeface="Arial"/>
                <a:cs typeface="Arial"/>
                <a:sym typeface="Arial"/>
              </a:rPr>
              <a:t> </a:t>
            </a:r>
            <a:r>
              <a:rPr lang="en-US" sz="2000" b="0" i="0" u="none" strike="noStrike" cap="none" dirty="0" err="1">
                <a:solidFill>
                  <a:schemeClr val="dk1"/>
                </a:solidFill>
                <a:latin typeface="Arial"/>
                <a:ea typeface="Arial"/>
                <a:cs typeface="Arial"/>
                <a:sym typeface="Arial"/>
              </a:rPr>
              <a:t>видом</a:t>
            </a:r>
            <a:r>
              <a:rPr lang="en-US" sz="2000" b="0" i="0" u="none" strike="noStrike" cap="none" dirty="0">
                <a:solidFill>
                  <a:schemeClr val="dk1"/>
                </a:solidFill>
                <a:latin typeface="Arial"/>
                <a:ea typeface="Arial"/>
                <a:cs typeface="Arial"/>
                <a:sym typeface="Arial"/>
              </a:rPr>
              <a:t>. </a:t>
            </a:r>
            <a:r>
              <a:rPr lang="en-US" sz="2000" b="0" i="0" u="none" strike="noStrike" cap="none" dirty="0" err="1">
                <a:solidFill>
                  <a:schemeClr val="dk1"/>
                </a:solidFill>
                <a:latin typeface="Arial"/>
                <a:ea typeface="Arial"/>
                <a:cs typeface="Arial"/>
                <a:sym typeface="Arial"/>
              </a:rPr>
              <a:t>Вежливость</a:t>
            </a:r>
            <a:r>
              <a:rPr lang="en-US" sz="2000" b="0" i="0" u="none" strike="noStrike" cap="none" dirty="0">
                <a:solidFill>
                  <a:schemeClr val="dk1"/>
                </a:solidFill>
                <a:latin typeface="Arial"/>
                <a:ea typeface="Arial"/>
                <a:cs typeface="Arial"/>
                <a:sym typeface="Arial"/>
              </a:rPr>
              <a:t> </a:t>
            </a:r>
            <a:r>
              <a:rPr lang="en-US" sz="2000" b="0" i="0" u="none" strike="noStrike" cap="none" dirty="0" err="1">
                <a:solidFill>
                  <a:schemeClr val="dk1"/>
                </a:solidFill>
                <a:latin typeface="Arial"/>
                <a:ea typeface="Arial"/>
                <a:cs typeface="Arial"/>
                <a:sym typeface="Arial"/>
              </a:rPr>
              <a:t>свидетельствует</a:t>
            </a:r>
            <a:r>
              <a:rPr lang="en-US" sz="2000" b="0" i="0" u="none" strike="noStrike" cap="none" dirty="0">
                <a:solidFill>
                  <a:schemeClr val="dk1"/>
                </a:solidFill>
                <a:latin typeface="Arial"/>
                <a:ea typeface="Arial"/>
                <a:cs typeface="Arial"/>
                <a:sym typeface="Arial"/>
              </a:rPr>
              <a:t> о </a:t>
            </a:r>
            <a:r>
              <a:rPr lang="en-US" sz="2000" b="0" i="0" u="none" strike="noStrike" cap="none" dirty="0" err="1">
                <a:solidFill>
                  <a:schemeClr val="dk1"/>
                </a:solidFill>
                <a:latin typeface="Arial"/>
                <a:ea typeface="Arial"/>
                <a:cs typeface="Arial"/>
                <a:sym typeface="Arial"/>
              </a:rPr>
              <a:t>культуре</a:t>
            </a:r>
            <a:r>
              <a:rPr lang="en-US" sz="2000" b="0" i="0" u="none" strike="noStrike" cap="none" dirty="0">
                <a:solidFill>
                  <a:schemeClr val="dk1"/>
                </a:solidFill>
                <a:latin typeface="Arial"/>
                <a:ea typeface="Arial"/>
                <a:cs typeface="Arial"/>
                <a:sym typeface="Arial"/>
              </a:rPr>
              <a:t> </a:t>
            </a:r>
            <a:r>
              <a:rPr lang="en-US" sz="2000" b="0" i="0" u="none" strike="noStrike" cap="none" dirty="0" err="1">
                <a:solidFill>
                  <a:schemeClr val="dk1"/>
                </a:solidFill>
                <a:latin typeface="Arial"/>
                <a:ea typeface="Arial"/>
                <a:cs typeface="Arial"/>
                <a:sym typeface="Arial"/>
              </a:rPr>
              <a:t>человека</a:t>
            </a:r>
            <a:r>
              <a:rPr lang="en-US" sz="2000" b="0" i="0" u="none" strike="noStrike" cap="none" dirty="0">
                <a:solidFill>
                  <a:schemeClr val="dk1"/>
                </a:solidFill>
                <a:latin typeface="Arial"/>
                <a:ea typeface="Arial"/>
                <a:cs typeface="Arial"/>
                <a:sym typeface="Arial"/>
              </a:rPr>
              <a:t>, </a:t>
            </a:r>
            <a:r>
              <a:rPr lang="en-US" sz="2000" b="0" i="0" u="none" strike="noStrike" cap="none" dirty="0" err="1">
                <a:solidFill>
                  <a:schemeClr val="dk1"/>
                </a:solidFill>
                <a:latin typeface="Arial"/>
                <a:ea typeface="Arial"/>
                <a:cs typeface="Arial"/>
                <a:sym typeface="Arial"/>
              </a:rPr>
              <a:t>его</a:t>
            </a:r>
            <a:r>
              <a:rPr lang="en-US" sz="2000" b="0" i="0" u="none" strike="noStrike" cap="none" dirty="0">
                <a:solidFill>
                  <a:schemeClr val="dk1"/>
                </a:solidFill>
                <a:latin typeface="Arial"/>
                <a:ea typeface="Arial"/>
                <a:cs typeface="Arial"/>
                <a:sym typeface="Arial"/>
              </a:rPr>
              <a:t> </a:t>
            </a:r>
            <a:r>
              <a:rPr lang="en-US" sz="2000" b="0" i="0" u="none" strike="noStrike" cap="none" dirty="0" err="1">
                <a:solidFill>
                  <a:schemeClr val="dk1"/>
                </a:solidFill>
                <a:latin typeface="Arial"/>
                <a:ea typeface="Arial"/>
                <a:cs typeface="Arial"/>
                <a:sym typeface="Arial"/>
              </a:rPr>
              <a:t>отношении</a:t>
            </a:r>
            <a:r>
              <a:rPr lang="en-US" sz="2000" b="0" i="0" u="none" strike="noStrike" cap="none" dirty="0">
                <a:solidFill>
                  <a:schemeClr val="dk1"/>
                </a:solidFill>
                <a:latin typeface="Arial"/>
                <a:ea typeface="Arial"/>
                <a:cs typeface="Arial"/>
                <a:sym typeface="Arial"/>
              </a:rPr>
              <a:t> к </a:t>
            </a:r>
            <a:r>
              <a:rPr lang="en-US" sz="2000" b="0" i="0" u="none" strike="noStrike" cap="none" dirty="0" err="1">
                <a:solidFill>
                  <a:schemeClr val="dk1"/>
                </a:solidFill>
                <a:latin typeface="Arial"/>
                <a:ea typeface="Arial"/>
                <a:cs typeface="Arial"/>
                <a:sym typeface="Arial"/>
              </a:rPr>
              <a:t>работе</a:t>
            </a:r>
            <a:r>
              <a:rPr lang="en-US" sz="2000" b="0" i="0" u="none" strike="noStrike" cap="none" dirty="0">
                <a:solidFill>
                  <a:schemeClr val="dk1"/>
                </a:solidFill>
                <a:latin typeface="Arial"/>
                <a:ea typeface="Arial"/>
                <a:cs typeface="Arial"/>
                <a:sym typeface="Arial"/>
              </a:rPr>
              <a:t> и к </a:t>
            </a:r>
            <a:r>
              <a:rPr lang="en-US" sz="2000" b="0" i="0" u="none" strike="noStrike" cap="none" dirty="0" err="1">
                <a:solidFill>
                  <a:schemeClr val="dk1"/>
                </a:solidFill>
                <a:latin typeface="Arial"/>
                <a:ea typeface="Arial"/>
                <a:cs typeface="Arial"/>
                <a:sym typeface="Arial"/>
              </a:rPr>
              <a:t>коллективу</a:t>
            </a:r>
            <a:r>
              <a:rPr lang="en-US" sz="2000" b="0" i="0" u="none" strike="noStrike" cap="none" dirty="0">
                <a:solidFill>
                  <a:schemeClr val="dk1"/>
                </a:solidFill>
                <a:latin typeface="Arial"/>
                <a:ea typeface="Arial"/>
                <a:cs typeface="Arial"/>
                <a:sym typeface="Arial"/>
              </a:rPr>
              <a:t>. </a:t>
            </a:r>
            <a:r>
              <a:rPr lang="en-US" sz="2000" b="0" i="0" u="none" strike="noStrike" cap="none" dirty="0" err="1">
                <a:solidFill>
                  <a:schemeClr val="dk1"/>
                </a:solidFill>
                <a:latin typeface="Arial"/>
                <a:ea typeface="Arial"/>
                <a:cs typeface="Arial"/>
                <a:sym typeface="Arial"/>
              </a:rPr>
              <a:t>Очень</a:t>
            </a:r>
            <a:r>
              <a:rPr lang="en-US" sz="2000" b="0" i="0" u="none" strike="noStrike" cap="none" dirty="0">
                <a:solidFill>
                  <a:schemeClr val="dk1"/>
                </a:solidFill>
                <a:latin typeface="Arial"/>
                <a:ea typeface="Arial"/>
                <a:cs typeface="Arial"/>
                <a:sym typeface="Arial"/>
              </a:rPr>
              <a:t> </a:t>
            </a:r>
            <a:r>
              <a:rPr lang="en-US" sz="2000" b="0" i="0" u="none" strike="noStrike" cap="none" dirty="0" err="1">
                <a:solidFill>
                  <a:schemeClr val="dk1"/>
                </a:solidFill>
                <a:latin typeface="Arial"/>
                <a:ea typeface="Arial"/>
                <a:cs typeface="Arial"/>
                <a:sym typeface="Arial"/>
              </a:rPr>
              <a:t>важно</a:t>
            </a:r>
            <a:r>
              <a:rPr lang="en-US" sz="2000" b="0" i="0" u="none" strike="noStrike" cap="none" dirty="0">
                <a:solidFill>
                  <a:schemeClr val="dk1"/>
                </a:solidFill>
                <a:latin typeface="Arial"/>
                <a:ea typeface="Arial"/>
                <a:cs typeface="Arial"/>
                <a:sym typeface="Arial"/>
              </a:rPr>
              <a:t> </a:t>
            </a:r>
            <a:r>
              <a:rPr lang="en-US" sz="2000" b="0" i="0" u="none" strike="noStrike" cap="none" dirty="0" err="1">
                <a:solidFill>
                  <a:schemeClr val="dk1"/>
                </a:solidFill>
                <a:latin typeface="Arial"/>
                <a:ea typeface="Arial"/>
                <a:cs typeface="Arial"/>
                <a:sym typeface="Arial"/>
              </a:rPr>
              <a:t>быть</a:t>
            </a:r>
            <a:r>
              <a:rPr lang="en-US" sz="2000" b="0" i="0" u="none" strike="noStrike" cap="none" dirty="0">
                <a:solidFill>
                  <a:schemeClr val="dk1"/>
                </a:solidFill>
                <a:latin typeface="Arial"/>
                <a:ea typeface="Arial"/>
                <a:cs typeface="Arial"/>
                <a:sym typeface="Arial"/>
              </a:rPr>
              <a:t> </a:t>
            </a:r>
            <a:r>
              <a:rPr lang="en-US" sz="2000" b="0" i="0" u="none" strike="noStrike" cap="none" dirty="0" err="1">
                <a:solidFill>
                  <a:schemeClr val="dk1"/>
                </a:solidFill>
                <a:latin typeface="Arial"/>
                <a:ea typeface="Arial"/>
                <a:cs typeface="Arial"/>
                <a:sym typeface="Arial"/>
              </a:rPr>
              <a:t>тактичным</a:t>
            </a:r>
            <a:r>
              <a:rPr lang="en-US" sz="2000" b="0" i="0" u="none" strike="noStrike" cap="none" dirty="0">
                <a:solidFill>
                  <a:schemeClr val="dk1"/>
                </a:solidFill>
                <a:latin typeface="Arial"/>
                <a:ea typeface="Arial"/>
                <a:cs typeface="Arial"/>
                <a:sym typeface="Arial"/>
              </a:rPr>
              <a:t> </a:t>
            </a:r>
            <a:r>
              <a:rPr lang="en-US" sz="2000" b="0" i="0" u="none" strike="noStrike" cap="none" dirty="0" err="1">
                <a:solidFill>
                  <a:schemeClr val="dk1"/>
                </a:solidFill>
                <a:latin typeface="Arial"/>
                <a:ea typeface="Arial"/>
                <a:cs typeface="Arial"/>
                <a:sym typeface="Arial"/>
              </a:rPr>
              <a:t>во</a:t>
            </a:r>
            <a:r>
              <a:rPr lang="en-US" sz="2000" b="0" i="0" u="none" strike="noStrike" cap="none" dirty="0">
                <a:solidFill>
                  <a:schemeClr val="dk1"/>
                </a:solidFill>
                <a:latin typeface="Arial"/>
                <a:ea typeface="Arial"/>
                <a:cs typeface="Arial"/>
                <a:sym typeface="Arial"/>
              </a:rPr>
              <a:t> </a:t>
            </a:r>
            <a:r>
              <a:rPr lang="en-US" sz="2000" b="0" i="0" u="none" strike="noStrike" cap="none" dirty="0" err="1">
                <a:solidFill>
                  <a:schemeClr val="dk1"/>
                </a:solidFill>
                <a:latin typeface="Arial"/>
                <a:ea typeface="Arial"/>
                <a:cs typeface="Arial"/>
                <a:sym typeface="Arial"/>
              </a:rPr>
              <a:t>взаимоотношениях</a:t>
            </a:r>
            <a:r>
              <a:rPr lang="en-US" sz="2000" b="0" i="0" u="none" strike="noStrike" cap="none" dirty="0">
                <a:solidFill>
                  <a:schemeClr val="dk1"/>
                </a:solidFill>
                <a:latin typeface="Arial"/>
                <a:ea typeface="Arial"/>
                <a:cs typeface="Arial"/>
                <a:sym typeface="Arial"/>
              </a:rPr>
              <a:t> с </a:t>
            </a:r>
            <a:r>
              <a:rPr lang="en-US" sz="2000" b="0" i="0" u="none" strike="noStrike" cap="none" dirty="0" err="1">
                <a:solidFill>
                  <a:schemeClr val="dk1"/>
                </a:solidFill>
                <a:latin typeface="Arial"/>
                <a:ea typeface="Arial"/>
                <a:cs typeface="Arial"/>
                <a:sym typeface="Arial"/>
              </a:rPr>
              <a:t>гостями</a:t>
            </a:r>
            <a:r>
              <a:rPr lang="en-US" sz="2000" b="0" i="0" u="none" strike="noStrike" cap="none" dirty="0">
                <a:solidFill>
                  <a:schemeClr val="dk1"/>
                </a:solidFill>
                <a:latin typeface="Arial"/>
                <a:ea typeface="Arial"/>
                <a:cs typeface="Arial"/>
                <a:sym typeface="Arial"/>
              </a:rPr>
              <a:t>. </a:t>
            </a:r>
            <a:endParaRP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2" name="Google Shape;72;p12"/>
          <p:cNvSpPr txBox="1">
            <a:spLocks noGrp="1"/>
          </p:cNvSpPr>
          <p:nvPr>
            <p:ph type="body" idx="1"/>
          </p:nvPr>
        </p:nvSpPr>
        <p:spPr>
          <a:xfrm>
            <a:off x="457200" y="333375"/>
            <a:ext cx="8229600" cy="5792787"/>
          </a:xfrm>
          <a:prstGeom prst="rect">
            <a:avLst/>
          </a:prstGeom>
          <a:noFill/>
          <a:ln>
            <a:noFill/>
          </a:ln>
        </p:spPr>
        <p:txBody>
          <a:bodyPr spcFirstLastPara="1" wrap="square" lIns="91425" tIns="45700" rIns="91425" bIns="45700" anchor="t" anchorCtr="0">
            <a:noAutofit/>
          </a:bodyPr>
          <a:lstStyle/>
          <a:p>
            <a:pPr marL="342900" marR="0" lvl="0" indent="-342900" algn="l" rtl="0">
              <a:lnSpc>
                <a:spcPct val="80000"/>
              </a:lnSpc>
              <a:spcBef>
                <a:spcPts val="0"/>
              </a:spcBef>
              <a:spcAft>
                <a:spcPts val="0"/>
              </a:spcAft>
              <a:buClr>
                <a:schemeClr val="dk1"/>
              </a:buClr>
              <a:buSzPts val="1800"/>
              <a:buFont typeface="Arial"/>
              <a:buChar char="•"/>
            </a:pPr>
            <a:r>
              <a:rPr lang="en-US" sz="1800" b="0" i="0" u="none" strike="noStrike" cap="none">
                <a:solidFill>
                  <a:schemeClr val="dk1"/>
                </a:solidFill>
                <a:latin typeface="Arial"/>
                <a:ea typeface="Arial"/>
                <a:cs typeface="Arial"/>
                <a:sym typeface="Arial"/>
              </a:rPr>
              <a:t>Следует выделить ряд факторов тактичного поведения гостиничных работников:</a:t>
            </a:r>
            <a:endParaRPr/>
          </a:p>
          <a:p>
            <a:pPr marL="342900" marR="0" lvl="0" indent="-228600" algn="l" rtl="0">
              <a:lnSpc>
                <a:spcPct val="80000"/>
              </a:lnSpc>
              <a:spcBef>
                <a:spcPts val="36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a:p>
            <a:pPr marL="342900" marR="0" lvl="0" indent="-342900" algn="l" rtl="0">
              <a:lnSpc>
                <a:spcPct val="80000"/>
              </a:lnSpc>
              <a:spcBef>
                <a:spcPts val="360"/>
              </a:spcBef>
              <a:spcAft>
                <a:spcPts val="0"/>
              </a:spcAft>
              <a:buClr>
                <a:schemeClr val="dk1"/>
              </a:buClr>
              <a:buSzPts val="1800"/>
              <a:buFont typeface="Arial"/>
              <a:buChar char="•"/>
            </a:pPr>
            <a:r>
              <a:rPr lang="en-US" sz="1800" b="0" i="0" u="none" strike="noStrike" cap="none">
                <a:solidFill>
                  <a:schemeClr val="dk1"/>
                </a:solidFill>
                <a:latin typeface="Arial"/>
                <a:ea typeface="Arial"/>
                <a:cs typeface="Arial"/>
                <a:sym typeface="Arial"/>
              </a:rPr>
              <a:t>Главный из них – это умение не замечать ошибок и недостатков в поведении гостей, не акцентировать на них внимание, не проявлять излишнего любопытства к их одежде, обычаям, традициям.</a:t>
            </a:r>
            <a:endParaRPr/>
          </a:p>
          <a:p>
            <a:pPr marL="342900" marR="0" lvl="0" indent="-228600" algn="l" rtl="0">
              <a:lnSpc>
                <a:spcPct val="80000"/>
              </a:lnSpc>
              <a:spcBef>
                <a:spcPts val="36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a:p>
            <a:pPr marL="342900" marR="0" lvl="0" indent="-342900" algn="l" rtl="0">
              <a:lnSpc>
                <a:spcPct val="80000"/>
              </a:lnSpc>
              <a:spcBef>
                <a:spcPts val="360"/>
              </a:spcBef>
              <a:spcAft>
                <a:spcPts val="0"/>
              </a:spcAft>
              <a:buClr>
                <a:schemeClr val="dk1"/>
              </a:buClr>
              <a:buSzPts val="1800"/>
              <a:buFont typeface="Arial"/>
              <a:buChar char="•"/>
            </a:pPr>
            <a:r>
              <a:rPr lang="en-US" sz="1800" b="0" i="0" u="none" strike="noStrike" cap="none">
                <a:solidFill>
                  <a:schemeClr val="dk1"/>
                </a:solidFill>
                <a:latin typeface="Arial"/>
                <a:ea typeface="Arial"/>
                <a:cs typeface="Arial"/>
                <a:sym typeface="Arial"/>
              </a:rPr>
              <a:t>Нельзя задавать ненужных вопросов, рассказывать о своих делах, проявлять назойливость.</a:t>
            </a:r>
            <a:endParaRPr/>
          </a:p>
          <a:p>
            <a:pPr marL="342900" marR="0" lvl="0" indent="-342900" algn="l" rtl="0">
              <a:lnSpc>
                <a:spcPct val="80000"/>
              </a:lnSpc>
              <a:spcBef>
                <a:spcPts val="360"/>
              </a:spcBef>
              <a:spcAft>
                <a:spcPts val="0"/>
              </a:spcAft>
              <a:buClr>
                <a:schemeClr val="dk1"/>
              </a:buClr>
              <a:buSzPts val="1800"/>
              <a:buFont typeface="Arial"/>
              <a:buChar char="•"/>
            </a:pPr>
            <a:r>
              <a:rPr lang="en-US" sz="1800" b="0" i="0" u="none" strike="noStrike" cap="none">
                <a:solidFill>
                  <a:schemeClr val="dk1"/>
                </a:solidFill>
                <a:latin typeface="Arial"/>
                <a:ea typeface="Arial"/>
                <a:cs typeface="Arial"/>
                <a:sym typeface="Arial"/>
              </a:rPr>
              <a:t>Нельзя показывать гостю, нравится он тебе или нет, делать ненужные замечания, читать нравоучения, высказывать различные претензии, расспрашивать гостей об их личной жизни.</a:t>
            </a:r>
            <a:endParaRPr/>
          </a:p>
          <a:p>
            <a:pPr marL="342900" marR="0" lvl="0" indent="-228600" algn="l" rtl="0">
              <a:lnSpc>
                <a:spcPct val="80000"/>
              </a:lnSpc>
              <a:spcBef>
                <a:spcPts val="36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a:p>
            <a:pPr marL="342900" marR="0" lvl="0" indent="-342900" algn="l" rtl="0">
              <a:lnSpc>
                <a:spcPct val="80000"/>
              </a:lnSpc>
              <a:spcBef>
                <a:spcPts val="360"/>
              </a:spcBef>
              <a:spcAft>
                <a:spcPts val="0"/>
              </a:spcAft>
              <a:buClr>
                <a:schemeClr val="dk1"/>
              </a:buClr>
              <a:buSzPts val="1800"/>
              <a:buFont typeface="Arial"/>
              <a:buChar char="•"/>
            </a:pPr>
            <a:r>
              <a:rPr lang="en-US" sz="1800" b="0" i="0" u="none" strike="noStrike" cap="none">
                <a:solidFill>
                  <a:schemeClr val="dk1"/>
                </a:solidFill>
                <a:latin typeface="Arial"/>
                <a:ea typeface="Arial"/>
                <a:cs typeface="Arial"/>
                <a:sym typeface="Arial"/>
              </a:rPr>
              <a:t>Необходимо вести себя тактично и по отношению к посетителям гостей – нельзя расспрашивать их о цели визита, а также заходить в номер без разрешения проживающего. Тактичность проявляется и во внимании к гостю. Если гость заболел, нужно помочь ему достать лекарство, позвонить по телефону. Особенно внимательным и тактичным надо быть к пожилым людям, прощать их слабости.</a:t>
            </a:r>
            <a:endParaRP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Shape 81"/>
        <p:cNvGrpSpPr/>
        <p:nvPr/>
      </p:nvGrpSpPr>
      <p:grpSpPr>
        <a:xfrm>
          <a:off x="0" y="0"/>
          <a:ext cx="0" cy="0"/>
          <a:chOff x="0" y="0"/>
          <a:chExt cx="0" cy="0"/>
        </a:xfrm>
      </p:grpSpPr>
      <p:sp>
        <p:nvSpPr>
          <p:cNvPr id="82" name="Google Shape;82;p14"/>
          <p:cNvSpPr txBox="1">
            <a:spLocks noGrp="1"/>
          </p:cNvSpPr>
          <p:nvPr>
            <p:ph type="body" idx="1"/>
          </p:nvPr>
        </p:nvSpPr>
        <p:spPr>
          <a:xfrm>
            <a:off x="457200" y="188912"/>
            <a:ext cx="8229600" cy="6335712"/>
          </a:xfrm>
          <a:prstGeom prst="rect">
            <a:avLst/>
          </a:prstGeom>
          <a:noFill/>
          <a:ln>
            <a:noFill/>
          </a:ln>
        </p:spPr>
        <p:txBody>
          <a:bodyPr spcFirstLastPara="1" wrap="square" lIns="91425" tIns="45700" rIns="91425" bIns="45700" anchor="t" anchorCtr="0">
            <a:noAutofit/>
          </a:bodyPr>
          <a:lstStyle/>
          <a:p>
            <a:pPr marL="342900" marR="0" lvl="0" indent="-342900" algn="l" rtl="0">
              <a:lnSpc>
                <a:spcPct val="80000"/>
              </a:lnSpc>
              <a:spcBef>
                <a:spcPts val="0"/>
              </a:spcBef>
              <a:spcAft>
                <a:spcPts val="0"/>
              </a:spcAft>
              <a:buClr>
                <a:schemeClr val="dk1"/>
              </a:buClr>
              <a:buSzPts val="1800"/>
              <a:buFont typeface="Arial"/>
              <a:buChar char="•"/>
            </a:pPr>
            <a:r>
              <a:rPr lang="en-US" sz="1800" b="0" i="0" u="none" strike="noStrike" cap="none">
                <a:solidFill>
                  <a:schemeClr val="dk1"/>
                </a:solidFill>
                <a:latin typeface="Arial"/>
                <a:ea typeface="Arial"/>
                <a:cs typeface="Arial"/>
                <a:sym typeface="Arial"/>
              </a:rPr>
              <a:t>Язык персонала должен быть красивым как при общении с клиентом лично, так и в письмах и по телефону. Рассмотрим следующие правила, которые персонал гостиницы должен учитывать при обслуживании своих клиентов:</a:t>
            </a:r>
            <a:endParaRPr/>
          </a:p>
          <a:p>
            <a:pPr marL="342900" marR="0" lvl="0" indent="-342900" algn="l" rtl="0">
              <a:lnSpc>
                <a:spcPct val="80000"/>
              </a:lnSpc>
              <a:spcBef>
                <a:spcPts val="360"/>
              </a:spcBef>
              <a:spcAft>
                <a:spcPts val="0"/>
              </a:spcAft>
              <a:buClr>
                <a:schemeClr val="dk1"/>
              </a:buClr>
              <a:buSzPts val="1800"/>
              <a:buFont typeface="Arial"/>
              <a:buChar char="•"/>
            </a:pPr>
            <a:r>
              <a:rPr lang="en-US" sz="1800" b="0" i="0" u="none" strike="noStrike" cap="none">
                <a:solidFill>
                  <a:schemeClr val="dk1"/>
                </a:solidFill>
                <a:latin typeface="Arial"/>
                <a:ea typeface="Arial"/>
                <a:cs typeface="Arial"/>
                <a:sym typeface="Arial"/>
              </a:rPr>
              <a:t>- нет лучшего рекламного агента, чем довольный гость;</a:t>
            </a:r>
            <a:endParaRPr/>
          </a:p>
          <a:p>
            <a:pPr marL="342900" marR="0" lvl="0" indent="-342900" algn="l" rtl="0">
              <a:lnSpc>
                <a:spcPct val="80000"/>
              </a:lnSpc>
              <a:spcBef>
                <a:spcPts val="360"/>
              </a:spcBef>
              <a:spcAft>
                <a:spcPts val="0"/>
              </a:spcAft>
              <a:buClr>
                <a:schemeClr val="dk1"/>
              </a:buClr>
              <a:buSzPts val="1800"/>
              <a:buFont typeface="Arial"/>
              <a:buChar char="•"/>
            </a:pPr>
            <a:r>
              <a:rPr lang="en-US" sz="1800" b="0" i="0" u="none" strike="noStrike" cap="none">
                <a:solidFill>
                  <a:schemeClr val="dk1"/>
                </a:solidFill>
                <a:latin typeface="Arial"/>
                <a:ea typeface="Arial"/>
                <a:cs typeface="Arial"/>
                <a:sym typeface="Arial"/>
              </a:rPr>
              <a:t>- гость никогда не замечает, что вы для него сделали, но прекрасно видит, что вы не сделали для него;</a:t>
            </a:r>
            <a:endParaRPr/>
          </a:p>
          <a:p>
            <a:pPr marL="342900" marR="0" lvl="0" indent="-342900" algn="l" rtl="0">
              <a:lnSpc>
                <a:spcPct val="80000"/>
              </a:lnSpc>
              <a:spcBef>
                <a:spcPts val="360"/>
              </a:spcBef>
              <a:spcAft>
                <a:spcPts val="0"/>
              </a:spcAft>
              <a:buClr>
                <a:schemeClr val="dk1"/>
              </a:buClr>
              <a:buSzPts val="1800"/>
              <a:buFont typeface="Arial"/>
              <a:buChar char="•"/>
            </a:pPr>
            <a:r>
              <a:rPr lang="en-US" sz="1800" b="0" i="0" u="none" strike="noStrike" cap="none">
                <a:solidFill>
                  <a:schemeClr val="dk1"/>
                </a:solidFill>
                <a:latin typeface="Arial"/>
                <a:ea typeface="Arial"/>
                <a:cs typeface="Arial"/>
                <a:sym typeface="Arial"/>
              </a:rPr>
              <a:t>- нужно много времени, чтобы завоевать доверие гостя, но очень мало, чтобы его потерять;</a:t>
            </a:r>
            <a:endParaRPr/>
          </a:p>
          <a:p>
            <a:pPr marL="342900" marR="0" lvl="0" indent="-342900" algn="l" rtl="0">
              <a:lnSpc>
                <a:spcPct val="80000"/>
              </a:lnSpc>
              <a:spcBef>
                <a:spcPts val="360"/>
              </a:spcBef>
              <a:spcAft>
                <a:spcPts val="0"/>
              </a:spcAft>
              <a:buClr>
                <a:schemeClr val="dk1"/>
              </a:buClr>
              <a:buSzPts val="1800"/>
              <a:buFont typeface="Arial"/>
              <a:buChar char="•"/>
            </a:pPr>
            <a:r>
              <a:rPr lang="en-US" sz="1800" b="0" i="0" u="none" strike="noStrike" cap="none">
                <a:solidFill>
                  <a:schemeClr val="dk1"/>
                </a:solidFill>
                <a:latin typeface="Arial"/>
                <a:ea typeface="Arial"/>
                <a:cs typeface="Arial"/>
                <a:sym typeface="Arial"/>
              </a:rPr>
              <a:t>- нет значительных гостей, хорошее обслуживание учитывает интересы каждого;</a:t>
            </a:r>
            <a:endParaRPr/>
          </a:p>
          <a:p>
            <a:pPr marL="342900" marR="0" lvl="0" indent="-342900" algn="l" rtl="0">
              <a:lnSpc>
                <a:spcPct val="80000"/>
              </a:lnSpc>
              <a:spcBef>
                <a:spcPts val="360"/>
              </a:spcBef>
              <a:spcAft>
                <a:spcPts val="0"/>
              </a:spcAft>
              <a:buClr>
                <a:schemeClr val="dk1"/>
              </a:buClr>
              <a:buSzPts val="1800"/>
              <a:buFont typeface="Arial"/>
              <a:buChar char="•"/>
            </a:pPr>
            <a:r>
              <a:rPr lang="en-US" sz="1800" b="0" i="0" u="none" strike="noStrike" cap="none">
                <a:solidFill>
                  <a:schemeClr val="dk1"/>
                </a:solidFill>
                <a:latin typeface="Arial"/>
                <a:ea typeface="Arial"/>
                <a:cs typeface="Arial"/>
                <a:sym typeface="Arial"/>
              </a:rPr>
              <a:t>- не гость должен приспосабливаться к персоналу, а персонал гостиницы к нему;</a:t>
            </a:r>
            <a:endParaRPr/>
          </a:p>
          <a:p>
            <a:pPr marL="342900" marR="0" lvl="0" indent="-342900" algn="l" rtl="0">
              <a:lnSpc>
                <a:spcPct val="80000"/>
              </a:lnSpc>
              <a:spcBef>
                <a:spcPts val="360"/>
              </a:spcBef>
              <a:spcAft>
                <a:spcPts val="0"/>
              </a:spcAft>
              <a:buClr>
                <a:schemeClr val="dk1"/>
              </a:buClr>
              <a:buSzPts val="1800"/>
              <a:buFont typeface="Arial"/>
              <a:buChar char="•"/>
            </a:pPr>
            <a:r>
              <a:rPr lang="en-US" sz="1800" b="0" i="0" u="none" strike="noStrike" cap="none">
                <a:solidFill>
                  <a:schemeClr val="dk1"/>
                </a:solidFill>
                <a:latin typeface="Arial"/>
                <a:ea typeface="Arial"/>
                <a:cs typeface="Arial"/>
                <a:sym typeface="Arial"/>
              </a:rPr>
              <a:t>- гость не может вам мешать, он – цель вашей работы. Не вы оказываете услугу, давая разъяснения, а он вам тем, что обратился к вам;</a:t>
            </a:r>
            <a:endParaRPr/>
          </a:p>
          <a:p>
            <a:pPr marL="342900" marR="0" lvl="0" indent="-342900" algn="l" rtl="0">
              <a:lnSpc>
                <a:spcPct val="80000"/>
              </a:lnSpc>
              <a:spcBef>
                <a:spcPts val="360"/>
              </a:spcBef>
              <a:spcAft>
                <a:spcPts val="0"/>
              </a:spcAft>
              <a:buClr>
                <a:schemeClr val="dk1"/>
              </a:buClr>
              <a:buSzPts val="1800"/>
              <a:buFont typeface="Arial"/>
              <a:buChar char="•"/>
            </a:pPr>
            <a:r>
              <a:rPr lang="en-US" sz="1800" b="0" i="0" u="none" strike="noStrike" cap="none">
                <a:solidFill>
                  <a:schemeClr val="dk1"/>
                </a:solidFill>
                <a:latin typeface="Arial"/>
                <a:ea typeface="Arial"/>
                <a:cs typeface="Arial"/>
                <a:sym typeface="Arial"/>
              </a:rPr>
              <a:t>- ваша работа заключается в удовлетворении желаний гостя;</a:t>
            </a:r>
            <a:endParaRPr/>
          </a:p>
          <a:p>
            <a:pPr marL="342900" marR="0" lvl="0" indent="-342900" algn="l" rtl="0">
              <a:lnSpc>
                <a:spcPct val="80000"/>
              </a:lnSpc>
              <a:spcBef>
                <a:spcPts val="360"/>
              </a:spcBef>
              <a:spcAft>
                <a:spcPts val="0"/>
              </a:spcAft>
              <a:buClr>
                <a:schemeClr val="dk1"/>
              </a:buClr>
              <a:buSzPts val="1800"/>
              <a:buFont typeface="Arial"/>
              <a:buChar char="•"/>
            </a:pPr>
            <a:r>
              <a:rPr lang="en-US" sz="1800" b="0" i="0" u="none" strike="noStrike" cap="none">
                <a:solidFill>
                  <a:schemeClr val="dk1"/>
                </a:solidFill>
                <a:latin typeface="Arial"/>
                <a:ea typeface="Arial"/>
                <a:cs typeface="Arial"/>
                <a:sym typeface="Arial"/>
              </a:rPr>
              <a:t>- не делайте различий по внешнему виду и одежде гостей;</a:t>
            </a:r>
            <a:endParaRPr/>
          </a:p>
          <a:p>
            <a:pPr marL="342900" marR="0" lvl="0" indent="-342900" algn="l" rtl="0">
              <a:lnSpc>
                <a:spcPct val="80000"/>
              </a:lnSpc>
              <a:spcBef>
                <a:spcPts val="360"/>
              </a:spcBef>
              <a:spcAft>
                <a:spcPts val="0"/>
              </a:spcAft>
              <a:buClr>
                <a:schemeClr val="dk1"/>
              </a:buClr>
              <a:buSzPts val="1800"/>
              <a:buFont typeface="Arial"/>
              <a:buChar char="•"/>
            </a:pPr>
            <a:r>
              <a:rPr lang="en-US" sz="1800" b="0" i="0" u="none" strike="noStrike" cap="none">
                <a:solidFill>
                  <a:schemeClr val="dk1"/>
                </a:solidFill>
                <a:latin typeface="Arial"/>
                <a:ea typeface="Arial"/>
                <a:cs typeface="Arial"/>
                <a:sym typeface="Arial"/>
              </a:rPr>
              <a:t>- обслуживание гостя – дело каждого сотрудника гостиницы;</a:t>
            </a:r>
            <a:endParaRPr/>
          </a:p>
          <a:p>
            <a:pPr marL="342900" marR="0" lvl="0" indent="-342900" algn="l" rtl="0">
              <a:lnSpc>
                <a:spcPct val="80000"/>
              </a:lnSpc>
              <a:spcBef>
                <a:spcPts val="360"/>
              </a:spcBef>
              <a:spcAft>
                <a:spcPts val="0"/>
              </a:spcAft>
              <a:buClr>
                <a:schemeClr val="dk1"/>
              </a:buClr>
              <a:buSzPts val="1800"/>
              <a:buFont typeface="Arial"/>
              <a:buChar char="•"/>
            </a:pPr>
            <a:r>
              <a:rPr lang="en-US" sz="1800" b="0" i="0" u="none" strike="noStrike" cap="none">
                <a:solidFill>
                  <a:schemeClr val="dk1"/>
                </a:solidFill>
                <a:latin typeface="Arial"/>
                <a:ea typeface="Arial"/>
                <a:cs typeface="Arial"/>
                <a:sym typeface="Arial"/>
              </a:rPr>
              <a:t>- вы не должны показывать разочарования, если гость не остановился в вашей гостинице: вы должны быть к нему вежливым в любом случае, чтобы в будущем он захотел к вам вернуться.</a:t>
            </a:r>
            <a:endParaRPr/>
          </a:p>
          <a:p>
            <a:pPr marL="342900" marR="0" lvl="0" indent="-342900" algn="l" rtl="0">
              <a:lnSpc>
                <a:spcPct val="80000"/>
              </a:lnSpc>
              <a:spcBef>
                <a:spcPts val="360"/>
              </a:spcBef>
              <a:spcAft>
                <a:spcPts val="0"/>
              </a:spcAft>
              <a:buClr>
                <a:schemeClr val="dk1"/>
              </a:buClr>
              <a:buSzPts val="1800"/>
              <a:buFont typeface="Arial"/>
              <a:buChar char="•"/>
            </a:pPr>
            <a:r>
              <a:rPr lang="en-US" sz="1800" b="0" i="0" u="none" strike="noStrike" cap="none">
                <a:solidFill>
                  <a:schemeClr val="dk1"/>
                </a:solidFill>
                <a:latin typeface="Arial"/>
                <a:ea typeface="Arial"/>
                <a:cs typeface="Arial"/>
                <a:sym typeface="Arial"/>
              </a:rPr>
              <a:t>Существует еще масса правил, которых нужно придерживаться персоналу гостиницы, общаясь с гостем, и ряд обязательных и рекомендуемых требований.</a:t>
            </a:r>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9144000" cy="406137"/>
          </a:xfrm>
          <a:prstGeom prst="rect">
            <a:avLst/>
          </a:prstGeom>
          <a:solidFill>
            <a:schemeClr val="accent1">
              <a:lumMod val="60000"/>
              <a:lumOff val="40000"/>
            </a:schemeClr>
          </a:solidFill>
        </p:spPr>
        <p:txBody>
          <a:bodyPr wrap="square">
            <a:spAutoFit/>
          </a:bodyPr>
          <a:lstStyle/>
          <a:p>
            <a:pPr marL="457200" indent="-457200" algn="ctr">
              <a:lnSpc>
                <a:spcPct val="125000"/>
              </a:lnSpc>
              <a:buFont typeface="Arial" charset="0"/>
              <a:buAutoNum type="arabicPeriod"/>
            </a:pPr>
            <a:r>
              <a:rPr lang="ru-RU" b="1" dirty="0" smtClean="0">
                <a:latin typeface="Times New Roman" pitchFamily="18" charset="0"/>
                <a:cs typeface="Times New Roman" pitchFamily="18" charset="0"/>
              </a:rPr>
              <a:t>Этические принципы и нормы работников сервисных предприятий</a:t>
            </a:r>
          </a:p>
        </p:txBody>
      </p:sp>
      <p:sp>
        <p:nvSpPr>
          <p:cNvPr id="3" name="Text Box 3"/>
          <p:cNvSpPr txBox="1">
            <a:spLocks noChangeArrowheads="1"/>
          </p:cNvSpPr>
          <p:nvPr/>
        </p:nvSpPr>
        <p:spPr bwMode="auto">
          <a:xfrm>
            <a:off x="357158" y="428604"/>
            <a:ext cx="8496300" cy="1127125"/>
          </a:xfrm>
          <a:prstGeom prst="rect">
            <a:avLst/>
          </a:prstGeom>
          <a:noFill/>
          <a:ln w="9525">
            <a:noFill/>
            <a:miter lim="800000"/>
            <a:headEnd/>
            <a:tailEnd/>
          </a:ln>
        </p:spPr>
        <p:txBody>
          <a:bodyPr lIns="0" tIns="0" rIns="0" bIns="0"/>
          <a:lstStyle/>
          <a:p>
            <a:pPr>
              <a:spcBef>
                <a:spcPct val="10000"/>
              </a:spcBef>
            </a:pPr>
            <a:r>
              <a:rPr lang="ru-RU" sz="2400" b="1" dirty="0">
                <a:solidFill>
                  <a:srgbClr val="0F2BEC"/>
                </a:solidFill>
              </a:rPr>
              <a:t>Недопустимые поведения и личностные качества, несовместимые с профессиональной этикой обслуживания</a:t>
            </a:r>
          </a:p>
        </p:txBody>
      </p:sp>
      <p:sp>
        <p:nvSpPr>
          <p:cNvPr id="4" name="Прямоугольник 3"/>
          <p:cNvSpPr/>
          <p:nvPr/>
        </p:nvSpPr>
        <p:spPr>
          <a:xfrm>
            <a:off x="428596" y="1566952"/>
            <a:ext cx="8001056" cy="2554545"/>
          </a:xfrm>
          <a:prstGeom prst="rect">
            <a:avLst/>
          </a:prstGeom>
        </p:spPr>
        <p:txBody>
          <a:bodyPr wrap="square">
            <a:spAutoFit/>
          </a:bodyPr>
          <a:lstStyle/>
          <a:p>
            <a:pPr marL="274638" indent="-274638">
              <a:spcBef>
                <a:spcPts val="600"/>
              </a:spcBef>
              <a:buClr>
                <a:srgbClr val="FF0000"/>
              </a:buClr>
              <a:buSzPct val="120000"/>
              <a:buFont typeface="Symbol" pitchFamily="18" charset="2"/>
              <a:buChar char="·"/>
            </a:pPr>
            <a:r>
              <a:rPr lang="ru-RU" sz="2000" dirty="0" smtClean="0">
                <a:solidFill>
                  <a:srgbClr val="000000"/>
                </a:solidFill>
                <a:latin typeface="Times New Roman" pitchFamily="18" charset="0"/>
                <a:cs typeface="Times New Roman" pitchFamily="18" charset="0"/>
              </a:rPr>
              <a:t>грубость, бестактность, невнимательность, черствость;</a:t>
            </a:r>
          </a:p>
          <a:p>
            <a:pPr marL="274638" indent="-274638">
              <a:spcBef>
                <a:spcPts val="600"/>
              </a:spcBef>
              <a:buClr>
                <a:srgbClr val="FF0000"/>
              </a:buClr>
              <a:buSzPct val="120000"/>
              <a:buFont typeface="Symbol" pitchFamily="18" charset="2"/>
              <a:buChar char="·"/>
            </a:pPr>
            <a:r>
              <a:rPr lang="ru-RU" sz="2000" dirty="0" smtClean="0">
                <a:solidFill>
                  <a:srgbClr val="000000"/>
                </a:solidFill>
                <a:latin typeface="Times New Roman" pitchFamily="18" charset="0"/>
                <a:cs typeface="Times New Roman" pitchFamily="18" charset="0"/>
              </a:rPr>
              <a:t>нечестность, лицемерие;</a:t>
            </a:r>
          </a:p>
          <a:p>
            <a:pPr marL="274638" indent="-274638">
              <a:spcBef>
                <a:spcPts val="600"/>
              </a:spcBef>
              <a:buClr>
                <a:srgbClr val="FF0000"/>
              </a:buClr>
              <a:buSzPct val="120000"/>
              <a:buFont typeface="Symbol" pitchFamily="18" charset="2"/>
              <a:buChar char="·"/>
            </a:pPr>
            <a:r>
              <a:rPr lang="ru-RU" sz="2000" dirty="0" smtClean="0">
                <a:solidFill>
                  <a:srgbClr val="000000"/>
                </a:solidFill>
                <a:latin typeface="Times New Roman" pitchFamily="18" charset="0"/>
                <a:cs typeface="Times New Roman" pitchFamily="18" charset="0"/>
              </a:rPr>
              <a:t>воровство, жадность, эгоизм;</a:t>
            </a:r>
          </a:p>
          <a:p>
            <a:pPr marL="274638" indent="-274638">
              <a:spcBef>
                <a:spcPts val="600"/>
              </a:spcBef>
              <a:buClr>
                <a:srgbClr val="FF0000"/>
              </a:buClr>
              <a:buSzPct val="120000"/>
              <a:buFont typeface="Symbol" pitchFamily="18" charset="2"/>
              <a:buChar char="·"/>
            </a:pPr>
            <a:r>
              <a:rPr lang="ru-RU" sz="2000" dirty="0" smtClean="0">
                <a:solidFill>
                  <a:srgbClr val="000000"/>
                </a:solidFill>
                <a:latin typeface="Times New Roman" pitchFamily="18" charset="0"/>
                <a:cs typeface="Times New Roman" pitchFamily="18" charset="0"/>
              </a:rPr>
              <a:t>болтливость, разглашение приватной информации о клиентах, обсуждение с кем бы то ни было их недостатков и слабостей;</a:t>
            </a:r>
          </a:p>
          <a:p>
            <a:pPr marL="274638" indent="-274638">
              <a:spcBef>
                <a:spcPts val="600"/>
              </a:spcBef>
              <a:buClr>
                <a:srgbClr val="FF0000"/>
              </a:buClr>
              <a:buSzPct val="120000"/>
              <a:buFont typeface="Symbol" pitchFamily="18" charset="2"/>
              <a:buChar char="·"/>
            </a:pPr>
            <a:r>
              <a:rPr lang="ru-RU" sz="2000" dirty="0" smtClean="0">
                <a:solidFill>
                  <a:srgbClr val="000000"/>
                </a:solidFill>
                <a:latin typeface="Times New Roman" pitchFamily="18" charset="0"/>
                <a:cs typeface="Times New Roman" pitchFamily="18" charset="0"/>
              </a:rPr>
              <a:t>неуступчивость, желание взять верх над клиентом, подчинить его интересы своим.</a:t>
            </a:r>
            <a:endParaRPr lang="ru-RU" sz="2000" dirty="0">
              <a:solidFill>
                <a:srgbClr val="0000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Shape 86"/>
        <p:cNvGrpSpPr/>
        <p:nvPr/>
      </p:nvGrpSpPr>
      <p:grpSpPr>
        <a:xfrm>
          <a:off x="0" y="0"/>
          <a:ext cx="0" cy="0"/>
          <a:chOff x="0" y="0"/>
          <a:chExt cx="0" cy="0"/>
        </a:xfrm>
      </p:grpSpPr>
      <p:sp>
        <p:nvSpPr>
          <p:cNvPr id="87" name="Google Shape;87;p15"/>
          <p:cNvSpPr txBox="1">
            <a:spLocks noGrp="1"/>
          </p:cNvSpPr>
          <p:nvPr>
            <p:ph type="body" idx="1"/>
          </p:nvPr>
        </p:nvSpPr>
        <p:spPr>
          <a:xfrm>
            <a:off x="539750" y="404812"/>
            <a:ext cx="8229600" cy="6119812"/>
          </a:xfrm>
          <a:prstGeom prst="rect">
            <a:avLst/>
          </a:prstGeom>
          <a:noFill/>
          <a:ln>
            <a:noFill/>
          </a:ln>
        </p:spPr>
        <p:txBody>
          <a:bodyPr spcFirstLastPara="1" wrap="square" lIns="91425" tIns="45700" rIns="91425" bIns="45700" anchor="t" anchorCtr="0">
            <a:noAutofit/>
          </a:bodyPr>
          <a:lstStyle/>
          <a:p>
            <a:pPr marL="342900" marR="0" lvl="0" indent="-342900" algn="ctr" rtl="0">
              <a:lnSpc>
                <a:spcPct val="80000"/>
              </a:lnSpc>
              <a:spcBef>
                <a:spcPts val="0"/>
              </a:spcBef>
              <a:spcAft>
                <a:spcPts val="0"/>
              </a:spcAft>
              <a:buClr>
                <a:schemeClr val="accent2"/>
              </a:buClr>
              <a:buSzPts val="2000"/>
              <a:buFont typeface="Arial"/>
              <a:buNone/>
            </a:pPr>
            <a:r>
              <a:rPr lang="en-US" sz="2000" b="1" i="0" u="none" strike="noStrike" cap="none">
                <a:solidFill>
                  <a:schemeClr val="accent2"/>
                </a:solidFill>
                <a:latin typeface="Arial"/>
                <a:ea typeface="Arial"/>
                <a:cs typeface="Arial"/>
                <a:sym typeface="Arial"/>
              </a:rPr>
              <a:t>Психологическая культура сервиса</a:t>
            </a:r>
            <a:endParaRPr/>
          </a:p>
          <a:p>
            <a:pPr marL="342900" marR="0" lvl="0" indent="-342900" algn="ctr" rtl="0">
              <a:lnSpc>
                <a:spcPct val="80000"/>
              </a:lnSpc>
              <a:spcBef>
                <a:spcPts val="400"/>
              </a:spcBef>
              <a:spcAft>
                <a:spcPts val="0"/>
              </a:spcAft>
              <a:buClr>
                <a:schemeClr val="dk1"/>
              </a:buClr>
              <a:buSzPts val="2000"/>
              <a:buFont typeface="Arial"/>
              <a:buNone/>
            </a:pPr>
            <a:endParaRPr sz="2000" b="1" i="1" u="none" strike="noStrike" cap="none">
              <a:solidFill>
                <a:schemeClr val="accent2"/>
              </a:solidFill>
              <a:latin typeface="Arial"/>
              <a:ea typeface="Arial"/>
              <a:cs typeface="Arial"/>
              <a:sym typeface="Arial"/>
            </a:endParaRPr>
          </a:p>
          <a:p>
            <a:pPr marL="342900" marR="0" lvl="0" indent="-342900" algn="l" rtl="0">
              <a:lnSpc>
                <a:spcPct val="80000"/>
              </a:lnSpc>
              <a:spcBef>
                <a:spcPts val="400"/>
              </a:spcBef>
              <a:spcAft>
                <a:spcPts val="0"/>
              </a:spcAft>
              <a:buClr>
                <a:schemeClr val="dk1"/>
              </a:buClr>
              <a:buSzPts val="2000"/>
              <a:buFont typeface="Arial"/>
              <a:buChar char="•"/>
            </a:pPr>
            <a:r>
              <a:rPr lang="en-US" sz="2000" b="0" i="0" u="none" strike="noStrike" cap="none">
                <a:solidFill>
                  <a:schemeClr val="dk1"/>
                </a:solidFill>
                <a:latin typeface="Arial"/>
                <a:ea typeface="Arial"/>
                <a:cs typeface="Arial"/>
                <a:sym typeface="Arial"/>
              </a:rPr>
              <a:t>Работа с каждым клиентом является индивидуальной, поэтому индустрия гостеприимства нуждается в людях, готовых справляться с трудностями и иногда с внезапно возникшими стрессовыми ситуациями Как известно, главной задачей гостеприимства является удовлетворение запросов и потребностей клиента. Следует отметить, что, несмотря на правовую базу, призванную облегчить создание системы требований к качеству обслуживания, на практике существует масса разнообразных проблем, связанных с обслуживанием каждого гостя. И на первый план выдвигается проблема профессиональных навыков каждого сотрудника гостиницы, занятого в обслуживании.</a:t>
            </a:r>
            <a:endParaRPr/>
          </a:p>
          <a:p>
            <a:pPr marL="342900" marR="0" lvl="0" indent="-215900" algn="l" rtl="0">
              <a:lnSpc>
                <a:spcPct val="80000"/>
              </a:lnSpc>
              <a:spcBef>
                <a:spcPts val="400"/>
              </a:spcBef>
              <a:spcAft>
                <a:spcPts val="0"/>
              </a:spcAft>
              <a:buClr>
                <a:schemeClr val="dk1"/>
              </a:buClr>
              <a:buSzPts val="2000"/>
              <a:buFont typeface="Arial"/>
              <a:buNone/>
            </a:pPr>
            <a:endParaRPr sz="2000" b="0" i="0" u="none" strike="noStrike" cap="none">
              <a:solidFill>
                <a:schemeClr val="dk1"/>
              </a:solidFill>
              <a:latin typeface="Arial"/>
              <a:ea typeface="Arial"/>
              <a:cs typeface="Arial"/>
              <a:sym typeface="Arial"/>
            </a:endParaRPr>
          </a:p>
          <a:p>
            <a:pPr marL="342900" marR="0" lvl="0" indent="-342900" algn="l" rtl="0">
              <a:lnSpc>
                <a:spcPct val="80000"/>
              </a:lnSpc>
              <a:spcBef>
                <a:spcPts val="400"/>
              </a:spcBef>
              <a:spcAft>
                <a:spcPts val="0"/>
              </a:spcAft>
              <a:buClr>
                <a:schemeClr val="dk1"/>
              </a:buClr>
              <a:buSzPts val="2000"/>
              <a:buFont typeface="Arial"/>
              <a:buChar char="•"/>
            </a:pPr>
            <a:r>
              <a:rPr lang="en-US" sz="2000" b="0" i="0" u="none" strike="noStrike" cap="none">
                <a:solidFill>
                  <a:schemeClr val="dk1"/>
                </a:solidFill>
                <a:latin typeface="Arial"/>
                <a:ea typeface="Arial"/>
                <a:cs typeface="Arial"/>
                <a:sym typeface="Arial"/>
              </a:rPr>
              <a:t>Каждый работник компетентен в той сфере, в какой требует от него работа, и отвечает тем требованиям, которым данная работа соответствует.</a:t>
            </a:r>
            <a:endParaRP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Shape 91"/>
        <p:cNvGrpSpPr/>
        <p:nvPr/>
      </p:nvGrpSpPr>
      <p:grpSpPr>
        <a:xfrm>
          <a:off x="0" y="0"/>
          <a:ext cx="0" cy="0"/>
          <a:chOff x="0" y="0"/>
          <a:chExt cx="0" cy="0"/>
        </a:xfrm>
      </p:grpSpPr>
      <p:sp>
        <p:nvSpPr>
          <p:cNvPr id="92" name="Google Shape;92;p16"/>
          <p:cNvSpPr txBox="1">
            <a:spLocks noGrp="1"/>
          </p:cNvSpPr>
          <p:nvPr>
            <p:ph type="body" idx="1"/>
          </p:nvPr>
        </p:nvSpPr>
        <p:spPr>
          <a:xfrm>
            <a:off x="457200" y="404812"/>
            <a:ext cx="8229600" cy="5721350"/>
          </a:xfrm>
          <a:prstGeom prst="rect">
            <a:avLst/>
          </a:prstGeom>
          <a:noFill/>
          <a:ln>
            <a:noFill/>
          </a:ln>
        </p:spPr>
        <p:txBody>
          <a:bodyPr spcFirstLastPara="1" wrap="square" lIns="91425" tIns="45700" rIns="91425" bIns="45700" anchor="t" anchorCtr="0">
            <a:noAutofit/>
          </a:bodyPr>
          <a:lstStyle/>
          <a:p>
            <a:pPr marL="342900" marR="0" lvl="0" indent="-342900" algn="l" rtl="0">
              <a:lnSpc>
                <a:spcPct val="80000"/>
              </a:lnSpc>
              <a:spcBef>
                <a:spcPts val="0"/>
              </a:spcBef>
              <a:spcAft>
                <a:spcPts val="0"/>
              </a:spcAft>
              <a:buClr>
                <a:schemeClr val="dk1"/>
              </a:buClr>
              <a:buSzPts val="1800"/>
              <a:buFont typeface="Arial"/>
              <a:buChar char="•"/>
            </a:pPr>
            <a:r>
              <a:rPr lang="en-US" sz="1800" b="0" i="0" u="none" strike="noStrike" cap="none">
                <a:solidFill>
                  <a:schemeClr val="dk1"/>
                </a:solidFill>
                <a:latin typeface="Arial"/>
                <a:ea typeface="Arial"/>
                <a:cs typeface="Arial"/>
                <a:sym typeface="Arial"/>
              </a:rPr>
              <a:t>Требования предъявляются и к конечному результату профессиональной деятельности, которая может выражаться как в оценке, так и в измерении конечного результата В индустрии гостеприимства главным критерием профессионализма можно считать способность работника быстро решать все поставленные перед ним задачи и выполнять заданные функции в соответствии с предъявляемыми к нему требованиями.</a:t>
            </a:r>
            <a:endParaRPr/>
          </a:p>
          <a:p>
            <a:pPr marL="342900" marR="0" lvl="0" indent="-228600" algn="l" rtl="0">
              <a:lnSpc>
                <a:spcPct val="80000"/>
              </a:lnSpc>
              <a:spcBef>
                <a:spcPts val="36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a:p>
            <a:pPr marL="342900" marR="0" lvl="0" indent="-342900" algn="l" rtl="0">
              <a:lnSpc>
                <a:spcPct val="80000"/>
              </a:lnSpc>
              <a:spcBef>
                <a:spcPts val="360"/>
              </a:spcBef>
              <a:spcAft>
                <a:spcPts val="0"/>
              </a:spcAft>
              <a:buClr>
                <a:schemeClr val="dk1"/>
              </a:buClr>
              <a:buSzPts val="1800"/>
              <a:buFont typeface="Arial"/>
              <a:buChar char="•"/>
            </a:pPr>
            <a:r>
              <a:rPr lang="en-US" sz="1800" b="0" i="0" u="none" strike="noStrike" cap="none">
                <a:solidFill>
                  <a:schemeClr val="dk1"/>
                </a:solidFill>
                <a:latin typeface="Arial"/>
                <a:ea typeface="Arial"/>
                <a:cs typeface="Arial"/>
                <a:sym typeface="Arial"/>
              </a:rPr>
              <a:t>Существует специфический вид компетентности в индустрии гостеприимства –экстремальная профессиональная компетентность, под которой подразумевается способность сотрудника справляться с самыми разными внештатными ситуациями. Практика показывает, что работники, обладающие психологической устойчивостью, готовы к работе с группами туристов, приезжающих из разных стран, эффективным действиям в нестандартных или экстремальных ситуациях, быстрому обучению при появлении новых технологий обслуживания. Данный вид компетентности можно рассматривать как основной при разработке методологической базы обучения персонала при формировании профессиональных навыков Выработка профессиональных поведенческих навыков– задача педагогической психологии.</a:t>
            </a:r>
            <a:endParaRP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7"/>
          <p:cNvSpPr txBox="1">
            <a:spLocks noGrp="1"/>
          </p:cNvSpPr>
          <p:nvPr>
            <p:ph type="body" idx="1"/>
          </p:nvPr>
        </p:nvSpPr>
        <p:spPr>
          <a:xfrm>
            <a:off x="457200" y="333375"/>
            <a:ext cx="8229600" cy="6048375"/>
          </a:xfrm>
          <a:prstGeom prst="rect">
            <a:avLst/>
          </a:prstGeom>
          <a:noFill/>
          <a:ln>
            <a:noFill/>
          </a:ln>
        </p:spPr>
        <p:txBody>
          <a:bodyPr spcFirstLastPara="1" wrap="square" lIns="91425" tIns="45700" rIns="91425" bIns="45700" anchor="t" anchorCtr="0">
            <a:noAutofit/>
          </a:bodyPr>
          <a:lstStyle/>
          <a:p>
            <a:pPr marL="342900" marR="0" lvl="0" indent="-342900" algn="l" rtl="0">
              <a:lnSpc>
                <a:spcPct val="80000"/>
              </a:lnSpc>
              <a:spcBef>
                <a:spcPts val="0"/>
              </a:spcBef>
              <a:spcAft>
                <a:spcPts val="0"/>
              </a:spcAft>
              <a:buClr>
                <a:schemeClr val="dk1"/>
              </a:buClr>
              <a:buSzPts val="2000"/>
              <a:buFont typeface="Arial"/>
              <a:buChar char="•"/>
            </a:pPr>
            <a:r>
              <a:rPr lang="en-US" sz="2000" b="0" i="0" u="none" strike="noStrike" cap="none">
                <a:solidFill>
                  <a:schemeClr val="dk1"/>
                </a:solidFill>
                <a:latin typeface="Arial"/>
                <a:ea typeface="Arial"/>
                <a:cs typeface="Arial"/>
                <a:sym typeface="Arial"/>
              </a:rPr>
              <a:t>В настоящий момент проблемы выработки эффективных поведенческих навыков в профессиональной деятельности менеджеров гостеприимства в науке не разработаны. Долгое время основной акцент в формировании профессиональных навыков обслуживания туристов в процессе обучения персонала гостиниц делался на технократической составляющей процесса обслуживания и управления. Приоритетом считалось научить сотрудника правильно выполнять различные технологические операции (например, сервировать стол, подавать блюда, бронировать, убирать номера, работать с информационными системами управления предприятиями гостеприимства и т. п.)</a:t>
            </a:r>
            <a:endParaRPr/>
          </a:p>
          <a:p>
            <a:pPr marL="342900" marR="0" lvl="0" indent="-215900" algn="l" rtl="0">
              <a:lnSpc>
                <a:spcPct val="80000"/>
              </a:lnSpc>
              <a:spcBef>
                <a:spcPts val="400"/>
              </a:spcBef>
              <a:spcAft>
                <a:spcPts val="0"/>
              </a:spcAft>
              <a:buClr>
                <a:schemeClr val="dk1"/>
              </a:buClr>
              <a:buSzPts val="2000"/>
              <a:buFont typeface="Arial"/>
              <a:buNone/>
            </a:pPr>
            <a:endParaRPr sz="2000" b="0" i="0" u="none" strike="noStrike" cap="none">
              <a:solidFill>
                <a:schemeClr val="dk1"/>
              </a:solidFill>
              <a:latin typeface="Arial"/>
              <a:ea typeface="Arial"/>
              <a:cs typeface="Arial"/>
              <a:sym typeface="Arial"/>
            </a:endParaRPr>
          </a:p>
          <a:p>
            <a:pPr marL="342900" marR="0" lvl="0" indent="-342900" algn="l" rtl="0">
              <a:lnSpc>
                <a:spcPct val="80000"/>
              </a:lnSpc>
              <a:spcBef>
                <a:spcPts val="400"/>
              </a:spcBef>
              <a:spcAft>
                <a:spcPts val="0"/>
              </a:spcAft>
              <a:buClr>
                <a:schemeClr val="dk1"/>
              </a:buClr>
              <a:buSzPts val="2000"/>
              <a:buFont typeface="Arial"/>
              <a:buChar char="•"/>
            </a:pPr>
            <a:r>
              <a:rPr lang="en-US" sz="2000" b="0" i="0" u="none" strike="noStrike" cap="none">
                <a:solidFill>
                  <a:schemeClr val="dk1"/>
                </a:solidFill>
                <a:latin typeface="Arial"/>
                <a:ea typeface="Arial"/>
                <a:cs typeface="Arial"/>
                <a:sym typeface="Arial"/>
              </a:rPr>
              <a:t>Практика показывает, что на долю гуманитарной составляющей, т. е. на процесс общения с клиентами, приходится до 80 % нештатных ситуаций, поведение персонала в которых определяет восприятие гостем качества предоставляемых услуг. Вследствие этого возникла необходимость пересмотреть подход к обучению персонала Необходимо начинать подготовку персонала в учебных заведениях. В основу этой концепции должно быть положено обучение таким технологиям, как способы регуляции эмоциональных состояний, разрешение конфликтов, основы этнопсихологии и т. п.</a:t>
            </a:r>
            <a:endParaRP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Google Shape;102;p18"/>
          <p:cNvSpPr txBox="1">
            <a:spLocks noGrp="1"/>
          </p:cNvSpPr>
          <p:nvPr>
            <p:ph type="body" idx="1"/>
          </p:nvPr>
        </p:nvSpPr>
        <p:spPr>
          <a:xfrm>
            <a:off x="457200" y="333375"/>
            <a:ext cx="8229600" cy="6119812"/>
          </a:xfrm>
          <a:prstGeom prst="rect">
            <a:avLst/>
          </a:prstGeom>
          <a:noFill/>
          <a:ln>
            <a:noFill/>
          </a:ln>
        </p:spPr>
        <p:txBody>
          <a:bodyPr spcFirstLastPara="1" wrap="square" lIns="91425" tIns="45700" rIns="91425" bIns="45700" anchor="t" anchorCtr="0">
            <a:noAutofit/>
          </a:bodyPr>
          <a:lstStyle/>
          <a:p>
            <a:pPr marL="342900" marR="0" lvl="0" indent="-342900" algn="l" rtl="0">
              <a:lnSpc>
                <a:spcPct val="80000"/>
              </a:lnSpc>
              <a:spcBef>
                <a:spcPts val="0"/>
              </a:spcBef>
              <a:spcAft>
                <a:spcPts val="0"/>
              </a:spcAft>
              <a:buClr>
                <a:schemeClr val="dk1"/>
              </a:buClr>
              <a:buSzPts val="1600"/>
              <a:buFont typeface="Arial"/>
              <a:buChar char="•"/>
            </a:pPr>
            <a:r>
              <a:rPr lang="en-US" sz="1600" b="0" i="0" u="none" strike="noStrike" cap="none">
                <a:solidFill>
                  <a:schemeClr val="dk1"/>
                </a:solidFill>
                <a:latin typeface="Arial"/>
                <a:ea typeface="Arial"/>
                <a:cs typeface="Arial"/>
                <a:sym typeface="Arial"/>
              </a:rPr>
              <a:t>Основную массу сотрудников гостиниц составляют молодые люди Именно этим объясняется то, что часто сотрудники не могут сдерживать свои эмоции.</a:t>
            </a:r>
            <a:endParaRPr/>
          </a:p>
          <a:p>
            <a:pPr marL="342900" marR="0" lvl="0" indent="-342900" algn="l" rtl="0">
              <a:lnSpc>
                <a:spcPct val="80000"/>
              </a:lnSpc>
              <a:spcBef>
                <a:spcPts val="320"/>
              </a:spcBef>
              <a:spcAft>
                <a:spcPts val="0"/>
              </a:spcAft>
              <a:buClr>
                <a:schemeClr val="dk1"/>
              </a:buClr>
              <a:buSzPts val="1600"/>
              <a:buFont typeface="Arial"/>
              <a:buChar char="•"/>
            </a:pPr>
            <a:r>
              <a:rPr lang="en-US" sz="1600" b="0" i="0" u="none" strike="noStrike" cap="none">
                <a:solidFill>
                  <a:schemeClr val="dk1"/>
                </a:solidFill>
                <a:latin typeface="Arial"/>
                <a:ea typeface="Arial"/>
                <a:cs typeface="Arial"/>
                <a:sym typeface="Arial"/>
              </a:rPr>
              <a:t>Противоречивые психологические стремления, достаточно частые в возрасте от 17 лет до 21 года (например, стремление доказать взрослость), усиливают нестабильный эмоциональный фон профессиональной деятельности гостеприимства, приводят к частым и достаточно продолжительным аффектам.</a:t>
            </a:r>
            <a:endParaRPr/>
          </a:p>
          <a:p>
            <a:pPr marL="342900" marR="0" lvl="0" indent="-241300" algn="l" rtl="0">
              <a:lnSpc>
                <a:spcPct val="80000"/>
              </a:lnSpc>
              <a:spcBef>
                <a:spcPts val="320"/>
              </a:spcBef>
              <a:spcAft>
                <a:spcPts val="0"/>
              </a:spcAft>
              <a:buClr>
                <a:schemeClr val="dk1"/>
              </a:buClr>
              <a:buSzPts val="1600"/>
              <a:buFont typeface="Arial"/>
              <a:buNone/>
            </a:pPr>
            <a:endParaRPr sz="1600" b="0" i="0" u="none" strike="noStrike" cap="none">
              <a:solidFill>
                <a:schemeClr val="dk1"/>
              </a:solidFill>
              <a:latin typeface="Arial"/>
              <a:ea typeface="Arial"/>
              <a:cs typeface="Arial"/>
              <a:sym typeface="Arial"/>
            </a:endParaRPr>
          </a:p>
          <a:p>
            <a:pPr marL="342900" marR="0" lvl="0" indent="-342900" algn="l" rtl="0">
              <a:lnSpc>
                <a:spcPct val="80000"/>
              </a:lnSpc>
              <a:spcBef>
                <a:spcPts val="320"/>
              </a:spcBef>
              <a:spcAft>
                <a:spcPts val="0"/>
              </a:spcAft>
              <a:buClr>
                <a:schemeClr val="dk1"/>
              </a:buClr>
              <a:buSzPts val="1600"/>
              <a:buFont typeface="Arial"/>
              <a:buChar char="•"/>
            </a:pPr>
            <a:r>
              <a:rPr lang="en-US" sz="1600" b="0" i="0" u="none" strike="noStrike" cap="none">
                <a:solidFill>
                  <a:schemeClr val="dk1"/>
                </a:solidFill>
                <a:latin typeface="Arial"/>
                <a:ea typeface="Arial"/>
                <a:cs typeface="Arial"/>
                <a:sym typeface="Arial"/>
              </a:rPr>
              <a:t>Аффективные реакции имеют сильный и в определенном смысле разрушительный характер "взрыва". Эмоции в этом случае полностью блокируют интеллектуальный план, и разрядка происходит в виде активного выброса эмоций (ярости, гнева, страха перед профессиональной деятельностью).</a:t>
            </a:r>
            <a:endParaRPr/>
          </a:p>
          <a:p>
            <a:pPr marL="342900" marR="0" lvl="0" indent="-241300" algn="l" rtl="0">
              <a:lnSpc>
                <a:spcPct val="80000"/>
              </a:lnSpc>
              <a:spcBef>
                <a:spcPts val="320"/>
              </a:spcBef>
              <a:spcAft>
                <a:spcPts val="0"/>
              </a:spcAft>
              <a:buClr>
                <a:schemeClr val="dk1"/>
              </a:buClr>
              <a:buSzPts val="1600"/>
              <a:buFont typeface="Arial"/>
              <a:buNone/>
            </a:pPr>
            <a:endParaRPr sz="1600" b="0" i="0" u="none" strike="noStrike" cap="none">
              <a:solidFill>
                <a:schemeClr val="dk1"/>
              </a:solidFill>
              <a:latin typeface="Arial"/>
              <a:ea typeface="Arial"/>
              <a:cs typeface="Arial"/>
              <a:sym typeface="Arial"/>
            </a:endParaRPr>
          </a:p>
          <a:p>
            <a:pPr marL="342900" marR="0" lvl="0" indent="-342900" algn="l" rtl="0">
              <a:lnSpc>
                <a:spcPct val="80000"/>
              </a:lnSpc>
              <a:spcBef>
                <a:spcPts val="320"/>
              </a:spcBef>
              <a:spcAft>
                <a:spcPts val="0"/>
              </a:spcAft>
              <a:buClr>
                <a:schemeClr val="dk1"/>
              </a:buClr>
              <a:buSzPts val="1600"/>
              <a:buFont typeface="Arial"/>
              <a:buChar char="•"/>
            </a:pPr>
            <a:r>
              <a:rPr lang="en-US" sz="1600" b="0" i="0" u="none" strike="noStrike" cap="none">
                <a:solidFill>
                  <a:schemeClr val="dk1"/>
                </a:solidFill>
                <a:latin typeface="Arial"/>
                <a:ea typeface="Arial"/>
                <a:cs typeface="Arial"/>
                <a:sym typeface="Arial"/>
              </a:rPr>
              <a:t>Аффект является свидетельством того, что сотрудник не может найти адекватного выхода из ситуации. Переживание аффекта оставляет в психике особый "аффективный" след травмированного опыта профессиональной деятельности. Такие следы могут накапливаться и в результате возникать по незначительным поводам. В данном случае, какие бы совершенные знания и навыки по технологии обслуживания и управления ни получил специалист, какие бы приемы, методы и средства ни были применены для его обучения, говорить о формировании высококлассного специалиста в сфере гостеприимства не приходится. В обучении персонала необходимо использовать работу не только преподавателей, но и психологов для изучения некоторых простых приемов регуляции эмоционального состояния и владения своими эмоциями. Сотрудник должен уметь выражать свои эмоции в культурных формах. Поиск и образование иных форм выражения чувств способствуют предупреждению аффективных проявлений.</a:t>
            </a:r>
            <a:endParaRP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Shape 106"/>
        <p:cNvGrpSpPr/>
        <p:nvPr/>
      </p:nvGrpSpPr>
      <p:grpSpPr>
        <a:xfrm>
          <a:off x="0" y="0"/>
          <a:ext cx="0" cy="0"/>
          <a:chOff x="0" y="0"/>
          <a:chExt cx="0" cy="0"/>
        </a:xfrm>
      </p:grpSpPr>
      <p:sp>
        <p:nvSpPr>
          <p:cNvPr id="107" name="Google Shape;107;p19"/>
          <p:cNvSpPr txBox="1">
            <a:spLocks noGrp="1"/>
          </p:cNvSpPr>
          <p:nvPr>
            <p:ph type="body" idx="1"/>
          </p:nvPr>
        </p:nvSpPr>
        <p:spPr>
          <a:xfrm>
            <a:off x="457200" y="476250"/>
            <a:ext cx="8229600" cy="5649912"/>
          </a:xfrm>
          <a:prstGeom prst="rect">
            <a:avLst/>
          </a:prstGeom>
          <a:noFill/>
          <a:ln>
            <a:noFill/>
          </a:ln>
        </p:spPr>
        <p:txBody>
          <a:bodyPr spcFirstLastPara="1" wrap="square" lIns="91425" tIns="45700" rIns="91425" bIns="45700" anchor="t" anchorCtr="0">
            <a:noAutofit/>
          </a:bodyPr>
          <a:lstStyle/>
          <a:p>
            <a:pPr marL="342900" marR="0" lvl="0" indent="-342900" algn="l" rtl="0">
              <a:lnSpc>
                <a:spcPct val="80000"/>
              </a:lnSpc>
              <a:spcBef>
                <a:spcPts val="0"/>
              </a:spcBef>
              <a:spcAft>
                <a:spcPts val="0"/>
              </a:spcAft>
              <a:buClr>
                <a:schemeClr val="dk1"/>
              </a:buClr>
              <a:buSzPts val="2000"/>
              <a:buFont typeface="Arial"/>
              <a:buChar char="•"/>
            </a:pPr>
            <a:r>
              <a:rPr lang="en-US" sz="2000" b="0" i="0" u="none" strike="noStrike" cap="none">
                <a:solidFill>
                  <a:schemeClr val="dk1"/>
                </a:solidFill>
                <a:latin typeface="Arial"/>
                <a:ea typeface="Arial"/>
                <a:cs typeface="Arial"/>
                <a:sym typeface="Arial"/>
              </a:rPr>
              <a:t>В исследованиях психологов показано, что на сохранение эмоциональной устойчивости в наибольшей степени влияет поисковая активность. Поисковая активность – это деятельность, направленная на изменение неприемлемой ситуации или на изменение своего отношения к ней, а также сохранение благоприятной ситуации вопреки действию угрожающих факторов и обстоятельств. Поисковая активность является одним из основных элементов в предупреждении эмоциональной напряженности в профессиональной деятельности сотрудников, занятых в сфере обслуживания.</a:t>
            </a:r>
            <a:endParaRPr/>
          </a:p>
          <a:p>
            <a:pPr marL="342900" marR="0" lvl="0" indent="-215900" algn="l" rtl="0">
              <a:lnSpc>
                <a:spcPct val="80000"/>
              </a:lnSpc>
              <a:spcBef>
                <a:spcPts val="400"/>
              </a:spcBef>
              <a:spcAft>
                <a:spcPts val="0"/>
              </a:spcAft>
              <a:buClr>
                <a:schemeClr val="dk1"/>
              </a:buClr>
              <a:buSzPts val="2000"/>
              <a:buFont typeface="Arial"/>
              <a:buNone/>
            </a:pPr>
            <a:endParaRPr sz="2000" b="0" i="0" u="none" strike="noStrike" cap="none">
              <a:solidFill>
                <a:schemeClr val="dk1"/>
              </a:solidFill>
              <a:latin typeface="Arial"/>
              <a:ea typeface="Arial"/>
              <a:cs typeface="Arial"/>
              <a:sym typeface="Arial"/>
            </a:endParaRPr>
          </a:p>
          <a:p>
            <a:pPr marL="342900" marR="0" lvl="0" indent="-342900" algn="l" rtl="0">
              <a:lnSpc>
                <a:spcPct val="80000"/>
              </a:lnSpc>
              <a:spcBef>
                <a:spcPts val="400"/>
              </a:spcBef>
              <a:spcAft>
                <a:spcPts val="0"/>
              </a:spcAft>
              <a:buClr>
                <a:schemeClr val="dk1"/>
              </a:buClr>
              <a:buSzPts val="2000"/>
              <a:buFont typeface="Arial"/>
              <a:buChar char="•"/>
            </a:pPr>
            <a:r>
              <a:rPr lang="en-US" sz="2000" b="0" i="0" u="none" strike="noStrike" cap="none">
                <a:solidFill>
                  <a:schemeClr val="dk1"/>
                </a:solidFill>
                <a:latin typeface="Arial"/>
                <a:ea typeface="Arial"/>
                <a:cs typeface="Arial"/>
                <a:sym typeface="Arial"/>
              </a:rPr>
              <a:t>Существуют различные виды занятий, в которые входят разбор конфликтных ситуаций с обсуждением разных вариантов поведения. Еще одним фактором, по которому можно определить результативность обучения персонала по овладению своим эмоциональным состоянием, и способом профилактики эмоциональной напряженности, является отношение сотрудника к себе. Обучение персонала необходимо начинать с улучшения и укрепления самооценки, так как завышенная или заниженная самооценка ухудшает эмоциональное состояние сотрудников.</a:t>
            </a:r>
            <a:endParaRP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Google Shape;112;p20"/>
          <p:cNvSpPr txBox="1">
            <a:spLocks noGrp="1"/>
          </p:cNvSpPr>
          <p:nvPr>
            <p:ph type="body" idx="1"/>
          </p:nvPr>
        </p:nvSpPr>
        <p:spPr>
          <a:xfrm>
            <a:off x="457200" y="333375"/>
            <a:ext cx="8229600" cy="5792787"/>
          </a:xfrm>
          <a:prstGeom prst="rect">
            <a:avLst/>
          </a:prstGeom>
          <a:noFill/>
          <a:ln>
            <a:noFill/>
          </a:ln>
        </p:spPr>
        <p:txBody>
          <a:bodyPr spcFirstLastPara="1" wrap="square" lIns="91425" tIns="45700" rIns="91425" bIns="45700" anchor="t" anchorCtr="0">
            <a:noAutofit/>
          </a:bodyPr>
          <a:lstStyle/>
          <a:p>
            <a:pPr marL="342900" marR="0" lvl="0" indent="-342900" algn="l" rtl="0">
              <a:lnSpc>
                <a:spcPct val="100000"/>
              </a:lnSpc>
              <a:spcBef>
                <a:spcPts val="0"/>
              </a:spcBef>
              <a:spcAft>
                <a:spcPts val="0"/>
              </a:spcAft>
              <a:buClr>
                <a:schemeClr val="dk1"/>
              </a:buClr>
              <a:buSzPts val="2000"/>
              <a:buFont typeface="Arial"/>
              <a:buChar char="•"/>
            </a:pPr>
            <a:r>
              <a:rPr lang="en-US" sz="2000" b="0" i="0" u="none" strike="noStrike" cap="none">
                <a:solidFill>
                  <a:schemeClr val="dk1"/>
                </a:solidFill>
                <a:latin typeface="Arial"/>
                <a:ea typeface="Arial"/>
                <a:cs typeface="Arial"/>
                <a:sym typeface="Arial"/>
              </a:rPr>
              <a:t>Таким образом, совершенно необходимо, чтобы в течение периода обучения и трудовой деятельности с сотрудниками работали психологи.</a:t>
            </a:r>
            <a:endParaRPr/>
          </a:p>
          <a:p>
            <a:pPr marL="342900" marR="0" lvl="0" indent="-215900" algn="l" rtl="0">
              <a:lnSpc>
                <a:spcPct val="100000"/>
              </a:lnSpc>
              <a:spcBef>
                <a:spcPts val="400"/>
              </a:spcBef>
              <a:spcAft>
                <a:spcPts val="0"/>
              </a:spcAft>
              <a:buClr>
                <a:schemeClr val="dk1"/>
              </a:buClr>
              <a:buSzPts val="2000"/>
              <a:buFont typeface="Arial"/>
              <a:buNone/>
            </a:pPr>
            <a:endParaRPr sz="2000" b="0" i="0" u="none" strike="noStrike" cap="none">
              <a:solidFill>
                <a:schemeClr val="dk1"/>
              </a:solidFill>
              <a:latin typeface="Arial"/>
              <a:ea typeface="Arial"/>
              <a:cs typeface="Arial"/>
              <a:sym typeface="Arial"/>
            </a:endParaRPr>
          </a:p>
          <a:p>
            <a:pPr marL="342900" marR="0" lvl="0" indent="-342900" algn="l" rtl="0">
              <a:lnSpc>
                <a:spcPct val="100000"/>
              </a:lnSpc>
              <a:spcBef>
                <a:spcPts val="400"/>
              </a:spcBef>
              <a:spcAft>
                <a:spcPts val="0"/>
              </a:spcAft>
              <a:buClr>
                <a:schemeClr val="dk1"/>
              </a:buClr>
              <a:buSzPts val="2000"/>
              <a:buFont typeface="Arial"/>
              <a:buChar char="•"/>
            </a:pPr>
            <a:r>
              <a:rPr lang="en-US" sz="2000" b="0" i="0" u="none" strike="noStrike" cap="none">
                <a:solidFill>
                  <a:schemeClr val="dk1"/>
                </a:solidFill>
                <a:latin typeface="Arial"/>
                <a:ea typeface="Arial"/>
                <a:cs typeface="Arial"/>
                <a:sym typeface="Arial"/>
              </a:rPr>
              <a:t>Подводя итоги , следует отметить, что наиболее актуальным на сегодняшний день в формировании профессиональных навыков обслуживания туристов у персонала гостиниц является изучение психологических основ профессионального обучения и профессионального воспитания специалистов в данной области</a:t>
            </a:r>
            <a:r>
              <a:rPr lang="en-US" sz="2000" b="0" i="1" u="none" strike="noStrike" cap="none">
                <a:solidFill>
                  <a:schemeClr val="dk1"/>
                </a:solidFill>
                <a:latin typeface="Arial"/>
                <a:ea typeface="Arial"/>
                <a:cs typeface="Arial"/>
                <a:sym typeface="Arial"/>
              </a:rPr>
              <a:t>.</a:t>
            </a:r>
            <a:endParaRP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Shape 116"/>
        <p:cNvGrpSpPr/>
        <p:nvPr/>
      </p:nvGrpSpPr>
      <p:grpSpPr>
        <a:xfrm>
          <a:off x="0" y="0"/>
          <a:ext cx="0" cy="0"/>
          <a:chOff x="0" y="0"/>
          <a:chExt cx="0" cy="0"/>
        </a:xfrm>
      </p:grpSpPr>
      <p:sp>
        <p:nvSpPr>
          <p:cNvPr id="117" name="Google Shape;117;p21"/>
          <p:cNvSpPr txBox="1">
            <a:spLocks noGrp="1"/>
          </p:cNvSpPr>
          <p:nvPr>
            <p:ph type="body" idx="1"/>
          </p:nvPr>
        </p:nvSpPr>
        <p:spPr>
          <a:xfrm>
            <a:off x="457200" y="404812"/>
            <a:ext cx="8229600" cy="6192837"/>
          </a:xfrm>
          <a:prstGeom prst="rect">
            <a:avLst/>
          </a:prstGeom>
          <a:noFill/>
          <a:ln>
            <a:noFill/>
          </a:ln>
        </p:spPr>
        <p:txBody>
          <a:bodyPr spcFirstLastPara="1" wrap="square" lIns="91425" tIns="45700" rIns="91425" bIns="45700" anchor="t" anchorCtr="0">
            <a:noAutofit/>
          </a:bodyPr>
          <a:lstStyle/>
          <a:p>
            <a:pPr marL="342900" marR="0" lvl="0" indent="-342900" algn="l" rtl="0">
              <a:lnSpc>
                <a:spcPct val="80000"/>
              </a:lnSpc>
              <a:spcBef>
                <a:spcPts val="0"/>
              </a:spcBef>
              <a:spcAft>
                <a:spcPts val="0"/>
              </a:spcAft>
              <a:buClr>
                <a:schemeClr val="dk1"/>
              </a:buClr>
              <a:buSzPts val="1600"/>
              <a:buFont typeface="Arial"/>
              <a:buChar char="•"/>
            </a:pPr>
            <a:r>
              <a:rPr lang="en-US" sz="1600" b="0" i="0" u="none" strike="noStrike" cap="none">
                <a:solidFill>
                  <a:schemeClr val="dk1"/>
                </a:solidFill>
                <a:latin typeface="Arial"/>
                <a:ea typeface="Arial"/>
                <a:cs typeface="Arial"/>
                <a:sym typeface="Arial"/>
              </a:rPr>
              <a:t>Надлежащее обучение дает служащему навыки, необходимые для создания условий, при которых появляется гостеприимство. Так, обученный персонал может дать клиенту большое количество полезной информации. </a:t>
            </a:r>
            <a:endParaRPr/>
          </a:p>
          <a:p>
            <a:pPr marL="342900" marR="0" lvl="0" indent="-342900" algn="l" rtl="0">
              <a:lnSpc>
                <a:spcPct val="80000"/>
              </a:lnSpc>
              <a:spcBef>
                <a:spcPts val="320"/>
              </a:spcBef>
              <a:spcAft>
                <a:spcPts val="0"/>
              </a:spcAft>
              <a:buClr>
                <a:schemeClr val="dk1"/>
              </a:buClr>
              <a:buSzPts val="1600"/>
              <a:buFont typeface="Arial"/>
              <a:buChar char="•"/>
            </a:pPr>
            <a:r>
              <a:rPr lang="en-US" sz="1600" b="0" i="0" u="none" strike="noStrike" cap="none">
                <a:solidFill>
                  <a:schemeClr val="dk1"/>
                </a:solidFill>
                <a:latin typeface="Arial"/>
                <a:ea typeface="Arial"/>
                <a:cs typeface="Arial"/>
                <a:sym typeface="Arial"/>
              </a:rPr>
              <a:t>Служащий в гостинице благодаря полученным знаниям может рассказать о главных достопримечательностях своего города, указать маршрут до того или иного места, сообщить, как туда добраться, и дать иную полезную информацию. Хорошее знание работниками своего предприятия создает у гостя ощущение гостеприимства и домашней обстановки. </a:t>
            </a:r>
            <a:endParaRPr/>
          </a:p>
          <a:p>
            <a:pPr marL="342900" marR="0" lvl="0" indent="-342900" algn="l" rtl="0">
              <a:lnSpc>
                <a:spcPct val="80000"/>
              </a:lnSpc>
              <a:spcBef>
                <a:spcPts val="320"/>
              </a:spcBef>
              <a:spcAft>
                <a:spcPts val="0"/>
              </a:spcAft>
              <a:buClr>
                <a:schemeClr val="dk1"/>
              </a:buClr>
              <a:buSzPts val="1600"/>
              <a:buFont typeface="Arial"/>
              <a:buChar char="•"/>
            </a:pPr>
            <a:r>
              <a:rPr lang="en-US" sz="1600" b="0" i="0" u="none" strike="noStrike" cap="none">
                <a:solidFill>
                  <a:schemeClr val="dk1"/>
                </a:solidFill>
                <a:latin typeface="Arial"/>
                <a:ea typeface="Arial"/>
                <a:cs typeface="Arial"/>
                <a:sym typeface="Arial"/>
              </a:rPr>
              <a:t>Служащий гостиницы проявит уважение и внимание, если изначально разместит гостей в номерах, а уже потом займется оформлением документов. Это, естественно, влияет на мнение гостей относительно сервиса. </a:t>
            </a:r>
            <a:endParaRPr/>
          </a:p>
          <a:p>
            <a:pPr marL="342900" marR="0" lvl="0" indent="-342900" algn="l" rtl="0">
              <a:lnSpc>
                <a:spcPct val="80000"/>
              </a:lnSpc>
              <a:spcBef>
                <a:spcPts val="320"/>
              </a:spcBef>
              <a:spcAft>
                <a:spcPts val="0"/>
              </a:spcAft>
              <a:buClr>
                <a:schemeClr val="dk1"/>
              </a:buClr>
              <a:buSzPts val="1600"/>
              <a:buFont typeface="Arial"/>
              <a:buChar char="•"/>
            </a:pPr>
            <a:r>
              <a:rPr lang="en-US" sz="1600" b="0" i="0" u="none" strike="noStrike" cap="none">
                <a:solidFill>
                  <a:schemeClr val="dk1"/>
                </a:solidFill>
                <a:latin typeface="Arial"/>
                <a:ea typeface="Arial"/>
                <a:cs typeface="Arial"/>
                <a:sym typeface="Arial"/>
              </a:rPr>
              <a:t>Обучение гостеприимству происходит лучше всего при общении служащего и иностранного гостя. Не всегда получается проявить свое гостеприимство, не зная иностранного языка, культуры и бытовых особенностей. Но гостеприимство может быть оказано уже благодаря вниманию со стороны персонала. </a:t>
            </a:r>
            <a:endParaRPr/>
          </a:p>
          <a:p>
            <a:pPr marL="342900" marR="0" lvl="0" indent="-342900" algn="l" rtl="0">
              <a:lnSpc>
                <a:spcPct val="80000"/>
              </a:lnSpc>
              <a:spcBef>
                <a:spcPts val="320"/>
              </a:spcBef>
              <a:spcAft>
                <a:spcPts val="0"/>
              </a:spcAft>
              <a:buClr>
                <a:schemeClr val="dk1"/>
              </a:buClr>
              <a:buSzPts val="1600"/>
              <a:buFont typeface="Arial"/>
              <a:buChar char="•"/>
            </a:pPr>
            <a:r>
              <a:rPr lang="en-US" sz="1600" b="0" i="0" u="none" strike="noStrike" cap="none">
                <a:solidFill>
                  <a:schemeClr val="dk1"/>
                </a:solidFill>
                <a:latin typeface="Arial"/>
                <a:ea typeface="Arial"/>
                <a:cs typeface="Arial"/>
                <a:sym typeface="Arial"/>
              </a:rPr>
              <a:t>Гостеприимство заключается в работе всего коллектива, а не одного сотрудника. Ничто не способствует отличной работе на предприятии, как сплоченная команда профессионалов. На проявление гостеприимства требуется время, но существует аксиома, что в отеле нет второстепенных должностей и сотрудников, работа которых будто бы никак не отражается на общем впечатлении от отеля. Это нагляднее всего подтверждается на примере таких незаметных на первый взгляд служащих, как швейцары, бармены и портье. Ведь именно этот обслуживающий персонал встречает гостя, помогает с размещением, и от его приветливости зависит первое впечатление, складывающееся у клиента о гостинице. В современных условиях высокий уровень делового общения является решающим условием успешного предпринимательства. </a:t>
            </a:r>
            <a:endParaRP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p22"/>
          <p:cNvSpPr txBox="1">
            <a:spLocks noGrp="1"/>
          </p:cNvSpPr>
          <p:nvPr>
            <p:ph type="body" idx="1"/>
          </p:nvPr>
        </p:nvSpPr>
        <p:spPr>
          <a:xfrm>
            <a:off x="457200" y="404812"/>
            <a:ext cx="8229600" cy="6119812"/>
          </a:xfrm>
          <a:prstGeom prst="rect">
            <a:avLst/>
          </a:prstGeom>
          <a:noFill/>
          <a:ln>
            <a:noFill/>
          </a:ln>
        </p:spPr>
        <p:txBody>
          <a:bodyPr spcFirstLastPara="1" wrap="square" lIns="91425" tIns="45700" rIns="91425" bIns="45700" anchor="t" anchorCtr="0">
            <a:noAutofit/>
          </a:bodyPr>
          <a:lstStyle/>
          <a:p>
            <a:pPr marL="342900" marR="0" lvl="0" indent="-342900" algn="l" rtl="0">
              <a:lnSpc>
                <a:spcPct val="80000"/>
              </a:lnSpc>
              <a:spcBef>
                <a:spcPts val="0"/>
              </a:spcBef>
              <a:spcAft>
                <a:spcPts val="0"/>
              </a:spcAft>
              <a:buClr>
                <a:schemeClr val="dk1"/>
              </a:buClr>
              <a:buSzPts val="2000"/>
              <a:buFont typeface="Arial"/>
              <a:buChar char="•"/>
            </a:pPr>
            <a:r>
              <a:rPr lang="en-US" sz="2000" b="0" i="0" u="none" strike="noStrike" cap="none">
                <a:solidFill>
                  <a:schemeClr val="dk1"/>
                </a:solidFill>
                <a:latin typeface="Arial"/>
                <a:ea typeface="Arial"/>
                <a:cs typeface="Arial"/>
                <a:sym typeface="Arial"/>
              </a:rPr>
              <a:t>Для обеспечения высокого уровня делового общения руководитель и сотрудники гостиницы должны уметь пользоваться технологиями общения, основанными на психологических знаниях. Кроме того, в процессе делового общения необходимо учитывать возможные условия и факторы возникновения конфликтных ситуаций. Теоретическое изучение общения и его особенностей имеет свою историю. К настоящему времени накоплен достаточно большой научно - практический материал, освещающий различные аспекты общения. </a:t>
            </a:r>
            <a:endParaRPr/>
          </a:p>
          <a:p>
            <a:pPr marL="342900" marR="0" lvl="0" indent="-342900" algn="l" rtl="0">
              <a:lnSpc>
                <a:spcPct val="80000"/>
              </a:lnSpc>
              <a:spcBef>
                <a:spcPts val="400"/>
              </a:spcBef>
              <a:spcAft>
                <a:spcPts val="0"/>
              </a:spcAft>
              <a:buClr>
                <a:schemeClr val="dk1"/>
              </a:buClr>
              <a:buSzPts val="2000"/>
              <a:buFont typeface="Arial"/>
              <a:buChar char="•"/>
            </a:pPr>
            <a:r>
              <a:rPr lang="en-US" sz="2000" b="0" i="0" u="none" strike="noStrike" cap="none">
                <a:solidFill>
                  <a:schemeClr val="dk1"/>
                </a:solidFill>
                <a:latin typeface="Arial"/>
                <a:ea typeface="Arial"/>
                <a:cs typeface="Arial"/>
                <a:sym typeface="Arial"/>
              </a:rPr>
              <a:t>Эффективность профессиональной деятельности сотрудника сферы гостеприимства во многом определяется используемой им технологией делового общения. </a:t>
            </a:r>
            <a:endParaRPr/>
          </a:p>
          <a:p>
            <a:pPr marL="342900" marR="0" lvl="0" indent="-342900" algn="l" rtl="0">
              <a:lnSpc>
                <a:spcPct val="80000"/>
              </a:lnSpc>
              <a:spcBef>
                <a:spcPts val="400"/>
              </a:spcBef>
              <a:spcAft>
                <a:spcPts val="0"/>
              </a:spcAft>
              <a:buClr>
                <a:schemeClr val="dk1"/>
              </a:buClr>
              <a:buSzPts val="2000"/>
              <a:buFont typeface="Arial"/>
              <a:buChar char="•"/>
            </a:pPr>
            <a:r>
              <a:rPr lang="en-US" sz="2000" b="0" i="0" u="none" strike="noStrike" cap="none">
                <a:solidFill>
                  <a:schemeClr val="dk1"/>
                </a:solidFill>
                <a:latin typeface="Arial"/>
                <a:ea typeface="Arial"/>
                <a:cs typeface="Arial"/>
                <a:sym typeface="Arial"/>
              </a:rPr>
              <a:t>Технология делового общения в сфере обслуживания представляет собой совокупность определенных приемов, обеспечивающих наибольшую эффективность в донесении до клиентов сути (назначения, полезности и т.п.) предоставляемых услуг. Технология делового общения сотрудника гостиницы представляет собой также определенный способ обслуживающего мышления работника и охватывает такие вопросы, как умение рассказать обо всем спектре предлагаемых гостиницей услуг, создать у клиента уверенность в благополучном и комфортном проживании.</a:t>
            </a:r>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3"/>
          <p:cNvSpPr txBox="1">
            <a:spLocks noChangeArrowheads="1"/>
          </p:cNvSpPr>
          <p:nvPr/>
        </p:nvSpPr>
        <p:spPr bwMode="auto">
          <a:xfrm>
            <a:off x="285720" y="428604"/>
            <a:ext cx="8496300" cy="476250"/>
          </a:xfrm>
          <a:prstGeom prst="rect">
            <a:avLst/>
          </a:prstGeom>
          <a:noFill/>
          <a:ln w="9525">
            <a:noFill/>
            <a:miter lim="800000"/>
            <a:headEnd/>
            <a:tailEnd/>
          </a:ln>
        </p:spPr>
        <p:txBody>
          <a:bodyPr lIns="0" tIns="0" rIns="0" bIns="0"/>
          <a:lstStyle/>
          <a:p>
            <a:pPr>
              <a:spcBef>
                <a:spcPct val="10000"/>
              </a:spcBef>
            </a:pPr>
            <a:r>
              <a:rPr lang="ru-RU" sz="2400" b="1" dirty="0">
                <a:solidFill>
                  <a:srgbClr val="0F2BEC"/>
                </a:solidFill>
              </a:rPr>
              <a:t>Этапы обслуживания</a:t>
            </a:r>
          </a:p>
        </p:txBody>
      </p:sp>
      <p:sp>
        <p:nvSpPr>
          <p:cNvPr id="3" name="Прямоугольник 2"/>
          <p:cNvSpPr/>
          <p:nvPr/>
        </p:nvSpPr>
        <p:spPr>
          <a:xfrm>
            <a:off x="0" y="0"/>
            <a:ext cx="9144000" cy="406137"/>
          </a:xfrm>
          <a:prstGeom prst="rect">
            <a:avLst/>
          </a:prstGeom>
          <a:solidFill>
            <a:schemeClr val="accent1">
              <a:lumMod val="60000"/>
              <a:lumOff val="40000"/>
            </a:schemeClr>
          </a:solidFill>
        </p:spPr>
        <p:txBody>
          <a:bodyPr wrap="square">
            <a:spAutoFit/>
          </a:bodyPr>
          <a:lstStyle/>
          <a:p>
            <a:pPr marL="457200" indent="-457200" algn="ctr">
              <a:lnSpc>
                <a:spcPct val="125000"/>
              </a:lnSpc>
            </a:pPr>
            <a:r>
              <a:rPr lang="ru-RU" b="1" dirty="0" smtClean="0">
                <a:latin typeface="Times New Roman" pitchFamily="18" charset="0"/>
                <a:cs typeface="Times New Roman" pitchFamily="18" charset="0"/>
              </a:rPr>
              <a:t>2. Тактика обслуживания на этапах совершения заказа</a:t>
            </a:r>
          </a:p>
        </p:txBody>
      </p:sp>
      <p:graphicFrame>
        <p:nvGraphicFramePr>
          <p:cNvPr id="4" name="Схема 3"/>
          <p:cNvGraphicFramePr/>
          <p:nvPr/>
        </p:nvGraphicFramePr>
        <p:xfrm>
          <a:off x="287338" y="980728"/>
          <a:ext cx="8496300" cy="51125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9144000" cy="406137"/>
          </a:xfrm>
          <a:prstGeom prst="rect">
            <a:avLst/>
          </a:prstGeom>
          <a:solidFill>
            <a:schemeClr val="accent1">
              <a:lumMod val="60000"/>
              <a:lumOff val="40000"/>
            </a:schemeClr>
          </a:solidFill>
        </p:spPr>
        <p:txBody>
          <a:bodyPr wrap="square">
            <a:spAutoFit/>
          </a:bodyPr>
          <a:lstStyle/>
          <a:p>
            <a:pPr marL="457200" indent="-457200" algn="ctr">
              <a:lnSpc>
                <a:spcPct val="125000"/>
              </a:lnSpc>
            </a:pPr>
            <a:r>
              <a:rPr lang="ru-RU" b="1" dirty="0" smtClean="0">
                <a:latin typeface="Times New Roman" pitchFamily="18" charset="0"/>
                <a:cs typeface="Times New Roman" pitchFamily="18" charset="0"/>
              </a:rPr>
              <a:t>2. Тактика обслуживания на этапах совершения заказа</a:t>
            </a:r>
          </a:p>
        </p:txBody>
      </p:sp>
      <p:sp>
        <p:nvSpPr>
          <p:cNvPr id="3" name="Text Box 3"/>
          <p:cNvSpPr txBox="1">
            <a:spLocks noChangeArrowheads="1"/>
          </p:cNvSpPr>
          <p:nvPr/>
        </p:nvSpPr>
        <p:spPr bwMode="auto">
          <a:xfrm>
            <a:off x="428596" y="500042"/>
            <a:ext cx="8496300" cy="476250"/>
          </a:xfrm>
          <a:prstGeom prst="rect">
            <a:avLst/>
          </a:prstGeom>
          <a:noFill/>
          <a:ln w="9525">
            <a:noFill/>
            <a:miter lim="800000"/>
            <a:headEnd/>
            <a:tailEnd/>
          </a:ln>
        </p:spPr>
        <p:txBody>
          <a:bodyPr lIns="0" tIns="0" rIns="0" bIns="0"/>
          <a:lstStyle/>
          <a:p>
            <a:pPr>
              <a:spcBef>
                <a:spcPct val="10000"/>
              </a:spcBef>
            </a:pPr>
            <a:r>
              <a:rPr lang="ru-RU" sz="2400" b="1" dirty="0">
                <a:solidFill>
                  <a:srgbClr val="0F2BEC"/>
                </a:solidFill>
              </a:rPr>
              <a:t>Установление контакта</a:t>
            </a:r>
          </a:p>
        </p:txBody>
      </p:sp>
      <p:sp>
        <p:nvSpPr>
          <p:cNvPr id="4" name="Text Box 5"/>
          <p:cNvSpPr txBox="1">
            <a:spLocks noChangeArrowheads="1"/>
          </p:cNvSpPr>
          <p:nvPr/>
        </p:nvSpPr>
        <p:spPr bwMode="auto">
          <a:xfrm>
            <a:off x="287338" y="873125"/>
            <a:ext cx="8496300" cy="5075272"/>
          </a:xfrm>
          <a:prstGeom prst="rect">
            <a:avLst/>
          </a:prstGeom>
          <a:noFill/>
          <a:ln>
            <a:noFill/>
          </a:ln>
          <a:extLst/>
        </p:spPr>
        <p:txBody>
          <a:bodyPr lIns="0" tIns="0" rIns="0" bIns="0"/>
          <a:lstStyle>
            <a:lvl1pPr marL="274638" indent="-274638"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indent="0" eaLnBrk="1" hangingPunct="1">
              <a:spcBef>
                <a:spcPts val="1200"/>
              </a:spcBef>
              <a:buClr>
                <a:srgbClr val="FF0000"/>
              </a:buClr>
              <a:buSzPct val="120000"/>
              <a:defRPr/>
            </a:pPr>
            <a:r>
              <a:rPr lang="ru-RU" sz="2400" u="sng" dirty="0" smtClean="0">
                <a:solidFill>
                  <a:schemeClr val="tx2"/>
                </a:solidFill>
              </a:rPr>
              <a:t>При встрече:</a:t>
            </a:r>
          </a:p>
          <a:p>
            <a:pPr eaLnBrk="1" hangingPunct="1">
              <a:spcBef>
                <a:spcPts val="1200"/>
              </a:spcBef>
              <a:buClr>
                <a:srgbClr val="FF0000"/>
              </a:buClr>
              <a:buSzPct val="120000"/>
              <a:buFont typeface="Symbol" pitchFamily="18" charset="2"/>
              <a:buChar char="·"/>
              <a:defRPr/>
            </a:pPr>
            <a:r>
              <a:rPr lang="ru-RU" sz="2400" dirty="0" smtClean="0">
                <a:solidFill>
                  <a:srgbClr val="000000"/>
                </a:solidFill>
              </a:rPr>
              <a:t>Сразу обратить внимание</a:t>
            </a:r>
          </a:p>
          <a:p>
            <a:pPr eaLnBrk="1" hangingPunct="1">
              <a:spcBef>
                <a:spcPts val="1200"/>
              </a:spcBef>
              <a:buClr>
                <a:srgbClr val="FF0000"/>
              </a:buClr>
              <a:buSzPct val="120000"/>
              <a:buFont typeface="Symbol" pitchFamily="18" charset="2"/>
              <a:buChar char="·"/>
              <a:defRPr/>
            </a:pPr>
            <a:r>
              <a:rPr lang="ru-RU" sz="2400" dirty="0" smtClean="0">
                <a:solidFill>
                  <a:srgbClr val="000000"/>
                </a:solidFill>
              </a:rPr>
              <a:t>Поприветствовать</a:t>
            </a:r>
          </a:p>
          <a:p>
            <a:pPr eaLnBrk="1" hangingPunct="1">
              <a:spcBef>
                <a:spcPts val="1200"/>
              </a:spcBef>
              <a:buClr>
                <a:srgbClr val="FF0000"/>
              </a:buClr>
              <a:buSzPct val="120000"/>
              <a:buFont typeface="Symbol" pitchFamily="18" charset="2"/>
              <a:buChar char="·"/>
              <a:defRPr/>
            </a:pPr>
            <a:r>
              <a:rPr lang="ru-RU" sz="2400" dirty="0" smtClean="0">
                <a:solidFill>
                  <a:srgbClr val="000000"/>
                </a:solidFill>
              </a:rPr>
              <a:t>Если Вы заняты, сказать, когда освободитесь</a:t>
            </a:r>
          </a:p>
          <a:p>
            <a:pPr marL="0" indent="0" eaLnBrk="1" hangingPunct="1">
              <a:spcBef>
                <a:spcPts val="1200"/>
              </a:spcBef>
              <a:buClr>
                <a:srgbClr val="FF0000"/>
              </a:buClr>
              <a:buSzPct val="120000"/>
              <a:defRPr/>
            </a:pPr>
            <a:r>
              <a:rPr lang="ru-RU" sz="2400" u="sng" dirty="0" smtClean="0">
                <a:solidFill>
                  <a:schemeClr val="tx2"/>
                </a:solidFill>
              </a:rPr>
              <a:t>На этапе обслуживания:</a:t>
            </a:r>
          </a:p>
          <a:p>
            <a:pPr eaLnBrk="1" hangingPunct="1">
              <a:spcBef>
                <a:spcPts val="1200"/>
              </a:spcBef>
              <a:buClr>
                <a:srgbClr val="FF0000"/>
              </a:buClr>
              <a:buSzPct val="120000"/>
              <a:buFont typeface="Symbol" pitchFamily="18" charset="2"/>
              <a:buChar char="·"/>
              <a:defRPr/>
            </a:pPr>
            <a:r>
              <a:rPr lang="ru-RU" sz="2400" dirty="0" smtClean="0">
                <a:solidFill>
                  <a:srgbClr val="000000"/>
                </a:solidFill>
              </a:rPr>
              <a:t>Создавать комфортную для клиента дистанцию общения</a:t>
            </a:r>
          </a:p>
          <a:p>
            <a:pPr eaLnBrk="1" hangingPunct="1">
              <a:spcBef>
                <a:spcPts val="1200"/>
              </a:spcBef>
              <a:buClr>
                <a:srgbClr val="FF0000"/>
              </a:buClr>
              <a:buSzPct val="120000"/>
              <a:buFont typeface="Symbol" pitchFamily="18" charset="2"/>
              <a:buChar char="·"/>
              <a:defRPr/>
            </a:pPr>
            <a:r>
              <a:rPr lang="ru-RU" sz="2400" dirty="0" smtClean="0">
                <a:solidFill>
                  <a:srgbClr val="000000"/>
                </a:solidFill>
              </a:rPr>
              <a:t>Мимика: улыбка, живое выражение лица</a:t>
            </a:r>
          </a:p>
          <a:p>
            <a:pPr eaLnBrk="1" hangingPunct="1">
              <a:spcBef>
                <a:spcPts val="1200"/>
              </a:spcBef>
              <a:buClr>
                <a:srgbClr val="FF0000"/>
              </a:buClr>
              <a:buSzPct val="120000"/>
              <a:buFont typeface="Symbol" pitchFamily="18" charset="2"/>
              <a:buChar char="·"/>
              <a:defRPr/>
            </a:pPr>
            <a:r>
              <a:rPr lang="ru-RU" sz="2400" dirty="0" smtClean="0">
                <a:solidFill>
                  <a:srgbClr val="000000"/>
                </a:solidFill>
              </a:rPr>
              <a:t>Поддерживать зрительный контакт с клиентом</a:t>
            </a:r>
          </a:p>
          <a:p>
            <a:pPr eaLnBrk="1" hangingPunct="1">
              <a:spcBef>
                <a:spcPts val="1200"/>
              </a:spcBef>
              <a:buClr>
                <a:srgbClr val="FF0000"/>
              </a:buClr>
              <a:buSzPct val="120000"/>
              <a:buFont typeface="Symbol" pitchFamily="18" charset="2"/>
              <a:buChar char="·"/>
              <a:defRPr/>
            </a:pPr>
            <a:r>
              <a:rPr lang="ru-RU" sz="2400" dirty="0" smtClean="0">
                <a:solidFill>
                  <a:srgbClr val="000000"/>
                </a:solidFill>
              </a:rPr>
              <a:t>Открытые позы</a:t>
            </a:r>
          </a:p>
          <a:p>
            <a:pPr eaLnBrk="1" hangingPunct="1">
              <a:spcBef>
                <a:spcPts val="1200"/>
              </a:spcBef>
              <a:buClr>
                <a:srgbClr val="FF0000"/>
              </a:buClr>
              <a:buSzPct val="120000"/>
              <a:buFont typeface="Symbol" pitchFamily="18" charset="2"/>
              <a:buChar char="·"/>
              <a:defRPr/>
            </a:pPr>
            <a:r>
              <a:rPr lang="ru-RU" sz="2400" dirty="0" smtClean="0">
                <a:solidFill>
                  <a:srgbClr val="000000"/>
                </a:solidFill>
              </a:rPr>
              <a:t>Не встречайте по одежке!</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9144000" cy="406137"/>
          </a:xfrm>
          <a:prstGeom prst="rect">
            <a:avLst/>
          </a:prstGeom>
          <a:solidFill>
            <a:schemeClr val="accent1">
              <a:lumMod val="60000"/>
              <a:lumOff val="40000"/>
            </a:schemeClr>
          </a:solidFill>
        </p:spPr>
        <p:txBody>
          <a:bodyPr wrap="square">
            <a:spAutoFit/>
          </a:bodyPr>
          <a:lstStyle/>
          <a:p>
            <a:pPr marL="457200" indent="-457200" algn="ctr">
              <a:lnSpc>
                <a:spcPct val="125000"/>
              </a:lnSpc>
            </a:pPr>
            <a:r>
              <a:rPr lang="ru-RU" b="1" dirty="0" smtClean="0">
                <a:latin typeface="Times New Roman" pitchFamily="18" charset="0"/>
                <a:cs typeface="Times New Roman" pitchFamily="18" charset="0"/>
              </a:rPr>
              <a:t>2. Тактика обслуживания на этапах совершения заказа</a:t>
            </a:r>
          </a:p>
        </p:txBody>
      </p:sp>
      <p:sp>
        <p:nvSpPr>
          <p:cNvPr id="3" name="Text Box 3"/>
          <p:cNvSpPr txBox="1">
            <a:spLocks noChangeArrowheads="1"/>
          </p:cNvSpPr>
          <p:nvPr/>
        </p:nvSpPr>
        <p:spPr bwMode="auto">
          <a:xfrm>
            <a:off x="214282" y="428604"/>
            <a:ext cx="8496300" cy="476250"/>
          </a:xfrm>
          <a:prstGeom prst="rect">
            <a:avLst/>
          </a:prstGeom>
          <a:noFill/>
          <a:ln w="9525">
            <a:noFill/>
            <a:miter lim="800000"/>
            <a:headEnd/>
            <a:tailEnd/>
          </a:ln>
        </p:spPr>
        <p:txBody>
          <a:bodyPr lIns="0" tIns="0" rIns="0" bIns="0"/>
          <a:lstStyle/>
          <a:p>
            <a:pPr>
              <a:spcBef>
                <a:spcPct val="10000"/>
              </a:spcBef>
            </a:pPr>
            <a:r>
              <a:rPr lang="ru-RU" sz="2400" b="1" dirty="0">
                <a:solidFill>
                  <a:srgbClr val="0F2BEC"/>
                </a:solidFill>
              </a:rPr>
              <a:t>Уточнение потребностей</a:t>
            </a:r>
          </a:p>
        </p:txBody>
      </p:sp>
      <p:sp>
        <p:nvSpPr>
          <p:cNvPr id="4" name="Прямоугольник 3"/>
          <p:cNvSpPr/>
          <p:nvPr/>
        </p:nvSpPr>
        <p:spPr>
          <a:xfrm>
            <a:off x="285720" y="857232"/>
            <a:ext cx="8286808" cy="3477875"/>
          </a:xfrm>
          <a:prstGeom prst="rect">
            <a:avLst/>
          </a:prstGeom>
        </p:spPr>
        <p:txBody>
          <a:bodyPr wrap="square">
            <a:spAutoFit/>
          </a:bodyPr>
          <a:lstStyle/>
          <a:p>
            <a:pPr>
              <a:spcBef>
                <a:spcPts val="1200"/>
              </a:spcBef>
              <a:buClr>
                <a:srgbClr val="FF0000"/>
              </a:buClr>
              <a:buSzPct val="120000"/>
              <a:defRPr/>
            </a:pPr>
            <a:r>
              <a:rPr lang="ru-RU" sz="2000" dirty="0" smtClean="0">
                <a:solidFill>
                  <a:srgbClr val="333399"/>
                </a:solidFill>
                <a:latin typeface="Times New Roman" pitchFamily="18" charset="0"/>
                <a:cs typeface="Times New Roman" pitchFamily="18" charset="0"/>
              </a:rPr>
              <a:t>Необходимо:</a:t>
            </a:r>
          </a:p>
          <a:p>
            <a:pPr>
              <a:spcBef>
                <a:spcPts val="1200"/>
              </a:spcBef>
              <a:buClr>
                <a:srgbClr val="FF0000"/>
              </a:buClr>
              <a:buSzPct val="120000"/>
              <a:buFont typeface="Symbol" pitchFamily="18" charset="2"/>
              <a:buChar char="·"/>
              <a:defRPr/>
            </a:pPr>
            <a:r>
              <a:rPr lang="ru-RU" sz="2000" dirty="0" smtClean="0">
                <a:solidFill>
                  <a:srgbClr val="000000"/>
                </a:solidFill>
                <a:latin typeface="Times New Roman" pitchFamily="18" charset="0"/>
                <a:cs typeface="Times New Roman" pitchFamily="18" charset="0"/>
              </a:rPr>
              <a:t>Задавать вопросы для прояснения</a:t>
            </a:r>
          </a:p>
          <a:p>
            <a:pPr marL="811212" lvl="1" indent="-342900">
              <a:spcBef>
                <a:spcPts val="1200"/>
              </a:spcBef>
              <a:buClr>
                <a:srgbClr val="FF0000"/>
              </a:buClr>
              <a:buSzPct val="120000"/>
              <a:buFont typeface="Arial" pitchFamily="34" charset="0"/>
              <a:buChar char="–"/>
              <a:defRPr/>
            </a:pPr>
            <a:r>
              <a:rPr lang="ru-RU" sz="2000" dirty="0" smtClean="0">
                <a:solidFill>
                  <a:srgbClr val="000000"/>
                </a:solidFill>
                <a:latin typeface="Times New Roman" pitchFamily="18" charset="0"/>
                <a:cs typeface="Times New Roman" pitchFamily="18" charset="0"/>
              </a:rPr>
              <a:t>Позволяют собрать информацию</a:t>
            </a:r>
          </a:p>
          <a:p>
            <a:pPr marL="811212" lvl="1" indent="-342900">
              <a:spcBef>
                <a:spcPts val="1200"/>
              </a:spcBef>
              <a:buClr>
                <a:srgbClr val="FF0000"/>
              </a:buClr>
              <a:buSzPct val="120000"/>
              <a:buFont typeface="Arial" pitchFamily="34" charset="0"/>
              <a:buChar char="–"/>
              <a:defRPr/>
            </a:pPr>
            <a:r>
              <a:rPr lang="ru-RU" sz="2000" dirty="0" smtClean="0">
                <a:solidFill>
                  <a:srgbClr val="000000"/>
                </a:solidFill>
                <a:latin typeface="Times New Roman" pitchFamily="18" charset="0"/>
                <a:cs typeface="Times New Roman" pitchFamily="18" charset="0"/>
              </a:rPr>
              <a:t>Поддерживают инициативу клиента</a:t>
            </a:r>
          </a:p>
          <a:p>
            <a:pPr marL="811212" lvl="1" indent="-342900">
              <a:spcBef>
                <a:spcPts val="1200"/>
              </a:spcBef>
              <a:buClr>
                <a:srgbClr val="FF0000"/>
              </a:buClr>
              <a:buSzPct val="120000"/>
              <a:buFont typeface="Arial" pitchFamily="34" charset="0"/>
              <a:buChar char="–"/>
              <a:defRPr/>
            </a:pPr>
            <a:r>
              <a:rPr lang="ru-RU" sz="2000" dirty="0" smtClean="0">
                <a:solidFill>
                  <a:srgbClr val="000000"/>
                </a:solidFill>
                <a:latin typeface="Times New Roman" pitchFamily="18" charset="0"/>
                <a:cs typeface="Times New Roman" pitchFamily="18" charset="0"/>
              </a:rPr>
              <a:t>Дают возможность клиенту понять свои потребности</a:t>
            </a:r>
          </a:p>
          <a:p>
            <a:pPr>
              <a:spcBef>
                <a:spcPts val="1200"/>
              </a:spcBef>
              <a:buClr>
                <a:srgbClr val="FF0000"/>
              </a:buClr>
              <a:buSzPct val="120000"/>
              <a:buFont typeface="Symbol" pitchFamily="18" charset="2"/>
              <a:buChar char="·"/>
              <a:defRPr/>
            </a:pPr>
            <a:r>
              <a:rPr lang="ru-RU" sz="2000" dirty="0" smtClean="0">
                <a:solidFill>
                  <a:srgbClr val="000000"/>
                </a:solidFill>
                <a:latin typeface="Times New Roman" pitchFamily="18" charset="0"/>
                <a:cs typeface="Times New Roman" pitchFamily="18" charset="0"/>
              </a:rPr>
              <a:t>Услышать потребности клиента</a:t>
            </a:r>
          </a:p>
          <a:p>
            <a:pPr marL="811212" lvl="1" indent="-342900">
              <a:spcBef>
                <a:spcPts val="1200"/>
              </a:spcBef>
              <a:buClr>
                <a:srgbClr val="FF0000"/>
              </a:buClr>
              <a:buSzPct val="120000"/>
              <a:buFont typeface="Arial" pitchFamily="34" charset="0"/>
              <a:buChar char="–"/>
              <a:defRPr/>
            </a:pPr>
            <a:r>
              <a:rPr lang="ru-RU" sz="2000" dirty="0" smtClean="0">
                <a:solidFill>
                  <a:srgbClr val="000000"/>
                </a:solidFill>
                <a:latin typeface="Times New Roman" pitchFamily="18" charset="0"/>
                <a:cs typeface="Times New Roman" pitchFamily="18" charset="0"/>
              </a:rPr>
              <a:t>Использовать приемы активного слушания (побуждение, уточняющие вопросы, перефразирование)</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9144000" cy="406137"/>
          </a:xfrm>
          <a:prstGeom prst="rect">
            <a:avLst/>
          </a:prstGeom>
          <a:solidFill>
            <a:schemeClr val="accent1">
              <a:lumMod val="60000"/>
              <a:lumOff val="40000"/>
            </a:schemeClr>
          </a:solidFill>
        </p:spPr>
        <p:txBody>
          <a:bodyPr wrap="square">
            <a:spAutoFit/>
          </a:bodyPr>
          <a:lstStyle/>
          <a:p>
            <a:pPr marL="457200" indent="-457200" algn="ctr">
              <a:lnSpc>
                <a:spcPct val="125000"/>
              </a:lnSpc>
            </a:pPr>
            <a:r>
              <a:rPr lang="ru-RU" b="1" dirty="0" smtClean="0">
                <a:latin typeface="Times New Roman" pitchFamily="18" charset="0"/>
                <a:cs typeface="Times New Roman" pitchFamily="18" charset="0"/>
              </a:rPr>
              <a:t>2. Тактика обслуживания на этапах совершения заказа</a:t>
            </a:r>
          </a:p>
        </p:txBody>
      </p:sp>
      <p:sp>
        <p:nvSpPr>
          <p:cNvPr id="3" name="Text Box 6"/>
          <p:cNvSpPr txBox="1">
            <a:spLocks noChangeArrowheads="1"/>
          </p:cNvSpPr>
          <p:nvPr/>
        </p:nvSpPr>
        <p:spPr bwMode="auto">
          <a:xfrm>
            <a:off x="428596" y="428604"/>
            <a:ext cx="8496300" cy="612775"/>
          </a:xfrm>
          <a:prstGeom prst="rect">
            <a:avLst/>
          </a:prstGeom>
          <a:noFill/>
          <a:ln w="9525">
            <a:noFill/>
            <a:miter lim="800000"/>
            <a:headEnd/>
            <a:tailEnd/>
          </a:ln>
        </p:spPr>
        <p:txBody>
          <a:bodyPr lIns="0" tIns="0" rIns="0" bIns="0"/>
          <a:lstStyle/>
          <a:p>
            <a:pPr>
              <a:spcBef>
                <a:spcPct val="10000"/>
              </a:spcBef>
            </a:pPr>
            <a:r>
              <a:rPr lang="ru-RU" sz="2400" b="1" dirty="0">
                <a:solidFill>
                  <a:srgbClr val="0F2BEC"/>
                </a:solidFill>
              </a:rPr>
              <a:t>Неудачные и нетактичные реплики продавца</a:t>
            </a:r>
          </a:p>
        </p:txBody>
      </p:sp>
      <p:graphicFrame>
        <p:nvGraphicFramePr>
          <p:cNvPr id="4" name="Group 148"/>
          <p:cNvGraphicFramePr>
            <a:graphicFrameLocks noGrp="1"/>
          </p:cNvGraphicFramePr>
          <p:nvPr/>
        </p:nvGraphicFramePr>
        <p:xfrm>
          <a:off x="285720" y="857232"/>
          <a:ext cx="8532813" cy="5164138"/>
        </p:xfrm>
        <a:graphic>
          <a:graphicData uri="http://schemas.openxmlformats.org/drawingml/2006/table">
            <a:tbl>
              <a:tblPr/>
              <a:tblGrid>
                <a:gridCol w="3564074">
                  <a:extLst>
                    <a:ext uri="{9D8B030D-6E8A-4147-A177-3AD203B41FA5}">
                      <a16:colId xmlns:a16="http://schemas.microsoft.com/office/drawing/2014/main" val="20000"/>
                    </a:ext>
                  </a:extLst>
                </a:gridCol>
                <a:gridCol w="4968739">
                  <a:extLst>
                    <a:ext uri="{9D8B030D-6E8A-4147-A177-3AD203B41FA5}">
                      <a16:colId xmlns:a16="http://schemas.microsoft.com/office/drawing/2014/main" val="20001"/>
                    </a:ext>
                  </a:extLst>
                </a:gridCol>
              </a:tblGrid>
              <a:tr h="80353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ru-RU" sz="2400" b="0" i="0" u="none" strike="noStrike" cap="none" normalizeH="0" baseline="0" dirty="0" smtClean="0">
                          <a:ln>
                            <a:noFill/>
                          </a:ln>
                          <a:solidFill>
                            <a:srgbClr val="333399"/>
                          </a:solidFill>
                          <a:effectLst/>
                          <a:latin typeface="Times New Roman" pitchFamily="18" charset="0"/>
                          <a:cs typeface="Times New Roman" pitchFamily="18" charset="0"/>
                        </a:rPr>
                        <a:t>Реплики продавца   </a:t>
                      </a:r>
                    </a:p>
                  </a:txBody>
                  <a:tcPr marL="71999" marR="0" marT="35993" marB="35993" horzOverflow="overflow">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cap="flat">
                      <a:noFill/>
                    </a:lnT>
                    <a:lnB w="12700" cap="flat" cmpd="sng" algn="ctr">
                      <a:solidFill>
                        <a:schemeClr val="accent6"/>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ru-RU" sz="2400" b="0" i="0" u="none" strike="noStrike" cap="none" normalizeH="0" baseline="0" dirty="0" smtClean="0">
                          <a:ln>
                            <a:noFill/>
                          </a:ln>
                          <a:solidFill>
                            <a:srgbClr val="333399"/>
                          </a:solidFill>
                          <a:effectLst/>
                          <a:latin typeface="Times New Roman" pitchFamily="18" charset="0"/>
                          <a:cs typeface="Times New Roman" pitchFamily="18" charset="0"/>
                        </a:rPr>
                        <a:t>Психологическая реакция покупателя (скрытая или явная) </a:t>
                      </a:r>
                    </a:p>
                  </a:txBody>
                  <a:tcPr marL="71999" marR="0" marT="35993" marB="35993" horzOverflow="overflow">
                    <a:lnL w="12700" cap="flat" cmpd="sng" algn="ctr">
                      <a:solidFill>
                        <a:schemeClr val="accent6"/>
                      </a:solidFill>
                      <a:prstDash val="solid"/>
                      <a:round/>
                      <a:headEnd type="none" w="med" len="med"/>
                      <a:tailEnd type="none" w="med" len="med"/>
                    </a:lnL>
                    <a:lnR cap="flat">
                      <a:noFill/>
                    </a:lnR>
                    <a:lnT cap="flat">
                      <a:noFill/>
                    </a:lnT>
                    <a:lnB w="12700" cap="flat" cmpd="sng" algn="ctr">
                      <a:solidFill>
                        <a:schemeClr val="accent6"/>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822989">
                <a:tc>
                  <a:txBody>
                    <a:bodyPr/>
                    <a:lstStyle/>
                    <a:p>
                      <a:pPr algn="just">
                        <a:lnSpc>
                          <a:spcPct val="150000"/>
                        </a:lnSpc>
                        <a:spcAft>
                          <a:spcPts val="0"/>
                        </a:spcAft>
                      </a:pPr>
                      <a:r>
                        <a:rPr lang="ru-RU" sz="1800" dirty="0">
                          <a:effectLst/>
                          <a:latin typeface="Times New Roman" pitchFamily="18" charset="0"/>
                          <a:ea typeface="Calibri"/>
                          <a:cs typeface="Times New Roman" pitchFamily="18" charset="0"/>
                        </a:rPr>
                        <a:t>Что вас интересует?</a:t>
                      </a:r>
                    </a:p>
                  </a:txBody>
                  <a:tcPr marL="68580" marR="68580" marT="0" marB="0">
                    <a:lnL w="28575" cap="flat" cmpd="sng" algn="ctr">
                      <a:solidFill>
                        <a:srgbClr val="333399"/>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a:txBody>
                    <a:bodyPr/>
                    <a:lstStyle/>
                    <a:p>
                      <a:pPr algn="just">
                        <a:lnSpc>
                          <a:spcPct val="150000"/>
                        </a:lnSpc>
                        <a:spcAft>
                          <a:spcPts val="0"/>
                        </a:spcAft>
                      </a:pPr>
                      <a:r>
                        <a:rPr lang="ru-RU" sz="1800" dirty="0">
                          <a:effectLst/>
                          <a:latin typeface="Times New Roman" pitchFamily="18" charset="0"/>
                          <a:ea typeface="Calibri"/>
                          <a:cs typeface="Times New Roman" pitchFamily="18" charset="0"/>
                        </a:rPr>
                        <a:t>А какое твое дело? И откуда я знаю, что меня заинтересует?</a:t>
                      </a:r>
                    </a:p>
                  </a:txBody>
                  <a:tcPr marL="68580" marR="68580" marT="0" marB="0">
                    <a:lnL w="12700" cap="flat" cmpd="sng" algn="ctr">
                      <a:solidFill>
                        <a:schemeClr val="accent6"/>
                      </a:solidFill>
                      <a:prstDash val="solid"/>
                      <a:round/>
                      <a:headEnd type="none" w="med" len="med"/>
                      <a:tailEnd type="none" w="med" len="med"/>
                    </a:lnL>
                    <a:lnR cap="flat">
                      <a:noFill/>
                    </a:lnR>
                    <a:lnT w="12700" cap="flat" cmpd="sng" algn="ctr">
                      <a:solidFill>
                        <a:schemeClr val="accent6"/>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822989">
                <a:tc>
                  <a:txBody>
                    <a:bodyPr/>
                    <a:lstStyle/>
                    <a:p>
                      <a:pPr algn="just">
                        <a:lnSpc>
                          <a:spcPct val="150000"/>
                        </a:lnSpc>
                        <a:spcAft>
                          <a:spcPts val="0"/>
                        </a:spcAft>
                      </a:pPr>
                      <a:r>
                        <a:rPr lang="ru-RU" sz="1800" dirty="0">
                          <a:effectLst/>
                          <a:latin typeface="Times New Roman" pitchFamily="18" charset="0"/>
                          <a:ea typeface="Calibri"/>
                          <a:cs typeface="Times New Roman" pitchFamily="18" charset="0"/>
                        </a:rPr>
                        <a:t>Вам помочь?</a:t>
                      </a:r>
                    </a:p>
                  </a:txBody>
                  <a:tcPr marL="68580" marR="68580" marT="0" marB="0">
                    <a:lnL w="28575" cap="flat" cmpd="sng" algn="ctr">
                      <a:solidFill>
                        <a:srgbClr val="333399"/>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a:txBody>
                    <a:bodyPr/>
                    <a:lstStyle/>
                    <a:p>
                      <a:pPr algn="just">
                        <a:lnSpc>
                          <a:spcPct val="150000"/>
                        </a:lnSpc>
                        <a:spcAft>
                          <a:spcPts val="0"/>
                        </a:spcAft>
                      </a:pPr>
                      <a:r>
                        <a:rPr lang="ru-RU" sz="1800" dirty="0">
                          <a:effectLst/>
                          <a:latin typeface="Times New Roman" pitchFamily="18" charset="0"/>
                          <a:ea typeface="Calibri"/>
                          <a:cs typeface="Times New Roman" pitchFamily="18" charset="0"/>
                        </a:rPr>
                        <a:t>А я что, похож на убогого? Сам не справлюсь?</a:t>
                      </a:r>
                    </a:p>
                  </a:txBody>
                  <a:tcPr marL="68580" marR="68580" marT="0" marB="0">
                    <a:lnL w="12700" cap="flat" cmpd="sng" algn="ctr">
                      <a:solidFill>
                        <a:schemeClr val="accent6"/>
                      </a:solidFill>
                      <a:prstDash val="solid"/>
                      <a:round/>
                      <a:headEnd type="none" w="med" len="med"/>
                      <a:tailEnd type="none" w="med" len="med"/>
                    </a:lnL>
                    <a:lnR cap="flat">
                      <a:noFill/>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11495">
                <a:tc>
                  <a:txBody>
                    <a:bodyPr/>
                    <a:lstStyle/>
                    <a:p>
                      <a:pPr algn="just">
                        <a:lnSpc>
                          <a:spcPct val="150000"/>
                        </a:lnSpc>
                        <a:spcAft>
                          <a:spcPts val="0"/>
                        </a:spcAft>
                      </a:pPr>
                      <a:r>
                        <a:rPr lang="ru-RU" sz="1800" dirty="0">
                          <a:effectLst/>
                          <a:latin typeface="Times New Roman" pitchFamily="18" charset="0"/>
                          <a:ea typeface="Calibri"/>
                          <a:cs typeface="Times New Roman" pitchFamily="18" charset="0"/>
                        </a:rPr>
                        <a:t>Вам что-то показать?</a:t>
                      </a:r>
                    </a:p>
                  </a:txBody>
                  <a:tcPr marL="68580" marR="68580" marT="0" marB="0">
                    <a:lnL w="28575" cap="flat" cmpd="sng" algn="ctr">
                      <a:solidFill>
                        <a:srgbClr val="333399"/>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a:txBody>
                    <a:bodyPr/>
                    <a:lstStyle/>
                    <a:p>
                      <a:pPr algn="just">
                        <a:lnSpc>
                          <a:spcPct val="150000"/>
                        </a:lnSpc>
                        <a:spcAft>
                          <a:spcPts val="0"/>
                        </a:spcAft>
                      </a:pPr>
                      <a:r>
                        <a:rPr lang="ru-RU" sz="1800" dirty="0">
                          <a:effectLst/>
                          <a:latin typeface="Times New Roman" pitchFamily="18" charset="0"/>
                          <a:ea typeface="Calibri"/>
                          <a:cs typeface="Times New Roman" pitchFamily="18" charset="0"/>
                        </a:rPr>
                        <a:t>Я что, слепая? Сама не увижу?</a:t>
                      </a:r>
                    </a:p>
                  </a:txBody>
                  <a:tcPr marL="68580" marR="68580" marT="0" marB="0">
                    <a:lnL w="12700" cap="flat" cmpd="sng" algn="ctr">
                      <a:solidFill>
                        <a:schemeClr val="accent6"/>
                      </a:solidFill>
                      <a:prstDash val="solid"/>
                      <a:round/>
                      <a:headEnd type="none" w="med" len="med"/>
                      <a:tailEnd type="none" w="med" len="med"/>
                    </a:lnL>
                    <a:lnR cap="flat">
                      <a:noFill/>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1234484">
                <a:tc>
                  <a:txBody>
                    <a:bodyPr/>
                    <a:lstStyle/>
                    <a:p>
                      <a:pPr algn="just">
                        <a:lnSpc>
                          <a:spcPct val="150000"/>
                        </a:lnSpc>
                        <a:spcAft>
                          <a:spcPts val="0"/>
                        </a:spcAft>
                      </a:pPr>
                      <a:r>
                        <a:rPr lang="ru-RU" sz="1800" dirty="0">
                          <a:effectLst/>
                          <a:latin typeface="Times New Roman" pitchFamily="18" charset="0"/>
                          <a:ea typeface="Calibri"/>
                          <a:cs typeface="Times New Roman" pitchFamily="18" charset="0"/>
                        </a:rPr>
                        <a:t>Что вам нужно?</a:t>
                      </a:r>
                    </a:p>
                    <a:p>
                      <a:pPr algn="just">
                        <a:lnSpc>
                          <a:spcPct val="150000"/>
                        </a:lnSpc>
                        <a:spcAft>
                          <a:spcPts val="0"/>
                        </a:spcAft>
                      </a:pPr>
                      <a:r>
                        <a:rPr lang="ru-RU" sz="1800" dirty="0">
                          <a:effectLst/>
                          <a:latin typeface="Times New Roman" pitchFamily="18" charset="0"/>
                          <a:ea typeface="Calibri"/>
                          <a:cs typeface="Times New Roman" pitchFamily="18" charset="0"/>
                        </a:rPr>
                        <a:t>Что вы хотите посмотреть?</a:t>
                      </a:r>
                    </a:p>
                    <a:p>
                      <a:pPr algn="just">
                        <a:lnSpc>
                          <a:spcPct val="150000"/>
                        </a:lnSpc>
                        <a:spcAft>
                          <a:spcPts val="0"/>
                        </a:spcAft>
                      </a:pPr>
                      <a:r>
                        <a:rPr lang="ru-RU" sz="1800" dirty="0">
                          <a:effectLst/>
                          <a:latin typeface="Times New Roman" pitchFamily="18" charset="0"/>
                          <a:ea typeface="Calibri"/>
                          <a:cs typeface="Times New Roman" pitchFamily="18" charset="0"/>
                        </a:rPr>
                        <a:t>Что вы будете покупать?</a:t>
                      </a:r>
                    </a:p>
                  </a:txBody>
                  <a:tcPr marL="68580" marR="68580" marT="0" marB="0">
                    <a:lnL w="28575" cap="flat" cmpd="sng" algn="ctr">
                      <a:solidFill>
                        <a:srgbClr val="333399"/>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a:txBody>
                    <a:bodyPr/>
                    <a:lstStyle/>
                    <a:p>
                      <a:pPr algn="just">
                        <a:lnSpc>
                          <a:spcPct val="150000"/>
                        </a:lnSpc>
                        <a:spcAft>
                          <a:spcPts val="0"/>
                        </a:spcAft>
                      </a:pPr>
                      <a:r>
                        <a:rPr lang="ru-RU" sz="1800" dirty="0">
                          <a:effectLst/>
                          <a:latin typeface="Times New Roman" pitchFamily="18" charset="0"/>
                          <a:ea typeface="Calibri"/>
                          <a:cs typeface="Times New Roman" pitchFamily="18" charset="0"/>
                        </a:rPr>
                        <a:t>Я в магазине или на допросе у следователя?</a:t>
                      </a:r>
                    </a:p>
                  </a:txBody>
                  <a:tcPr marL="68580" marR="68580" marT="0" marB="0">
                    <a:lnL w="12700" cap="flat" cmpd="sng" algn="ctr">
                      <a:solidFill>
                        <a:schemeClr val="accent6"/>
                      </a:solidFill>
                      <a:prstDash val="solid"/>
                      <a:round/>
                      <a:headEnd type="none" w="med" len="med"/>
                      <a:tailEnd type="none" w="med" len="med"/>
                    </a:lnL>
                    <a:lnR cap="flat">
                      <a:noFill/>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1068648">
                <a:tc>
                  <a:txBody>
                    <a:bodyPr/>
                    <a:lstStyle/>
                    <a:p>
                      <a:pPr algn="just">
                        <a:lnSpc>
                          <a:spcPct val="150000"/>
                        </a:lnSpc>
                        <a:spcAft>
                          <a:spcPts val="0"/>
                        </a:spcAft>
                      </a:pPr>
                      <a:r>
                        <a:rPr lang="ru-RU" sz="1800" dirty="0">
                          <a:effectLst/>
                          <a:latin typeface="Times New Roman" pitchFamily="18" charset="0"/>
                          <a:ea typeface="Calibri"/>
                          <a:cs typeface="Times New Roman" pitchFamily="18" charset="0"/>
                        </a:rPr>
                        <a:t>Выбрали уже нужный товар?</a:t>
                      </a:r>
                    </a:p>
                    <a:p>
                      <a:pPr algn="just">
                        <a:lnSpc>
                          <a:spcPct val="150000"/>
                        </a:lnSpc>
                        <a:spcAft>
                          <a:spcPts val="0"/>
                        </a:spcAft>
                      </a:pPr>
                      <a:r>
                        <a:rPr lang="ru-RU" sz="1800" dirty="0">
                          <a:effectLst/>
                          <a:latin typeface="Times New Roman" pitchFamily="18" charset="0"/>
                          <a:ea typeface="Calibri"/>
                          <a:cs typeface="Times New Roman" pitchFamily="18" charset="0"/>
                        </a:rPr>
                        <a:t>Нашли уже?</a:t>
                      </a:r>
                    </a:p>
                  </a:txBody>
                  <a:tcPr marL="68580" marR="68580" marT="0" marB="0">
                    <a:lnL w="28575" cap="flat" cmpd="sng" algn="ctr">
                      <a:solidFill>
                        <a:srgbClr val="333399"/>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a:txBody>
                    <a:bodyPr/>
                    <a:lstStyle/>
                    <a:p>
                      <a:pPr algn="just">
                        <a:lnSpc>
                          <a:spcPct val="150000"/>
                        </a:lnSpc>
                        <a:spcAft>
                          <a:spcPts val="0"/>
                        </a:spcAft>
                      </a:pPr>
                      <a:r>
                        <a:rPr lang="ru-RU" sz="1800" dirty="0">
                          <a:effectLst/>
                          <a:latin typeface="Times New Roman" pitchFamily="18" charset="0"/>
                          <a:ea typeface="Calibri"/>
                          <a:cs typeface="Times New Roman" pitchFamily="18" charset="0"/>
                        </a:rPr>
                        <a:t>А я никуда не спешу! А если вам некогда, то я могу пойти и в другой магазин</a:t>
                      </a:r>
                    </a:p>
                  </a:txBody>
                  <a:tcPr marL="68580" marR="68580" marT="0" marB="0">
                    <a:lnL w="12700" cap="flat" cmpd="sng" algn="ctr">
                      <a:solidFill>
                        <a:schemeClr val="accent6"/>
                      </a:solidFill>
                      <a:prstDash val="solid"/>
                      <a:round/>
                      <a:headEnd type="none" w="med" len="med"/>
                      <a:tailEnd type="none" w="med" len="med"/>
                    </a:lnL>
                    <a:lnR cap="flat">
                      <a:noFill/>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9144000" cy="406137"/>
          </a:xfrm>
          <a:prstGeom prst="rect">
            <a:avLst/>
          </a:prstGeom>
          <a:solidFill>
            <a:schemeClr val="accent1">
              <a:lumMod val="60000"/>
              <a:lumOff val="40000"/>
            </a:schemeClr>
          </a:solidFill>
        </p:spPr>
        <p:txBody>
          <a:bodyPr wrap="square">
            <a:spAutoFit/>
          </a:bodyPr>
          <a:lstStyle/>
          <a:p>
            <a:pPr marL="457200" indent="-457200" algn="ctr">
              <a:lnSpc>
                <a:spcPct val="125000"/>
              </a:lnSpc>
            </a:pPr>
            <a:r>
              <a:rPr lang="ru-RU" b="1" dirty="0" smtClean="0">
                <a:latin typeface="Times New Roman" pitchFamily="18" charset="0"/>
                <a:cs typeface="Times New Roman" pitchFamily="18" charset="0"/>
              </a:rPr>
              <a:t>2. Тактика обслуживания на этапах совершения заказа</a:t>
            </a:r>
          </a:p>
        </p:txBody>
      </p:sp>
      <p:sp>
        <p:nvSpPr>
          <p:cNvPr id="3" name="Text Box 6"/>
          <p:cNvSpPr txBox="1">
            <a:spLocks noChangeArrowheads="1"/>
          </p:cNvSpPr>
          <p:nvPr/>
        </p:nvSpPr>
        <p:spPr bwMode="auto">
          <a:xfrm>
            <a:off x="214282" y="428604"/>
            <a:ext cx="8496300" cy="549275"/>
          </a:xfrm>
          <a:prstGeom prst="rect">
            <a:avLst/>
          </a:prstGeom>
          <a:noFill/>
          <a:ln w="9525">
            <a:noFill/>
            <a:miter lim="800000"/>
            <a:headEnd/>
            <a:tailEnd/>
          </a:ln>
        </p:spPr>
        <p:txBody>
          <a:bodyPr lIns="0" tIns="0" rIns="0" bIns="0"/>
          <a:lstStyle/>
          <a:p>
            <a:pPr>
              <a:spcBef>
                <a:spcPct val="10000"/>
              </a:spcBef>
            </a:pPr>
            <a:r>
              <a:rPr lang="ru-RU" sz="2400" b="1" dirty="0">
                <a:solidFill>
                  <a:srgbClr val="0F2BEC"/>
                </a:solidFill>
              </a:rPr>
              <a:t>Удовлетворение потребностей</a:t>
            </a:r>
          </a:p>
        </p:txBody>
      </p:sp>
      <p:graphicFrame>
        <p:nvGraphicFramePr>
          <p:cNvPr id="4" name="Group 148"/>
          <p:cNvGraphicFramePr>
            <a:graphicFrameLocks noGrp="1"/>
          </p:cNvGraphicFramePr>
          <p:nvPr/>
        </p:nvGraphicFramePr>
        <p:xfrm>
          <a:off x="214282" y="785794"/>
          <a:ext cx="8569325" cy="5792788"/>
        </p:xfrm>
        <a:graphic>
          <a:graphicData uri="http://schemas.openxmlformats.org/drawingml/2006/table">
            <a:tbl>
              <a:tblPr/>
              <a:tblGrid>
                <a:gridCol w="1548298">
                  <a:extLst>
                    <a:ext uri="{9D8B030D-6E8A-4147-A177-3AD203B41FA5}">
                      <a16:colId xmlns:a16="http://schemas.microsoft.com/office/drawing/2014/main" val="20000"/>
                    </a:ext>
                  </a:extLst>
                </a:gridCol>
                <a:gridCol w="2268436">
                  <a:extLst>
                    <a:ext uri="{9D8B030D-6E8A-4147-A177-3AD203B41FA5}">
                      <a16:colId xmlns:a16="http://schemas.microsoft.com/office/drawing/2014/main" val="20001"/>
                    </a:ext>
                  </a:extLst>
                </a:gridCol>
                <a:gridCol w="2268436">
                  <a:extLst>
                    <a:ext uri="{9D8B030D-6E8A-4147-A177-3AD203B41FA5}">
                      <a16:colId xmlns:a16="http://schemas.microsoft.com/office/drawing/2014/main" val="20002"/>
                    </a:ext>
                  </a:extLst>
                </a:gridCol>
                <a:gridCol w="2484155">
                  <a:extLst>
                    <a:ext uri="{9D8B030D-6E8A-4147-A177-3AD203B41FA5}">
                      <a16:colId xmlns:a16="http://schemas.microsoft.com/office/drawing/2014/main" val="20003"/>
                    </a:ext>
                  </a:extLst>
                </a:gridCol>
              </a:tblGrid>
              <a:tr h="34094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ru-RU" sz="1100" b="0" i="0" u="none" strike="noStrike" cap="none" normalizeH="0" baseline="0" dirty="0" smtClean="0">
                          <a:ln>
                            <a:noFill/>
                          </a:ln>
                          <a:solidFill>
                            <a:srgbClr val="333399"/>
                          </a:solidFill>
                          <a:effectLst/>
                          <a:latin typeface="Arial" charset="0"/>
                        </a:rPr>
                        <a:t>Тип клиента</a:t>
                      </a:r>
                    </a:p>
                  </a:txBody>
                  <a:tcPr marL="0" marR="72006" marT="36007" marB="36007" horzOverflow="overflow">
                    <a:lnL cap="flat">
                      <a:noFill/>
                    </a:lnL>
                    <a:lnR w="12700" cap="flat" cmpd="sng" algn="ctr">
                      <a:solidFill>
                        <a:schemeClr val="accent6"/>
                      </a:solidFill>
                      <a:prstDash val="solid"/>
                      <a:round/>
                      <a:headEnd type="none" w="med" len="med"/>
                      <a:tailEnd type="none" w="med" len="med"/>
                    </a:lnR>
                    <a:lnT cap="flat">
                      <a:noFill/>
                    </a:lnT>
                    <a:lnB w="12700" cap="flat" cmpd="sng" algn="ctr">
                      <a:solidFill>
                        <a:schemeClr val="accent6"/>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ru-RU" sz="1100" b="0" i="0" u="none" strike="noStrike" cap="none" normalizeH="0" baseline="0" dirty="0" smtClean="0">
                          <a:ln>
                            <a:noFill/>
                          </a:ln>
                          <a:solidFill>
                            <a:srgbClr val="333399"/>
                          </a:solidFill>
                          <a:effectLst/>
                          <a:latin typeface="Arial" charset="0"/>
                        </a:rPr>
                        <a:t>Поведение  клиента</a:t>
                      </a:r>
                    </a:p>
                  </a:txBody>
                  <a:tcPr marL="72006" marR="0" marT="36007" marB="36007" horzOverflow="overflow">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cap="flat">
                      <a:noFill/>
                    </a:lnT>
                    <a:lnB w="12700" cap="flat" cmpd="sng" algn="ctr">
                      <a:solidFill>
                        <a:schemeClr val="accent6"/>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ru-RU" sz="1100" b="0" i="0" u="none" strike="noStrike" cap="none" normalizeH="0" baseline="0" dirty="0" smtClean="0">
                          <a:ln>
                            <a:noFill/>
                          </a:ln>
                          <a:solidFill>
                            <a:srgbClr val="333399"/>
                          </a:solidFill>
                          <a:effectLst/>
                          <a:latin typeface="Arial" charset="0"/>
                        </a:rPr>
                        <a:t>Ожидания клиента</a:t>
                      </a:r>
                    </a:p>
                  </a:txBody>
                  <a:tcPr marL="72006" marR="0" marT="36007" marB="36007" horzOverflow="overflow">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cap="flat">
                      <a:noFill/>
                    </a:lnT>
                    <a:lnB w="12700" cap="flat" cmpd="sng" algn="ctr">
                      <a:solidFill>
                        <a:schemeClr val="accent6"/>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ru-RU" sz="1100" b="0" i="0" u="none" strike="noStrike" cap="none" normalizeH="0" baseline="0" dirty="0" smtClean="0">
                          <a:ln>
                            <a:noFill/>
                          </a:ln>
                          <a:solidFill>
                            <a:srgbClr val="333399"/>
                          </a:solidFill>
                          <a:effectLst/>
                          <a:latin typeface="Arial" charset="0"/>
                        </a:rPr>
                        <a:t>Тактика взаимодействия</a:t>
                      </a:r>
                    </a:p>
                  </a:txBody>
                  <a:tcPr marL="72006" marR="0" marT="36007" marB="36007" horzOverflow="overflow">
                    <a:lnL w="12700" cap="flat" cmpd="sng" algn="ctr">
                      <a:solidFill>
                        <a:schemeClr val="accent6"/>
                      </a:solidFill>
                      <a:prstDash val="solid"/>
                      <a:round/>
                      <a:headEnd type="none" w="med" len="med"/>
                      <a:tailEnd type="none" w="med" len="med"/>
                    </a:lnL>
                    <a:lnR cap="flat">
                      <a:noFill/>
                    </a:lnR>
                    <a:lnT cap="flat">
                      <a:noFill/>
                    </a:lnT>
                    <a:lnB w="12700" cap="flat" cmpd="sng" algn="ctr">
                      <a:solidFill>
                        <a:schemeClr val="accent6"/>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34619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ru-RU" sz="1100" b="0" i="0" u="none" strike="noStrike" cap="none" normalizeH="0" baseline="0" dirty="0" smtClean="0">
                          <a:ln>
                            <a:noFill/>
                          </a:ln>
                          <a:solidFill>
                            <a:srgbClr val="0F2BEC"/>
                          </a:solidFill>
                          <a:effectLst/>
                          <a:latin typeface="Arial" charset="0"/>
                        </a:rPr>
                        <a:t>Нерешительный </a:t>
                      </a:r>
                    </a:p>
                  </a:txBody>
                  <a:tcPr marL="0" marR="72006" marT="36007" marB="36007" horzOverflow="overflow">
                    <a:lnL cap="flat">
                      <a:noFill/>
                    </a:lnL>
                    <a:lnR w="28575" cap="flat" cmpd="sng" algn="ctr">
                      <a:solidFill>
                        <a:srgbClr val="333399"/>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a:txBody>
                    <a:bodyPr/>
                    <a:lstStyle/>
                    <a:p>
                      <a:pPr marL="171450" marR="0" lvl="0" indent="-171450" algn="l" defTabSz="914400" rtl="0" eaLnBrk="1" fontAlgn="base" latinLnBrk="0" hangingPunct="1">
                        <a:lnSpc>
                          <a:spcPct val="100000"/>
                        </a:lnSpc>
                        <a:spcBef>
                          <a:spcPct val="20000"/>
                        </a:spcBef>
                        <a:spcAft>
                          <a:spcPct val="0"/>
                        </a:spcAft>
                        <a:buClrTx/>
                        <a:buSzTx/>
                        <a:buFont typeface="Arial" pitchFamily="34" charset="0"/>
                        <a:buChar char="•"/>
                        <a:tabLst/>
                      </a:pPr>
                      <a:r>
                        <a:rPr kumimoji="0" lang="ru-RU" sz="1100" b="0" i="0" u="none" strike="noStrike" cap="none" normalizeH="0" baseline="0" dirty="0" smtClean="0">
                          <a:ln>
                            <a:noFill/>
                          </a:ln>
                          <a:solidFill>
                            <a:schemeClr val="tx1"/>
                          </a:solidFill>
                          <a:effectLst/>
                          <a:latin typeface="Arial" charset="0"/>
                        </a:rPr>
                        <a:t>Постоянно сомневается</a:t>
                      </a:r>
                    </a:p>
                    <a:p>
                      <a:pPr marL="171450" marR="0" lvl="0" indent="-171450" algn="l" defTabSz="914400" rtl="0" eaLnBrk="1" fontAlgn="base" latinLnBrk="0" hangingPunct="1">
                        <a:lnSpc>
                          <a:spcPct val="100000"/>
                        </a:lnSpc>
                        <a:spcBef>
                          <a:spcPct val="20000"/>
                        </a:spcBef>
                        <a:spcAft>
                          <a:spcPct val="0"/>
                        </a:spcAft>
                        <a:buClrTx/>
                        <a:buSzTx/>
                        <a:buFont typeface="Arial" pitchFamily="34" charset="0"/>
                        <a:buChar char="•"/>
                        <a:tabLst/>
                      </a:pPr>
                      <a:r>
                        <a:rPr kumimoji="0" lang="ru-RU" sz="1100" b="0" i="0" u="none" strike="noStrike" cap="none" normalizeH="0" baseline="0" dirty="0" smtClean="0">
                          <a:ln>
                            <a:noFill/>
                          </a:ln>
                          <a:solidFill>
                            <a:schemeClr val="tx1"/>
                          </a:solidFill>
                          <a:effectLst/>
                          <a:latin typeface="Arial" charset="0"/>
                        </a:rPr>
                        <a:t>Требует дополнительных аргументов и гарантий</a:t>
                      </a:r>
                    </a:p>
                    <a:p>
                      <a:pPr marL="171450" marR="0" lvl="0" indent="-171450" algn="l" defTabSz="914400" rtl="0" eaLnBrk="1" fontAlgn="base" latinLnBrk="0" hangingPunct="1">
                        <a:lnSpc>
                          <a:spcPct val="100000"/>
                        </a:lnSpc>
                        <a:spcBef>
                          <a:spcPct val="20000"/>
                        </a:spcBef>
                        <a:spcAft>
                          <a:spcPct val="0"/>
                        </a:spcAft>
                        <a:buClrTx/>
                        <a:buSzTx/>
                        <a:buFont typeface="Arial" pitchFamily="34" charset="0"/>
                        <a:buChar char="•"/>
                        <a:tabLst/>
                      </a:pPr>
                      <a:r>
                        <a:rPr kumimoji="0" lang="ru-RU" sz="1100" b="0" i="0" u="none" strike="noStrike" cap="none" normalizeH="0" baseline="0" dirty="0" smtClean="0">
                          <a:ln>
                            <a:noFill/>
                          </a:ln>
                          <a:solidFill>
                            <a:schemeClr val="tx1"/>
                          </a:solidFill>
                          <a:effectLst/>
                          <a:latin typeface="Arial" charset="0"/>
                        </a:rPr>
                        <a:t>Задает много вопросов и старается предусмотреть возможные риски</a:t>
                      </a:r>
                    </a:p>
                    <a:p>
                      <a:pPr marL="171450" marR="0" lvl="0" indent="-171450" algn="l" defTabSz="914400" rtl="0" eaLnBrk="1" fontAlgn="base" latinLnBrk="0" hangingPunct="1">
                        <a:lnSpc>
                          <a:spcPct val="100000"/>
                        </a:lnSpc>
                        <a:spcBef>
                          <a:spcPct val="20000"/>
                        </a:spcBef>
                        <a:spcAft>
                          <a:spcPct val="0"/>
                        </a:spcAft>
                        <a:buClrTx/>
                        <a:buSzTx/>
                        <a:buFont typeface="Arial" pitchFamily="34" charset="0"/>
                        <a:buChar char="•"/>
                        <a:tabLst/>
                      </a:pPr>
                      <a:r>
                        <a:rPr kumimoji="0" lang="ru-RU" sz="1100" b="0" i="0" u="none" strike="noStrike" cap="none" normalizeH="0" baseline="0" dirty="0" smtClean="0">
                          <a:ln>
                            <a:noFill/>
                          </a:ln>
                          <a:solidFill>
                            <a:schemeClr val="tx1"/>
                          </a:solidFill>
                          <a:effectLst/>
                          <a:latin typeface="Arial" charset="0"/>
                        </a:rPr>
                        <a:t>Спрашивает совета</a:t>
                      </a:r>
                    </a:p>
                  </a:txBody>
                  <a:tcPr marL="72006" marR="0" marT="36007" marB="36007" horzOverflow="overflow">
                    <a:lnL w="28575" cap="flat" cmpd="sng" algn="ctr">
                      <a:solidFill>
                        <a:srgbClr val="333399"/>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a:txBody>
                    <a:bodyPr/>
                    <a:lstStyle/>
                    <a:p>
                      <a:pPr marL="171450" marR="0" lvl="0" indent="-171450" algn="l" defTabSz="914400" rtl="0" eaLnBrk="1" fontAlgn="base" latinLnBrk="0" hangingPunct="1">
                        <a:lnSpc>
                          <a:spcPct val="100000"/>
                        </a:lnSpc>
                        <a:spcBef>
                          <a:spcPct val="20000"/>
                        </a:spcBef>
                        <a:spcAft>
                          <a:spcPct val="0"/>
                        </a:spcAft>
                        <a:buClrTx/>
                        <a:buSzTx/>
                        <a:buFont typeface="Arial" pitchFamily="34" charset="0"/>
                        <a:buChar char="•"/>
                        <a:tabLst/>
                      </a:pPr>
                      <a:r>
                        <a:rPr kumimoji="0" lang="ru-RU" sz="1100" b="0" i="0" u="none" strike="noStrike" cap="none" normalizeH="0" baseline="0" dirty="0" smtClean="0">
                          <a:ln>
                            <a:noFill/>
                          </a:ln>
                          <a:solidFill>
                            <a:schemeClr val="tx1"/>
                          </a:solidFill>
                          <a:effectLst/>
                          <a:latin typeface="Arial" charset="0"/>
                        </a:rPr>
                        <a:t>Нуждается в помощи принятия за него решения</a:t>
                      </a:r>
                    </a:p>
                    <a:p>
                      <a:pPr marL="171450" marR="0" lvl="0" indent="-171450" algn="l" defTabSz="914400" rtl="0" eaLnBrk="1" fontAlgn="base" latinLnBrk="0" hangingPunct="1">
                        <a:lnSpc>
                          <a:spcPct val="100000"/>
                        </a:lnSpc>
                        <a:spcBef>
                          <a:spcPct val="20000"/>
                        </a:spcBef>
                        <a:spcAft>
                          <a:spcPct val="0"/>
                        </a:spcAft>
                        <a:buClrTx/>
                        <a:buSzTx/>
                        <a:buFont typeface="Arial" pitchFamily="34" charset="0"/>
                        <a:buChar char="•"/>
                        <a:tabLst/>
                      </a:pPr>
                      <a:r>
                        <a:rPr kumimoji="0" lang="ru-RU" sz="1100" b="0" i="0" u="none" strike="noStrike" cap="none" normalizeH="0" baseline="0" dirty="0" smtClean="0">
                          <a:ln>
                            <a:noFill/>
                          </a:ln>
                          <a:solidFill>
                            <a:schemeClr val="tx1"/>
                          </a:solidFill>
                          <a:effectLst/>
                          <a:latin typeface="Arial" charset="0"/>
                        </a:rPr>
                        <a:t>Хочет, чтобы его успокоили, дали гарантии надежности</a:t>
                      </a: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ru-RU" sz="1100" b="0" i="0" u="none" strike="noStrike" cap="none" normalizeH="0" baseline="0" dirty="0" smtClean="0">
                        <a:ln>
                          <a:noFill/>
                        </a:ln>
                        <a:solidFill>
                          <a:schemeClr val="tx1"/>
                        </a:solidFill>
                        <a:effectLst/>
                        <a:latin typeface="Arial" charset="0"/>
                      </a:endParaRPr>
                    </a:p>
                  </a:txBody>
                  <a:tcPr marL="72006" marR="0" marT="36007" marB="36007" horzOverflow="overflow">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a:txBody>
                    <a:bodyPr/>
                    <a:lstStyle/>
                    <a:p>
                      <a:pPr marL="171450" marR="0" lvl="0" indent="-171450" algn="l" defTabSz="914400" rtl="0" eaLnBrk="1" fontAlgn="base" latinLnBrk="0" hangingPunct="1">
                        <a:lnSpc>
                          <a:spcPct val="100000"/>
                        </a:lnSpc>
                        <a:spcBef>
                          <a:spcPct val="20000"/>
                        </a:spcBef>
                        <a:spcAft>
                          <a:spcPct val="0"/>
                        </a:spcAft>
                        <a:buClrTx/>
                        <a:buSzTx/>
                        <a:buFont typeface="Arial" pitchFamily="34" charset="0"/>
                        <a:buChar char="•"/>
                        <a:tabLst/>
                      </a:pPr>
                      <a:r>
                        <a:rPr kumimoji="0" lang="ru-RU" sz="1100" b="0" i="0" u="none" strike="noStrike" cap="none" normalizeH="0" baseline="0" dirty="0" smtClean="0">
                          <a:ln>
                            <a:noFill/>
                          </a:ln>
                          <a:solidFill>
                            <a:schemeClr val="tx1"/>
                          </a:solidFill>
                          <a:effectLst/>
                          <a:latin typeface="Arial" charset="0"/>
                        </a:rPr>
                        <a:t>Помогите сделать выбор</a:t>
                      </a:r>
                    </a:p>
                    <a:p>
                      <a:pPr marL="171450" marR="0" lvl="0" indent="-171450" algn="l" defTabSz="914400" rtl="0" eaLnBrk="1" fontAlgn="base" latinLnBrk="0" hangingPunct="1">
                        <a:lnSpc>
                          <a:spcPct val="100000"/>
                        </a:lnSpc>
                        <a:spcBef>
                          <a:spcPct val="20000"/>
                        </a:spcBef>
                        <a:spcAft>
                          <a:spcPct val="0"/>
                        </a:spcAft>
                        <a:buClrTx/>
                        <a:buSzTx/>
                        <a:buFont typeface="Arial" pitchFamily="34" charset="0"/>
                        <a:buChar char="•"/>
                        <a:tabLst/>
                      </a:pPr>
                      <a:r>
                        <a:rPr kumimoji="0" lang="ru-RU" sz="1100" b="0" i="0" u="none" strike="noStrike" cap="none" normalizeH="0" baseline="0" dirty="0" smtClean="0">
                          <a:ln>
                            <a:noFill/>
                          </a:ln>
                          <a:solidFill>
                            <a:schemeClr val="tx1"/>
                          </a:solidFill>
                          <a:effectLst/>
                          <a:latin typeface="Arial" charset="0"/>
                        </a:rPr>
                        <a:t>Будьте терпеливым</a:t>
                      </a:r>
                    </a:p>
                    <a:p>
                      <a:pPr marL="171450" marR="0" lvl="0" indent="-171450" algn="l" defTabSz="914400" rtl="0" eaLnBrk="1" fontAlgn="base" latinLnBrk="0" hangingPunct="1">
                        <a:lnSpc>
                          <a:spcPct val="100000"/>
                        </a:lnSpc>
                        <a:spcBef>
                          <a:spcPct val="20000"/>
                        </a:spcBef>
                        <a:spcAft>
                          <a:spcPct val="0"/>
                        </a:spcAft>
                        <a:buClrTx/>
                        <a:buSzTx/>
                        <a:buFont typeface="Arial" pitchFamily="34" charset="0"/>
                        <a:buChar char="•"/>
                        <a:tabLst/>
                      </a:pPr>
                      <a:r>
                        <a:rPr kumimoji="0" lang="ru-RU" sz="1100" b="0" i="0" u="none" strike="noStrike" cap="none" normalizeH="0" baseline="0" dirty="0" smtClean="0">
                          <a:ln>
                            <a:noFill/>
                          </a:ln>
                          <a:solidFill>
                            <a:schemeClr val="tx1"/>
                          </a:solidFill>
                          <a:effectLst/>
                          <a:latin typeface="Arial" charset="0"/>
                        </a:rPr>
                        <a:t>Задавайте открытые вопросы</a:t>
                      </a:r>
                    </a:p>
                    <a:p>
                      <a:pPr marL="171450" marR="0" lvl="0" indent="-171450" algn="l" defTabSz="914400" rtl="0" eaLnBrk="1" fontAlgn="base" latinLnBrk="0" hangingPunct="1">
                        <a:lnSpc>
                          <a:spcPct val="100000"/>
                        </a:lnSpc>
                        <a:spcBef>
                          <a:spcPct val="20000"/>
                        </a:spcBef>
                        <a:spcAft>
                          <a:spcPct val="0"/>
                        </a:spcAft>
                        <a:buClrTx/>
                        <a:buSzTx/>
                        <a:buFont typeface="Arial" pitchFamily="34" charset="0"/>
                        <a:buChar char="•"/>
                        <a:tabLst/>
                      </a:pPr>
                      <a:r>
                        <a:rPr kumimoji="0" lang="ru-RU" sz="1100" b="0" i="0" u="none" strike="noStrike" cap="none" normalizeH="0" baseline="0" dirty="0" smtClean="0">
                          <a:ln>
                            <a:noFill/>
                          </a:ln>
                          <a:solidFill>
                            <a:schemeClr val="tx1"/>
                          </a:solidFill>
                          <a:effectLst/>
                          <a:latin typeface="Arial" charset="0"/>
                        </a:rPr>
                        <a:t>Используйте аргументы и факты</a:t>
                      </a:r>
                    </a:p>
                    <a:p>
                      <a:pPr marL="171450" marR="0" lvl="0" indent="-171450" algn="l" defTabSz="914400" rtl="0" eaLnBrk="1" fontAlgn="base" latinLnBrk="0" hangingPunct="1">
                        <a:lnSpc>
                          <a:spcPct val="100000"/>
                        </a:lnSpc>
                        <a:spcBef>
                          <a:spcPct val="20000"/>
                        </a:spcBef>
                        <a:spcAft>
                          <a:spcPct val="0"/>
                        </a:spcAft>
                        <a:buClrTx/>
                        <a:buSzTx/>
                        <a:buFont typeface="Arial" pitchFamily="34" charset="0"/>
                        <a:buChar char="•"/>
                        <a:tabLst/>
                      </a:pPr>
                      <a:r>
                        <a:rPr kumimoji="0" lang="ru-RU" sz="1100" b="0" i="0" u="none" strike="noStrike" cap="none" normalizeH="0" baseline="0" dirty="0" smtClean="0">
                          <a:ln>
                            <a:noFill/>
                          </a:ln>
                          <a:solidFill>
                            <a:schemeClr val="tx1"/>
                          </a:solidFill>
                          <a:effectLst/>
                          <a:latin typeface="Arial" charset="0"/>
                        </a:rPr>
                        <a:t>Обсудите его сомнения</a:t>
                      </a:r>
                    </a:p>
                    <a:p>
                      <a:pPr marL="171450" marR="0" lvl="0" indent="-171450" algn="l" defTabSz="914400" rtl="0" eaLnBrk="1" fontAlgn="base" latinLnBrk="0" hangingPunct="1">
                        <a:lnSpc>
                          <a:spcPct val="100000"/>
                        </a:lnSpc>
                        <a:spcBef>
                          <a:spcPct val="20000"/>
                        </a:spcBef>
                        <a:spcAft>
                          <a:spcPct val="0"/>
                        </a:spcAft>
                        <a:buClrTx/>
                        <a:buSzTx/>
                        <a:buFont typeface="Arial" pitchFamily="34" charset="0"/>
                        <a:buChar char="•"/>
                        <a:tabLst/>
                      </a:pPr>
                      <a:endParaRPr kumimoji="0" lang="ru-RU" sz="1100" b="0" i="0" u="none" strike="noStrike" cap="none" normalizeH="0" baseline="0" dirty="0" smtClean="0">
                        <a:ln>
                          <a:noFill/>
                        </a:ln>
                        <a:solidFill>
                          <a:schemeClr val="tx1"/>
                        </a:solidFill>
                        <a:effectLst/>
                        <a:latin typeface="Arial" charset="0"/>
                      </a:endParaRPr>
                    </a:p>
                  </a:txBody>
                  <a:tcPr marL="72006" marR="0" marT="36007" marB="36007" horzOverflow="overflow">
                    <a:lnL w="12700" cap="flat" cmpd="sng" algn="ctr">
                      <a:solidFill>
                        <a:schemeClr val="accent6"/>
                      </a:solidFill>
                      <a:prstDash val="solid"/>
                      <a:round/>
                      <a:headEnd type="none" w="med" len="med"/>
                      <a:tailEnd type="none" w="med" len="med"/>
                    </a:lnL>
                    <a:lnR cap="flat">
                      <a:noFill/>
                    </a:lnR>
                    <a:lnT w="12700" cap="flat" cmpd="sng" algn="ctr">
                      <a:solidFill>
                        <a:schemeClr val="accent6"/>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01088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ru-RU" sz="1100" b="0" i="0" u="none" strike="noStrike" cap="none" normalizeH="0" baseline="0" dirty="0" smtClean="0">
                          <a:ln>
                            <a:noFill/>
                          </a:ln>
                          <a:solidFill>
                            <a:srgbClr val="0F2BEC"/>
                          </a:solidFill>
                          <a:effectLst/>
                          <a:latin typeface="Arial" charset="0"/>
                        </a:rPr>
                        <a:t>Разговорчивый </a:t>
                      </a:r>
                    </a:p>
                  </a:txBody>
                  <a:tcPr marL="0" marR="72006" marT="36007" marB="36007" horzOverflow="overflow">
                    <a:lnL cap="flat">
                      <a:noFill/>
                    </a:lnL>
                    <a:lnR w="28575" cap="flat" cmpd="sng" algn="ctr">
                      <a:solidFill>
                        <a:srgbClr val="333399"/>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a:txBody>
                    <a:bodyPr/>
                    <a:lstStyle/>
                    <a:p>
                      <a:pPr marL="171450" marR="0" lvl="0" indent="-171450" algn="l" defTabSz="914400" rtl="0" eaLnBrk="1" fontAlgn="base" latinLnBrk="0" hangingPunct="1">
                        <a:lnSpc>
                          <a:spcPct val="100000"/>
                        </a:lnSpc>
                        <a:spcBef>
                          <a:spcPct val="20000"/>
                        </a:spcBef>
                        <a:spcAft>
                          <a:spcPct val="0"/>
                        </a:spcAft>
                        <a:buClrTx/>
                        <a:buSzTx/>
                        <a:buFont typeface="Arial" pitchFamily="34" charset="0"/>
                        <a:buChar char="•"/>
                        <a:tabLst/>
                      </a:pPr>
                      <a:r>
                        <a:rPr kumimoji="0" lang="ru-RU" sz="1100" b="0" i="0" u="none" strike="noStrike" cap="none" normalizeH="0" baseline="0" dirty="0" smtClean="0">
                          <a:ln>
                            <a:noFill/>
                          </a:ln>
                          <a:solidFill>
                            <a:schemeClr val="tx1"/>
                          </a:solidFill>
                          <a:effectLst/>
                          <a:latin typeface="Arial" charset="0"/>
                        </a:rPr>
                        <a:t>Поощряет дружескую манеру разговора</a:t>
                      </a:r>
                    </a:p>
                    <a:p>
                      <a:pPr marL="171450" marR="0" lvl="0" indent="-171450" algn="l" defTabSz="914400" rtl="0" eaLnBrk="1" fontAlgn="base" latinLnBrk="0" hangingPunct="1">
                        <a:lnSpc>
                          <a:spcPct val="100000"/>
                        </a:lnSpc>
                        <a:spcBef>
                          <a:spcPct val="20000"/>
                        </a:spcBef>
                        <a:spcAft>
                          <a:spcPct val="0"/>
                        </a:spcAft>
                        <a:buClrTx/>
                        <a:buSzTx/>
                        <a:buFont typeface="Arial" pitchFamily="34" charset="0"/>
                        <a:buChar char="•"/>
                        <a:tabLst/>
                      </a:pPr>
                      <a:r>
                        <a:rPr kumimoji="0" lang="ru-RU" sz="1100" b="0" i="0" u="none" strike="noStrike" cap="none" normalizeH="0" baseline="0" dirty="0" smtClean="0">
                          <a:ln>
                            <a:noFill/>
                          </a:ln>
                          <a:solidFill>
                            <a:schemeClr val="tx1"/>
                          </a:solidFill>
                          <a:effectLst/>
                          <a:latin typeface="Arial" charset="0"/>
                        </a:rPr>
                        <a:t>Болтлив, </a:t>
                      </a:r>
                      <a:r>
                        <a:rPr kumimoji="0" lang="ru-RU" sz="1100" b="0" i="0" u="none" strike="noStrike" cap="none" normalizeH="0" baseline="0" dirty="0" err="1" smtClean="0">
                          <a:ln>
                            <a:noFill/>
                          </a:ln>
                          <a:solidFill>
                            <a:schemeClr val="tx1"/>
                          </a:solidFill>
                          <a:effectLst/>
                          <a:latin typeface="Arial" charset="0"/>
                        </a:rPr>
                        <a:t>недисциплинирован</a:t>
                      </a:r>
                      <a:endParaRPr kumimoji="0" lang="ru-RU" sz="1100" b="0" i="0" u="none" strike="noStrike" cap="none" normalizeH="0" baseline="0" dirty="0" smtClean="0">
                        <a:ln>
                          <a:noFill/>
                        </a:ln>
                        <a:solidFill>
                          <a:schemeClr val="tx1"/>
                        </a:solidFill>
                        <a:effectLst/>
                        <a:latin typeface="Arial" charset="0"/>
                      </a:endParaRPr>
                    </a:p>
                    <a:p>
                      <a:pPr marL="171450" marR="0" lvl="0" indent="-171450" algn="l" defTabSz="914400" rtl="0" eaLnBrk="1" fontAlgn="base" latinLnBrk="0" hangingPunct="1">
                        <a:lnSpc>
                          <a:spcPct val="100000"/>
                        </a:lnSpc>
                        <a:spcBef>
                          <a:spcPct val="20000"/>
                        </a:spcBef>
                        <a:spcAft>
                          <a:spcPct val="0"/>
                        </a:spcAft>
                        <a:buClrTx/>
                        <a:buSzTx/>
                        <a:buFont typeface="Arial" pitchFamily="34" charset="0"/>
                        <a:buChar char="•"/>
                        <a:tabLst/>
                      </a:pPr>
                      <a:r>
                        <a:rPr kumimoji="0" lang="ru-RU" sz="1100" b="0" i="0" u="none" strike="noStrike" cap="none" normalizeH="0" baseline="0" dirty="0" smtClean="0">
                          <a:ln>
                            <a:noFill/>
                          </a:ln>
                          <a:solidFill>
                            <a:schemeClr val="tx1"/>
                          </a:solidFill>
                          <a:effectLst/>
                          <a:latin typeface="Arial" charset="0"/>
                        </a:rPr>
                        <a:t>Пытается поговорить на отвлеченные темы</a:t>
                      </a:r>
                    </a:p>
                  </a:txBody>
                  <a:tcPr marL="72006" marR="0" marT="36007" marB="36007" horzOverflow="overflow">
                    <a:lnL w="28575" cap="flat" cmpd="sng" algn="ctr">
                      <a:solidFill>
                        <a:srgbClr val="333399"/>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a:txBody>
                    <a:bodyPr/>
                    <a:lstStyle/>
                    <a:p>
                      <a:pPr marL="171450" marR="0" lvl="0" indent="-171450" algn="l" defTabSz="914400" rtl="0" eaLnBrk="1" fontAlgn="base" latinLnBrk="0" hangingPunct="1">
                        <a:lnSpc>
                          <a:spcPct val="100000"/>
                        </a:lnSpc>
                        <a:spcBef>
                          <a:spcPct val="20000"/>
                        </a:spcBef>
                        <a:spcAft>
                          <a:spcPct val="0"/>
                        </a:spcAft>
                        <a:buClrTx/>
                        <a:buSzTx/>
                        <a:buFont typeface="Arial" pitchFamily="34" charset="0"/>
                        <a:buChar char="•"/>
                        <a:tabLst/>
                      </a:pPr>
                      <a:r>
                        <a:rPr kumimoji="0" lang="ru-RU" sz="1100" b="0" i="0" u="none" strike="noStrike" cap="none" normalizeH="0" baseline="0" dirty="0" smtClean="0">
                          <a:ln>
                            <a:noFill/>
                          </a:ln>
                          <a:solidFill>
                            <a:schemeClr val="tx1"/>
                          </a:solidFill>
                          <a:effectLst/>
                          <a:latin typeface="Arial" charset="0"/>
                        </a:rPr>
                        <a:t>Выговориться, пообщаться</a:t>
                      </a:r>
                    </a:p>
                    <a:p>
                      <a:pPr marL="171450" marR="0" lvl="0" indent="-171450" algn="l" defTabSz="914400" rtl="0" eaLnBrk="1" fontAlgn="base" latinLnBrk="0" hangingPunct="1">
                        <a:lnSpc>
                          <a:spcPct val="100000"/>
                        </a:lnSpc>
                        <a:spcBef>
                          <a:spcPct val="20000"/>
                        </a:spcBef>
                        <a:spcAft>
                          <a:spcPct val="0"/>
                        </a:spcAft>
                        <a:buClrTx/>
                        <a:buSzTx/>
                        <a:buFont typeface="Arial" pitchFamily="34" charset="0"/>
                        <a:buChar char="•"/>
                        <a:tabLst/>
                      </a:pPr>
                      <a:r>
                        <a:rPr kumimoji="0" lang="ru-RU" sz="1100" b="0" i="0" u="none" strike="noStrike" cap="none" normalizeH="0" baseline="0" dirty="0" smtClean="0">
                          <a:ln>
                            <a:noFill/>
                          </a:ln>
                          <a:solidFill>
                            <a:schemeClr val="tx1"/>
                          </a:solidFill>
                          <a:effectLst/>
                          <a:latin typeface="Arial" charset="0"/>
                        </a:rPr>
                        <a:t>Привлечь к себе максимум внимания</a:t>
                      </a:r>
                    </a:p>
                    <a:p>
                      <a:pPr marL="171450" marR="0" lvl="0" indent="-171450" algn="l" defTabSz="914400" rtl="0" eaLnBrk="1" fontAlgn="base" latinLnBrk="0" hangingPunct="1">
                        <a:lnSpc>
                          <a:spcPct val="100000"/>
                        </a:lnSpc>
                        <a:spcBef>
                          <a:spcPct val="20000"/>
                        </a:spcBef>
                        <a:spcAft>
                          <a:spcPct val="0"/>
                        </a:spcAft>
                        <a:buClrTx/>
                        <a:buSzTx/>
                        <a:buFont typeface="Arial" pitchFamily="34" charset="0"/>
                        <a:buChar char="•"/>
                        <a:tabLst/>
                      </a:pPr>
                      <a:endParaRPr kumimoji="0" lang="ru-RU" sz="1100" b="0" i="0" u="none" strike="noStrike" cap="none" normalizeH="0" baseline="0" dirty="0" smtClean="0">
                        <a:ln>
                          <a:noFill/>
                        </a:ln>
                        <a:solidFill>
                          <a:schemeClr val="tx1"/>
                        </a:solidFill>
                        <a:effectLst/>
                        <a:latin typeface="Arial" charset="0"/>
                      </a:endParaRPr>
                    </a:p>
                  </a:txBody>
                  <a:tcPr marL="72006" marR="0" marT="36007" marB="36007" horzOverflow="overflow">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a:txBody>
                    <a:bodyPr/>
                    <a:lstStyle/>
                    <a:p>
                      <a:pPr marL="171450" marR="0" lvl="0" indent="-171450" algn="l" defTabSz="914400" rtl="0" eaLnBrk="1" fontAlgn="base" latinLnBrk="0" hangingPunct="1">
                        <a:lnSpc>
                          <a:spcPct val="100000"/>
                        </a:lnSpc>
                        <a:spcBef>
                          <a:spcPct val="20000"/>
                        </a:spcBef>
                        <a:spcAft>
                          <a:spcPct val="0"/>
                        </a:spcAft>
                        <a:buClrTx/>
                        <a:buSzTx/>
                        <a:buFont typeface="Arial" pitchFamily="34" charset="0"/>
                        <a:buChar char="•"/>
                        <a:tabLst/>
                      </a:pPr>
                      <a:r>
                        <a:rPr kumimoji="0" lang="ru-RU" sz="1100" b="0" i="0" u="none" strike="noStrike" cap="none" normalizeH="0" baseline="0" dirty="0" smtClean="0">
                          <a:ln>
                            <a:noFill/>
                          </a:ln>
                          <a:solidFill>
                            <a:schemeClr val="tx1"/>
                          </a:solidFill>
                          <a:effectLst/>
                          <a:latin typeface="Arial" charset="0"/>
                        </a:rPr>
                        <a:t>Выслушайте клиента</a:t>
                      </a:r>
                    </a:p>
                    <a:p>
                      <a:pPr marL="171450" marR="0" lvl="0" indent="-171450" algn="l" defTabSz="914400" rtl="0" eaLnBrk="1" fontAlgn="base" latinLnBrk="0" hangingPunct="1">
                        <a:lnSpc>
                          <a:spcPct val="100000"/>
                        </a:lnSpc>
                        <a:spcBef>
                          <a:spcPct val="20000"/>
                        </a:spcBef>
                        <a:spcAft>
                          <a:spcPct val="0"/>
                        </a:spcAft>
                        <a:buClrTx/>
                        <a:buSzTx/>
                        <a:buFont typeface="Arial" pitchFamily="34" charset="0"/>
                        <a:buChar char="•"/>
                        <a:tabLst/>
                      </a:pPr>
                      <a:r>
                        <a:rPr kumimoji="0" lang="ru-RU" sz="1100" b="0" i="0" u="none" strike="noStrike" cap="none" normalizeH="0" baseline="0" dirty="0" smtClean="0">
                          <a:ln>
                            <a:noFill/>
                          </a:ln>
                          <a:solidFill>
                            <a:schemeClr val="tx1"/>
                          </a:solidFill>
                          <a:effectLst/>
                          <a:latin typeface="Arial" charset="0"/>
                        </a:rPr>
                        <a:t>Задавайте закрытые вопросы</a:t>
                      </a:r>
                    </a:p>
                    <a:p>
                      <a:pPr marL="171450" marR="0" lvl="0" indent="-171450" algn="l" defTabSz="914400" rtl="0" eaLnBrk="1" fontAlgn="base" latinLnBrk="0" hangingPunct="1">
                        <a:lnSpc>
                          <a:spcPct val="100000"/>
                        </a:lnSpc>
                        <a:spcBef>
                          <a:spcPct val="20000"/>
                        </a:spcBef>
                        <a:spcAft>
                          <a:spcPct val="0"/>
                        </a:spcAft>
                        <a:buClrTx/>
                        <a:buSzTx/>
                        <a:buFont typeface="Arial" pitchFamily="34" charset="0"/>
                        <a:buChar char="•"/>
                        <a:tabLst/>
                      </a:pPr>
                      <a:r>
                        <a:rPr kumimoji="0" lang="ru-RU" sz="1100" b="0" i="0" u="none" strike="noStrike" cap="none" normalizeH="0" baseline="0" dirty="0" smtClean="0">
                          <a:ln>
                            <a:noFill/>
                          </a:ln>
                          <a:solidFill>
                            <a:schemeClr val="tx1"/>
                          </a:solidFill>
                          <a:effectLst/>
                          <a:latin typeface="Arial" charset="0"/>
                        </a:rPr>
                        <a:t>Точно уточняйте запрос</a:t>
                      </a:r>
                    </a:p>
                    <a:p>
                      <a:pPr marL="171450" marR="0" lvl="0" indent="-171450" algn="l" defTabSz="914400" rtl="0" eaLnBrk="1" fontAlgn="base" latinLnBrk="0" hangingPunct="1">
                        <a:lnSpc>
                          <a:spcPct val="100000"/>
                        </a:lnSpc>
                        <a:spcBef>
                          <a:spcPct val="20000"/>
                        </a:spcBef>
                        <a:spcAft>
                          <a:spcPct val="0"/>
                        </a:spcAft>
                        <a:buClrTx/>
                        <a:buSzTx/>
                        <a:buFont typeface="Arial" pitchFamily="34" charset="0"/>
                        <a:buChar char="•"/>
                        <a:tabLst/>
                      </a:pPr>
                      <a:r>
                        <a:rPr kumimoji="0" lang="ru-RU" sz="1100" b="0" i="0" u="none" strike="noStrike" cap="none" normalizeH="0" baseline="0" dirty="0" smtClean="0">
                          <a:ln>
                            <a:noFill/>
                          </a:ln>
                          <a:solidFill>
                            <a:schemeClr val="tx1"/>
                          </a:solidFill>
                          <a:effectLst/>
                          <a:latin typeface="Arial" charset="0"/>
                        </a:rPr>
                        <a:t>Дружелюбно возвращайте клиента к предмету разговора</a:t>
                      </a:r>
                    </a:p>
                  </a:txBody>
                  <a:tcPr marL="72006" marR="0" marT="36007" marB="36007" horzOverflow="overflow">
                    <a:lnL w="12700" cap="flat" cmpd="sng" algn="ctr">
                      <a:solidFill>
                        <a:schemeClr val="accent6"/>
                      </a:solidFill>
                      <a:prstDash val="solid"/>
                      <a:round/>
                      <a:headEnd type="none" w="med" len="med"/>
                      <a:tailEnd type="none" w="med" len="med"/>
                    </a:lnL>
                    <a:lnR cap="flat">
                      <a:noFill/>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141325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ru-RU" sz="1100" b="0" i="0" u="none" strike="noStrike" cap="none" normalizeH="0" baseline="0" dirty="0" smtClean="0">
                          <a:ln>
                            <a:noFill/>
                          </a:ln>
                          <a:solidFill>
                            <a:srgbClr val="0F2BEC"/>
                          </a:solidFill>
                          <a:effectLst/>
                          <a:latin typeface="Arial" charset="0"/>
                        </a:rPr>
                        <a:t>Доминирующий </a:t>
                      </a:r>
                    </a:p>
                  </a:txBody>
                  <a:tcPr marL="0" marR="72006" marT="36007" marB="36007" horzOverflow="overflow">
                    <a:lnL cap="flat">
                      <a:noFill/>
                    </a:lnL>
                    <a:lnR w="28575" cap="flat" cmpd="sng" algn="ctr">
                      <a:solidFill>
                        <a:srgbClr val="333399"/>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a:txBody>
                    <a:bodyPr/>
                    <a:lstStyle/>
                    <a:p>
                      <a:pPr marL="171450" marR="0" lvl="0" indent="-171450" algn="l" defTabSz="914400" rtl="0" eaLnBrk="1" fontAlgn="base" latinLnBrk="0" hangingPunct="1">
                        <a:lnSpc>
                          <a:spcPct val="100000"/>
                        </a:lnSpc>
                        <a:spcBef>
                          <a:spcPct val="20000"/>
                        </a:spcBef>
                        <a:spcAft>
                          <a:spcPct val="0"/>
                        </a:spcAft>
                        <a:buClrTx/>
                        <a:buSzTx/>
                        <a:buFont typeface="Arial" pitchFamily="34" charset="0"/>
                        <a:buChar char="•"/>
                        <a:tabLst/>
                        <a:defRPr/>
                      </a:pPr>
                      <a:r>
                        <a:rPr kumimoji="0" lang="ru-RU" sz="1100" b="0" i="0" u="none" strike="noStrike" cap="none" normalizeH="0" baseline="0" dirty="0" smtClean="0">
                          <a:ln>
                            <a:noFill/>
                          </a:ln>
                          <a:solidFill>
                            <a:schemeClr val="tx1"/>
                          </a:solidFill>
                          <a:effectLst/>
                          <a:latin typeface="Arial" charset="0"/>
                        </a:rPr>
                        <a:t>Руководит действиями</a:t>
                      </a:r>
                    </a:p>
                    <a:p>
                      <a:pPr marL="171450" marR="0" lvl="0" indent="-171450" algn="l" defTabSz="914400" rtl="0" eaLnBrk="1" fontAlgn="base" latinLnBrk="0" hangingPunct="1">
                        <a:lnSpc>
                          <a:spcPct val="100000"/>
                        </a:lnSpc>
                        <a:spcBef>
                          <a:spcPct val="20000"/>
                        </a:spcBef>
                        <a:spcAft>
                          <a:spcPct val="0"/>
                        </a:spcAft>
                        <a:buClrTx/>
                        <a:buSzTx/>
                        <a:buFont typeface="Arial" pitchFamily="34" charset="0"/>
                        <a:buChar char="•"/>
                        <a:tabLst/>
                        <a:defRPr/>
                      </a:pPr>
                      <a:r>
                        <a:rPr kumimoji="0" lang="ru-RU" sz="1100" b="0" i="0" u="none" strike="noStrike" cap="none" normalizeH="0" baseline="0" dirty="0" smtClean="0">
                          <a:ln>
                            <a:noFill/>
                          </a:ln>
                          <a:solidFill>
                            <a:schemeClr val="tx1"/>
                          </a:solidFill>
                          <a:effectLst/>
                          <a:latin typeface="Arial" charset="0"/>
                        </a:rPr>
                        <a:t>Настойчиво требует внимания</a:t>
                      </a:r>
                    </a:p>
                    <a:p>
                      <a:pPr marL="171450" marR="0" lvl="0" indent="-171450" algn="l" defTabSz="914400" rtl="0" eaLnBrk="1" fontAlgn="base" latinLnBrk="0" hangingPunct="1">
                        <a:lnSpc>
                          <a:spcPct val="100000"/>
                        </a:lnSpc>
                        <a:spcBef>
                          <a:spcPct val="20000"/>
                        </a:spcBef>
                        <a:spcAft>
                          <a:spcPct val="0"/>
                        </a:spcAft>
                        <a:buClrTx/>
                        <a:buSzTx/>
                        <a:buFont typeface="Arial" pitchFamily="34" charset="0"/>
                        <a:buChar char="•"/>
                        <a:tabLst/>
                        <a:defRPr/>
                      </a:pPr>
                      <a:r>
                        <a:rPr kumimoji="0" lang="ru-RU" sz="1100" b="0" i="0" u="none" strike="noStrike" cap="none" normalizeH="0" baseline="0" dirty="0" smtClean="0">
                          <a:ln>
                            <a:noFill/>
                          </a:ln>
                          <a:solidFill>
                            <a:schemeClr val="tx1"/>
                          </a:solidFill>
                          <a:effectLst/>
                          <a:latin typeface="Arial" charset="0"/>
                        </a:rPr>
                        <a:t>Доминирует в контакте</a:t>
                      </a:r>
                    </a:p>
                    <a:p>
                      <a:pPr marL="171450" marR="0" lvl="0" indent="-171450" algn="l" defTabSz="914400" rtl="0" eaLnBrk="1" fontAlgn="base" latinLnBrk="0" hangingPunct="1">
                        <a:lnSpc>
                          <a:spcPct val="100000"/>
                        </a:lnSpc>
                        <a:spcBef>
                          <a:spcPct val="20000"/>
                        </a:spcBef>
                        <a:spcAft>
                          <a:spcPct val="0"/>
                        </a:spcAft>
                        <a:buClrTx/>
                        <a:buSzTx/>
                        <a:buFont typeface="Arial" pitchFamily="34" charset="0"/>
                        <a:buChar char="•"/>
                        <a:tabLst/>
                        <a:defRPr/>
                      </a:pPr>
                      <a:r>
                        <a:rPr kumimoji="0" lang="ru-RU" sz="1100" b="0" i="0" u="none" strike="noStrike" cap="none" normalizeH="0" baseline="0" dirty="0" smtClean="0">
                          <a:ln>
                            <a:noFill/>
                          </a:ln>
                          <a:solidFill>
                            <a:schemeClr val="tx1"/>
                          </a:solidFill>
                          <a:effectLst/>
                          <a:latin typeface="Arial" charset="0"/>
                        </a:rPr>
                        <a:t>Точно знает, что ему нужно</a:t>
                      </a:r>
                    </a:p>
                    <a:p>
                      <a:pPr marL="171450" marR="0" lvl="0" indent="-171450" algn="l" defTabSz="914400" rtl="0" eaLnBrk="1" fontAlgn="base" latinLnBrk="0" hangingPunct="1">
                        <a:lnSpc>
                          <a:spcPct val="100000"/>
                        </a:lnSpc>
                        <a:spcBef>
                          <a:spcPct val="20000"/>
                        </a:spcBef>
                        <a:spcAft>
                          <a:spcPct val="0"/>
                        </a:spcAft>
                        <a:buClrTx/>
                        <a:buSzTx/>
                        <a:buFont typeface="Arial" pitchFamily="34" charset="0"/>
                        <a:buChar char="•"/>
                        <a:tabLst/>
                        <a:defRPr/>
                      </a:pPr>
                      <a:endParaRPr kumimoji="0" lang="ru-RU" sz="1100" b="0" i="0" u="none" strike="noStrike" cap="none" normalizeH="0" baseline="0" dirty="0" smtClean="0">
                        <a:ln>
                          <a:noFill/>
                        </a:ln>
                        <a:solidFill>
                          <a:schemeClr val="tx1"/>
                        </a:solidFill>
                        <a:effectLst/>
                        <a:latin typeface="Arial" charset="0"/>
                      </a:endParaRPr>
                    </a:p>
                  </a:txBody>
                  <a:tcPr marL="72006" marR="0" marT="36007" marB="36007" horzOverflow="overflow">
                    <a:lnL w="28575" cap="flat" cmpd="sng" algn="ctr">
                      <a:solidFill>
                        <a:srgbClr val="333399"/>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a:txBody>
                    <a:bodyPr/>
                    <a:lstStyle/>
                    <a:p>
                      <a:pPr marL="171450" marR="0" lvl="0" indent="-171450" algn="l" defTabSz="914400" rtl="0" eaLnBrk="1" fontAlgn="base" latinLnBrk="0" hangingPunct="1">
                        <a:lnSpc>
                          <a:spcPct val="100000"/>
                        </a:lnSpc>
                        <a:spcBef>
                          <a:spcPct val="20000"/>
                        </a:spcBef>
                        <a:spcAft>
                          <a:spcPct val="0"/>
                        </a:spcAft>
                        <a:buClrTx/>
                        <a:buSzTx/>
                        <a:buFont typeface="Arial" pitchFamily="34" charset="0"/>
                        <a:buChar char="•"/>
                        <a:tabLst/>
                        <a:defRPr/>
                      </a:pPr>
                      <a:r>
                        <a:rPr kumimoji="0" lang="ru-RU" sz="1100" b="0" i="0" u="none" strike="noStrike" cap="none" normalizeH="0" baseline="0" dirty="0" smtClean="0">
                          <a:ln>
                            <a:noFill/>
                          </a:ln>
                          <a:solidFill>
                            <a:schemeClr val="tx1"/>
                          </a:solidFill>
                          <a:effectLst/>
                          <a:latin typeface="Arial" charset="0"/>
                        </a:rPr>
                        <a:t>Не любит, когда медлят</a:t>
                      </a:r>
                    </a:p>
                    <a:p>
                      <a:pPr marL="171450" marR="0" lvl="0" indent="-171450" algn="l" defTabSz="914400" rtl="0" eaLnBrk="1" fontAlgn="base" latinLnBrk="0" hangingPunct="1">
                        <a:lnSpc>
                          <a:spcPct val="100000"/>
                        </a:lnSpc>
                        <a:spcBef>
                          <a:spcPct val="20000"/>
                        </a:spcBef>
                        <a:spcAft>
                          <a:spcPct val="0"/>
                        </a:spcAft>
                        <a:buClrTx/>
                        <a:buSzTx/>
                        <a:buFont typeface="Arial" pitchFamily="34" charset="0"/>
                        <a:buChar char="•"/>
                        <a:tabLst/>
                        <a:defRPr/>
                      </a:pPr>
                      <a:r>
                        <a:rPr kumimoji="0" lang="ru-RU" sz="1100" b="0" i="0" u="none" strike="noStrike" cap="none" normalizeH="0" baseline="0" dirty="0" smtClean="0">
                          <a:ln>
                            <a:noFill/>
                          </a:ln>
                          <a:solidFill>
                            <a:schemeClr val="tx1"/>
                          </a:solidFill>
                          <a:effectLst/>
                          <a:latin typeface="Arial" charset="0"/>
                        </a:rPr>
                        <a:t>Хочет получить максимальный сервис и обслуживание</a:t>
                      </a:r>
                    </a:p>
                    <a:p>
                      <a:pPr marL="171450" marR="0" lvl="0" indent="-171450" algn="l" defTabSz="914400" rtl="0" eaLnBrk="1" fontAlgn="base" latinLnBrk="0" hangingPunct="1">
                        <a:lnSpc>
                          <a:spcPct val="100000"/>
                        </a:lnSpc>
                        <a:spcBef>
                          <a:spcPct val="20000"/>
                        </a:spcBef>
                        <a:spcAft>
                          <a:spcPct val="0"/>
                        </a:spcAft>
                        <a:buClrTx/>
                        <a:buSzTx/>
                        <a:buFont typeface="Arial" pitchFamily="34" charset="0"/>
                        <a:buChar char="•"/>
                        <a:tabLst/>
                        <a:defRPr/>
                      </a:pPr>
                      <a:r>
                        <a:rPr kumimoji="0" lang="ru-RU" sz="1100" b="0" i="0" u="none" strike="noStrike" cap="none" normalizeH="0" baseline="0" dirty="0" smtClean="0">
                          <a:ln>
                            <a:noFill/>
                          </a:ln>
                          <a:solidFill>
                            <a:schemeClr val="tx1"/>
                          </a:solidFill>
                          <a:effectLst/>
                          <a:latin typeface="Arial" charset="0"/>
                        </a:rPr>
                        <a:t>Хочет подчеркнуть собственную значимость как клиента Компании</a:t>
                      </a:r>
                    </a:p>
                    <a:p>
                      <a:pPr marL="171450" marR="0" lvl="0" indent="-171450" algn="l" defTabSz="914400" rtl="0" eaLnBrk="1" fontAlgn="base" latinLnBrk="0" hangingPunct="1">
                        <a:lnSpc>
                          <a:spcPct val="100000"/>
                        </a:lnSpc>
                        <a:spcBef>
                          <a:spcPct val="20000"/>
                        </a:spcBef>
                        <a:spcAft>
                          <a:spcPct val="0"/>
                        </a:spcAft>
                        <a:buClrTx/>
                        <a:buSzTx/>
                        <a:buFont typeface="Arial" pitchFamily="34" charset="0"/>
                        <a:buChar char="•"/>
                        <a:tabLst/>
                        <a:defRPr/>
                      </a:pPr>
                      <a:endParaRPr kumimoji="0" lang="ru-RU" sz="1100" b="0" i="0" u="none" strike="noStrike" cap="none" normalizeH="0" baseline="0" dirty="0" smtClean="0">
                        <a:ln>
                          <a:noFill/>
                        </a:ln>
                        <a:solidFill>
                          <a:schemeClr val="tx1"/>
                        </a:solidFill>
                        <a:effectLst/>
                        <a:latin typeface="Arial" charset="0"/>
                      </a:endParaRPr>
                    </a:p>
                  </a:txBody>
                  <a:tcPr marL="72006" marR="0" marT="36007" marB="36007" horzOverflow="overflow">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a:txBody>
                    <a:bodyPr/>
                    <a:lstStyle/>
                    <a:p>
                      <a:pPr marL="171450" marR="0" lvl="0" indent="-171450" algn="l" defTabSz="914400" rtl="0" eaLnBrk="1" fontAlgn="base" latinLnBrk="0" hangingPunct="1">
                        <a:lnSpc>
                          <a:spcPct val="100000"/>
                        </a:lnSpc>
                        <a:spcBef>
                          <a:spcPct val="20000"/>
                        </a:spcBef>
                        <a:spcAft>
                          <a:spcPct val="0"/>
                        </a:spcAft>
                        <a:buClrTx/>
                        <a:buSzTx/>
                        <a:buFont typeface="Arial" pitchFamily="34" charset="0"/>
                        <a:buChar char="•"/>
                        <a:tabLst/>
                      </a:pPr>
                      <a:r>
                        <a:rPr kumimoji="0" lang="ru-RU" sz="1100" b="0" i="0" u="none" strike="noStrike" cap="none" normalizeH="0" baseline="0" dirty="0" smtClean="0">
                          <a:ln>
                            <a:noFill/>
                          </a:ln>
                          <a:solidFill>
                            <a:schemeClr val="tx1"/>
                          </a:solidFill>
                          <a:effectLst/>
                          <a:latin typeface="Arial" charset="0"/>
                        </a:rPr>
                        <a:t>Продайте ему сервис</a:t>
                      </a:r>
                    </a:p>
                    <a:p>
                      <a:pPr marL="171450" marR="0" lvl="0" indent="-171450" algn="l" defTabSz="914400" rtl="0" eaLnBrk="1" fontAlgn="base" latinLnBrk="0" hangingPunct="1">
                        <a:lnSpc>
                          <a:spcPct val="100000"/>
                        </a:lnSpc>
                        <a:spcBef>
                          <a:spcPct val="20000"/>
                        </a:spcBef>
                        <a:spcAft>
                          <a:spcPct val="0"/>
                        </a:spcAft>
                        <a:buClrTx/>
                        <a:buSzTx/>
                        <a:buFont typeface="Arial" pitchFamily="34" charset="0"/>
                        <a:buChar char="•"/>
                        <a:tabLst/>
                      </a:pPr>
                      <a:r>
                        <a:rPr kumimoji="0" lang="ru-RU" sz="1100" b="0" i="0" u="none" strike="noStrike" cap="none" normalizeH="0" baseline="0" dirty="0" smtClean="0">
                          <a:ln>
                            <a:noFill/>
                          </a:ln>
                          <a:solidFill>
                            <a:schemeClr val="tx1"/>
                          </a:solidFill>
                          <a:effectLst/>
                          <a:latin typeface="Arial" charset="0"/>
                        </a:rPr>
                        <a:t>Демонстрируйте уверенность</a:t>
                      </a:r>
                    </a:p>
                    <a:p>
                      <a:pPr marL="171450" marR="0" lvl="0" indent="-171450" algn="l" defTabSz="914400" rtl="0" eaLnBrk="1" fontAlgn="base" latinLnBrk="0" hangingPunct="1">
                        <a:lnSpc>
                          <a:spcPct val="100000"/>
                        </a:lnSpc>
                        <a:spcBef>
                          <a:spcPct val="20000"/>
                        </a:spcBef>
                        <a:spcAft>
                          <a:spcPct val="0"/>
                        </a:spcAft>
                        <a:buClrTx/>
                        <a:buSzTx/>
                        <a:buFont typeface="Arial" pitchFamily="34" charset="0"/>
                        <a:buChar char="•"/>
                        <a:tabLst/>
                      </a:pPr>
                      <a:r>
                        <a:rPr kumimoji="0" lang="ru-RU" sz="1100" b="0" i="0" u="none" strike="noStrike" cap="none" normalizeH="0" baseline="0" dirty="0" smtClean="0">
                          <a:ln>
                            <a:noFill/>
                          </a:ln>
                          <a:solidFill>
                            <a:schemeClr val="tx1"/>
                          </a:solidFill>
                          <a:effectLst/>
                          <a:latin typeface="Arial" charset="0"/>
                        </a:rPr>
                        <a:t>Будьте максимально доброжелательны</a:t>
                      </a:r>
                    </a:p>
                    <a:p>
                      <a:pPr marL="171450" marR="0" lvl="0" indent="-171450" algn="l" defTabSz="914400" rtl="0" eaLnBrk="1" fontAlgn="base" latinLnBrk="0" hangingPunct="1">
                        <a:lnSpc>
                          <a:spcPct val="100000"/>
                        </a:lnSpc>
                        <a:spcBef>
                          <a:spcPct val="20000"/>
                        </a:spcBef>
                        <a:spcAft>
                          <a:spcPct val="0"/>
                        </a:spcAft>
                        <a:buClrTx/>
                        <a:buSzTx/>
                        <a:buFont typeface="Arial" pitchFamily="34" charset="0"/>
                        <a:buChar char="•"/>
                        <a:tabLst/>
                      </a:pPr>
                      <a:r>
                        <a:rPr kumimoji="0" lang="ru-RU" sz="1100" b="0" i="0" u="none" strike="noStrike" cap="none" normalizeH="0" baseline="0" dirty="0" smtClean="0">
                          <a:ln>
                            <a:noFill/>
                          </a:ln>
                          <a:solidFill>
                            <a:schemeClr val="tx1"/>
                          </a:solidFill>
                          <a:effectLst/>
                          <a:latin typeface="Arial" charset="0"/>
                        </a:rPr>
                        <a:t>Выслушайте клиента</a:t>
                      </a:r>
                    </a:p>
                    <a:p>
                      <a:pPr marL="171450" marR="0" lvl="0" indent="-171450" algn="l" defTabSz="914400" rtl="0" eaLnBrk="1" fontAlgn="base" latinLnBrk="0" hangingPunct="1">
                        <a:lnSpc>
                          <a:spcPct val="100000"/>
                        </a:lnSpc>
                        <a:spcBef>
                          <a:spcPct val="20000"/>
                        </a:spcBef>
                        <a:spcAft>
                          <a:spcPct val="0"/>
                        </a:spcAft>
                        <a:buClrTx/>
                        <a:buSzTx/>
                        <a:buFont typeface="Arial" pitchFamily="34" charset="0"/>
                        <a:buChar char="•"/>
                        <a:tabLst/>
                      </a:pPr>
                      <a:r>
                        <a:rPr kumimoji="0" lang="ru-RU" sz="1100" b="0" i="0" u="none" strike="noStrike" cap="none" normalizeH="0" baseline="0" dirty="0" smtClean="0">
                          <a:ln>
                            <a:noFill/>
                          </a:ln>
                          <a:solidFill>
                            <a:schemeClr val="tx1"/>
                          </a:solidFill>
                          <a:effectLst/>
                          <a:latin typeface="Arial" charset="0"/>
                        </a:rPr>
                        <a:t>Задавайте уточняющие вопросы</a:t>
                      </a:r>
                    </a:p>
                    <a:p>
                      <a:pPr marL="171450" marR="0" lvl="0" indent="-171450" algn="l" defTabSz="914400" rtl="0" eaLnBrk="1" fontAlgn="base" latinLnBrk="0" hangingPunct="1">
                        <a:lnSpc>
                          <a:spcPct val="100000"/>
                        </a:lnSpc>
                        <a:spcBef>
                          <a:spcPct val="20000"/>
                        </a:spcBef>
                        <a:spcAft>
                          <a:spcPct val="0"/>
                        </a:spcAft>
                        <a:buClrTx/>
                        <a:buSzTx/>
                        <a:buFont typeface="Arial" pitchFamily="34" charset="0"/>
                        <a:buChar char="•"/>
                        <a:tabLst/>
                      </a:pPr>
                      <a:r>
                        <a:rPr kumimoji="0" lang="ru-RU" sz="1100" b="0" i="0" u="none" strike="noStrike" cap="none" normalizeH="0" baseline="0" dirty="0" smtClean="0">
                          <a:ln>
                            <a:noFill/>
                          </a:ln>
                          <a:solidFill>
                            <a:schemeClr val="tx1"/>
                          </a:solidFill>
                          <a:effectLst/>
                          <a:latin typeface="Arial" charset="0"/>
                        </a:rPr>
                        <a:t>Используйте аргументы и факты</a:t>
                      </a:r>
                    </a:p>
                  </a:txBody>
                  <a:tcPr marL="72006" marR="0" marT="36007" marB="36007" horzOverflow="overflow">
                    <a:lnL w="12700" cap="flat" cmpd="sng" algn="ctr">
                      <a:solidFill>
                        <a:schemeClr val="accent6"/>
                      </a:solidFill>
                      <a:prstDash val="solid"/>
                      <a:round/>
                      <a:headEnd type="none" w="med" len="med"/>
                      <a:tailEnd type="none" w="med" len="med"/>
                    </a:lnL>
                    <a:lnR cap="flat">
                      <a:noFill/>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1681506">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ru-RU" sz="1100" b="0" i="0" u="none" strike="noStrike" cap="none" normalizeH="0" baseline="0" dirty="0" smtClean="0">
                          <a:ln>
                            <a:noFill/>
                          </a:ln>
                          <a:solidFill>
                            <a:srgbClr val="0F2BEC"/>
                          </a:solidFill>
                          <a:effectLst/>
                          <a:latin typeface="Arial" charset="0"/>
                        </a:rPr>
                        <a:t>Дотошный </a:t>
                      </a:r>
                    </a:p>
                  </a:txBody>
                  <a:tcPr marL="0" marR="72006" marT="36007" marB="36007" horzOverflow="overflow">
                    <a:lnL cap="flat">
                      <a:noFill/>
                    </a:lnL>
                    <a:lnR w="28575" cap="flat" cmpd="sng" algn="ctr">
                      <a:solidFill>
                        <a:srgbClr val="333399"/>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a:txBody>
                    <a:bodyPr/>
                    <a:lstStyle/>
                    <a:p>
                      <a:pPr marL="171450" marR="0" lvl="0" indent="-171450" algn="l" defTabSz="914400" rtl="0" eaLnBrk="1" fontAlgn="base" latinLnBrk="0" hangingPunct="1">
                        <a:lnSpc>
                          <a:spcPct val="100000"/>
                        </a:lnSpc>
                        <a:spcBef>
                          <a:spcPct val="20000"/>
                        </a:spcBef>
                        <a:spcAft>
                          <a:spcPct val="0"/>
                        </a:spcAft>
                        <a:buClrTx/>
                        <a:buSzTx/>
                        <a:buFont typeface="Arial" pitchFamily="34" charset="0"/>
                        <a:buChar char="•"/>
                        <a:tabLst/>
                      </a:pPr>
                      <a:r>
                        <a:rPr kumimoji="0" lang="ru-RU" sz="1100" b="0" i="0" u="none" strike="noStrike" cap="none" normalizeH="0" baseline="0" dirty="0" smtClean="0">
                          <a:ln>
                            <a:noFill/>
                          </a:ln>
                          <a:solidFill>
                            <a:schemeClr val="tx1"/>
                          </a:solidFill>
                          <a:effectLst/>
                          <a:latin typeface="Arial" charset="0"/>
                        </a:rPr>
                        <a:t>Демонстрирует свои познания</a:t>
                      </a:r>
                    </a:p>
                    <a:p>
                      <a:pPr marL="171450" marR="0" lvl="0" indent="-171450" algn="l" defTabSz="914400" rtl="0" eaLnBrk="1" fontAlgn="base" latinLnBrk="0" hangingPunct="1">
                        <a:lnSpc>
                          <a:spcPct val="100000"/>
                        </a:lnSpc>
                        <a:spcBef>
                          <a:spcPct val="20000"/>
                        </a:spcBef>
                        <a:spcAft>
                          <a:spcPct val="0"/>
                        </a:spcAft>
                        <a:buClrTx/>
                        <a:buSzTx/>
                        <a:buFont typeface="Arial" pitchFamily="34" charset="0"/>
                        <a:buChar char="•"/>
                        <a:tabLst/>
                      </a:pPr>
                      <a:r>
                        <a:rPr kumimoji="0" lang="ru-RU" sz="1100" b="0" i="0" u="none" strike="noStrike" cap="none" normalizeH="0" baseline="0" dirty="0" smtClean="0">
                          <a:ln>
                            <a:noFill/>
                          </a:ln>
                          <a:solidFill>
                            <a:schemeClr val="tx1"/>
                          </a:solidFill>
                          <a:effectLst/>
                          <a:latin typeface="Arial" charset="0"/>
                        </a:rPr>
                        <a:t>Настаивает на своем мнении</a:t>
                      </a:r>
                    </a:p>
                    <a:p>
                      <a:pPr marL="171450" marR="0" lvl="0" indent="-171450" algn="l" defTabSz="914400" rtl="0" eaLnBrk="1" fontAlgn="base" latinLnBrk="0" hangingPunct="1">
                        <a:lnSpc>
                          <a:spcPct val="100000"/>
                        </a:lnSpc>
                        <a:spcBef>
                          <a:spcPct val="20000"/>
                        </a:spcBef>
                        <a:spcAft>
                          <a:spcPct val="0"/>
                        </a:spcAft>
                        <a:buClrTx/>
                        <a:buSzTx/>
                        <a:buFont typeface="Arial" pitchFamily="34" charset="0"/>
                        <a:buChar char="•"/>
                        <a:tabLst/>
                      </a:pPr>
                      <a:r>
                        <a:rPr kumimoji="0" lang="ru-RU" sz="1100" b="0" i="0" u="none" strike="noStrike" cap="none" normalizeH="0" baseline="0" dirty="0" smtClean="0">
                          <a:ln>
                            <a:noFill/>
                          </a:ln>
                          <a:solidFill>
                            <a:schemeClr val="tx1"/>
                          </a:solidFill>
                          <a:effectLst/>
                          <a:latin typeface="Arial" charset="0"/>
                        </a:rPr>
                        <a:t>Задает много вопросов и не всегда слушает ответы</a:t>
                      </a:r>
                    </a:p>
                    <a:p>
                      <a:pPr marL="171450" marR="0" lvl="0" indent="-171450" algn="l" defTabSz="914400" rtl="0" eaLnBrk="1" fontAlgn="base" latinLnBrk="0" hangingPunct="1">
                        <a:lnSpc>
                          <a:spcPct val="100000"/>
                        </a:lnSpc>
                        <a:spcBef>
                          <a:spcPct val="20000"/>
                        </a:spcBef>
                        <a:spcAft>
                          <a:spcPct val="0"/>
                        </a:spcAft>
                        <a:buClrTx/>
                        <a:buSzTx/>
                        <a:buFont typeface="Arial" pitchFamily="34" charset="0"/>
                        <a:buChar char="•"/>
                        <a:tabLst/>
                      </a:pPr>
                      <a:endParaRPr kumimoji="0" lang="ru-RU" sz="1100" b="0" i="0" u="none" strike="noStrike" cap="none" normalizeH="0" baseline="0" dirty="0" smtClean="0">
                        <a:ln>
                          <a:noFill/>
                        </a:ln>
                        <a:solidFill>
                          <a:schemeClr val="tx1"/>
                        </a:solidFill>
                        <a:effectLst/>
                        <a:latin typeface="Arial" charset="0"/>
                      </a:endParaRPr>
                    </a:p>
                  </a:txBody>
                  <a:tcPr marL="72006" marR="0" marT="36007" marB="36007" horzOverflow="overflow">
                    <a:lnL w="28575" cap="flat" cmpd="sng" algn="ctr">
                      <a:solidFill>
                        <a:srgbClr val="333399"/>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a:txBody>
                    <a:bodyPr/>
                    <a:lstStyle/>
                    <a:p>
                      <a:pPr marL="171450" marR="0" lvl="0" indent="-171450" algn="l" defTabSz="914400" rtl="0" eaLnBrk="1" fontAlgn="base" latinLnBrk="0" hangingPunct="1">
                        <a:lnSpc>
                          <a:spcPct val="100000"/>
                        </a:lnSpc>
                        <a:spcBef>
                          <a:spcPct val="20000"/>
                        </a:spcBef>
                        <a:spcAft>
                          <a:spcPct val="0"/>
                        </a:spcAft>
                        <a:buClrTx/>
                        <a:buSzTx/>
                        <a:buFont typeface="Arial" pitchFamily="34" charset="0"/>
                        <a:buChar char="•"/>
                        <a:tabLst/>
                      </a:pPr>
                      <a:r>
                        <a:rPr kumimoji="0" lang="ru-RU" sz="1100" b="0" i="0" u="none" strike="noStrike" cap="none" normalizeH="0" baseline="0" dirty="0" smtClean="0">
                          <a:ln>
                            <a:noFill/>
                          </a:ln>
                          <a:solidFill>
                            <a:schemeClr val="tx1"/>
                          </a:solidFill>
                          <a:effectLst/>
                          <a:latin typeface="Arial" charset="0"/>
                        </a:rPr>
                        <a:t>Показать свою осведомленность, эрудицию</a:t>
                      </a:r>
                    </a:p>
                    <a:p>
                      <a:pPr marL="171450" marR="0" lvl="0" indent="-171450" algn="l" defTabSz="914400" rtl="0" eaLnBrk="1" fontAlgn="base" latinLnBrk="0" hangingPunct="1">
                        <a:lnSpc>
                          <a:spcPct val="100000"/>
                        </a:lnSpc>
                        <a:spcBef>
                          <a:spcPct val="20000"/>
                        </a:spcBef>
                        <a:spcAft>
                          <a:spcPct val="0"/>
                        </a:spcAft>
                        <a:buClrTx/>
                        <a:buSzTx/>
                        <a:buFont typeface="Arial" pitchFamily="34" charset="0"/>
                        <a:buChar char="•"/>
                        <a:tabLst/>
                      </a:pPr>
                      <a:r>
                        <a:rPr kumimoji="0" lang="ru-RU" sz="1100" b="0" i="0" u="none" strike="noStrike" cap="none" normalizeH="0" baseline="0" dirty="0" smtClean="0">
                          <a:ln>
                            <a:noFill/>
                          </a:ln>
                          <a:solidFill>
                            <a:schemeClr val="tx1"/>
                          </a:solidFill>
                          <a:effectLst/>
                          <a:latin typeface="Arial" charset="0"/>
                        </a:rPr>
                        <a:t>Обратить на себя внимание</a:t>
                      </a:r>
                    </a:p>
                    <a:p>
                      <a:pPr marL="171450" marR="0" lvl="0" indent="-171450" algn="l" defTabSz="914400" rtl="0" eaLnBrk="1" fontAlgn="base" latinLnBrk="0" hangingPunct="1">
                        <a:lnSpc>
                          <a:spcPct val="100000"/>
                        </a:lnSpc>
                        <a:spcBef>
                          <a:spcPct val="20000"/>
                        </a:spcBef>
                        <a:spcAft>
                          <a:spcPct val="0"/>
                        </a:spcAft>
                        <a:buClrTx/>
                        <a:buSzTx/>
                        <a:buFont typeface="Arial" pitchFamily="34" charset="0"/>
                        <a:buChar char="•"/>
                        <a:tabLst/>
                      </a:pPr>
                      <a:r>
                        <a:rPr kumimoji="0" lang="ru-RU" sz="1100" b="0" i="0" u="none" strike="noStrike" cap="none" normalizeH="0" baseline="0" dirty="0" smtClean="0">
                          <a:ln>
                            <a:noFill/>
                          </a:ln>
                          <a:solidFill>
                            <a:schemeClr val="tx1"/>
                          </a:solidFill>
                          <a:effectLst/>
                          <a:latin typeface="Arial" charset="0"/>
                        </a:rPr>
                        <a:t>Пообщаться и провести время</a:t>
                      </a:r>
                    </a:p>
                    <a:p>
                      <a:pPr marL="171450" marR="0" lvl="0" indent="-171450" algn="l" defTabSz="914400" rtl="0" eaLnBrk="1" fontAlgn="base" latinLnBrk="0" hangingPunct="1">
                        <a:lnSpc>
                          <a:spcPct val="100000"/>
                        </a:lnSpc>
                        <a:spcBef>
                          <a:spcPct val="20000"/>
                        </a:spcBef>
                        <a:spcAft>
                          <a:spcPct val="0"/>
                        </a:spcAft>
                        <a:buClrTx/>
                        <a:buSzTx/>
                        <a:buFont typeface="Arial" pitchFamily="34" charset="0"/>
                        <a:buChar char="•"/>
                        <a:tabLst/>
                      </a:pPr>
                      <a:endParaRPr kumimoji="0" lang="ru-RU" sz="1100" b="0" i="0" u="none" strike="noStrike" cap="none" normalizeH="0" baseline="0" dirty="0" smtClean="0">
                        <a:ln>
                          <a:noFill/>
                        </a:ln>
                        <a:solidFill>
                          <a:schemeClr val="tx1"/>
                        </a:solidFill>
                        <a:effectLst/>
                        <a:latin typeface="Arial" charset="0"/>
                      </a:endParaRPr>
                    </a:p>
                  </a:txBody>
                  <a:tcPr marL="72006" marR="0" marT="36007" marB="36007" horzOverflow="overflow">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a:txBody>
                    <a:bodyPr/>
                    <a:lstStyle/>
                    <a:p>
                      <a:pPr marL="171450" marR="0" lvl="0" indent="-171450" algn="l" defTabSz="914400" rtl="0" eaLnBrk="1" fontAlgn="base" latinLnBrk="0" hangingPunct="1">
                        <a:lnSpc>
                          <a:spcPct val="100000"/>
                        </a:lnSpc>
                        <a:spcBef>
                          <a:spcPct val="20000"/>
                        </a:spcBef>
                        <a:spcAft>
                          <a:spcPct val="0"/>
                        </a:spcAft>
                        <a:buClrTx/>
                        <a:buSzTx/>
                        <a:buFont typeface="Arial" pitchFamily="34" charset="0"/>
                        <a:buChar char="•"/>
                        <a:tabLst/>
                      </a:pPr>
                      <a:r>
                        <a:rPr kumimoji="0" lang="ru-RU" sz="1100" b="0" i="0" u="none" strike="noStrike" cap="none" normalizeH="0" baseline="0" dirty="0" smtClean="0">
                          <a:ln>
                            <a:noFill/>
                          </a:ln>
                          <a:solidFill>
                            <a:schemeClr val="tx1"/>
                          </a:solidFill>
                          <a:effectLst/>
                          <a:latin typeface="Arial" charset="0"/>
                        </a:rPr>
                        <a:t>Сохраняйте спокойствие</a:t>
                      </a:r>
                    </a:p>
                    <a:p>
                      <a:pPr marL="171450" marR="0" lvl="0" indent="-171450" algn="l" defTabSz="914400" rtl="0" eaLnBrk="1" fontAlgn="base" latinLnBrk="0" hangingPunct="1">
                        <a:lnSpc>
                          <a:spcPct val="100000"/>
                        </a:lnSpc>
                        <a:spcBef>
                          <a:spcPct val="20000"/>
                        </a:spcBef>
                        <a:spcAft>
                          <a:spcPct val="0"/>
                        </a:spcAft>
                        <a:buClrTx/>
                        <a:buSzTx/>
                        <a:buFont typeface="Arial" pitchFamily="34" charset="0"/>
                        <a:buChar char="•"/>
                        <a:tabLst/>
                      </a:pPr>
                      <a:r>
                        <a:rPr kumimoji="0" lang="ru-RU" sz="1100" b="0" i="0" u="none" strike="noStrike" cap="none" normalizeH="0" baseline="0" dirty="0" smtClean="0">
                          <a:ln>
                            <a:noFill/>
                          </a:ln>
                          <a:solidFill>
                            <a:schemeClr val="tx1"/>
                          </a:solidFill>
                          <a:effectLst/>
                          <a:latin typeface="Arial" charset="0"/>
                        </a:rPr>
                        <a:t>Контролируйте разговор: задавайте конкретные закрытые вопросы</a:t>
                      </a:r>
                    </a:p>
                    <a:p>
                      <a:pPr marL="171450" marR="0" lvl="0" indent="-171450" algn="l" defTabSz="914400" rtl="0" eaLnBrk="1" fontAlgn="base" latinLnBrk="0" hangingPunct="1">
                        <a:lnSpc>
                          <a:spcPct val="100000"/>
                        </a:lnSpc>
                        <a:spcBef>
                          <a:spcPct val="20000"/>
                        </a:spcBef>
                        <a:spcAft>
                          <a:spcPct val="0"/>
                        </a:spcAft>
                        <a:buClrTx/>
                        <a:buSzTx/>
                        <a:buFont typeface="Arial" pitchFamily="34" charset="0"/>
                        <a:buChar char="•"/>
                        <a:tabLst/>
                      </a:pPr>
                      <a:r>
                        <a:rPr kumimoji="0" lang="ru-RU" sz="1100" b="0" i="0" u="none" strike="noStrike" cap="none" normalizeH="0" baseline="0" dirty="0" smtClean="0">
                          <a:ln>
                            <a:noFill/>
                          </a:ln>
                          <a:solidFill>
                            <a:schemeClr val="tx1"/>
                          </a:solidFill>
                          <a:effectLst/>
                          <a:latin typeface="Arial" charset="0"/>
                        </a:rPr>
                        <a:t>Отметьте то, как хорошо клиент разбирается в обсуждаемом вопросе</a:t>
                      </a:r>
                    </a:p>
                    <a:p>
                      <a:pPr marL="171450" marR="0" lvl="0" indent="-171450" algn="l" defTabSz="914400" rtl="0" eaLnBrk="1" fontAlgn="base" latinLnBrk="0" hangingPunct="1">
                        <a:lnSpc>
                          <a:spcPct val="100000"/>
                        </a:lnSpc>
                        <a:spcBef>
                          <a:spcPct val="20000"/>
                        </a:spcBef>
                        <a:spcAft>
                          <a:spcPct val="0"/>
                        </a:spcAft>
                        <a:buClrTx/>
                        <a:buSzTx/>
                        <a:buFont typeface="Arial" pitchFamily="34" charset="0"/>
                        <a:buChar char="•"/>
                        <a:tabLst/>
                      </a:pPr>
                      <a:r>
                        <a:rPr kumimoji="0" lang="ru-RU" sz="1100" b="0" i="0" u="none" strike="noStrike" cap="none" normalizeH="0" baseline="0" dirty="0" smtClean="0">
                          <a:ln>
                            <a:noFill/>
                          </a:ln>
                          <a:solidFill>
                            <a:schemeClr val="tx1"/>
                          </a:solidFill>
                          <a:effectLst/>
                          <a:latin typeface="Arial" charset="0"/>
                        </a:rPr>
                        <a:t>Дайте клиенту возможность самостоятельно сделать выбор</a:t>
                      </a:r>
                    </a:p>
                  </a:txBody>
                  <a:tcPr marL="72006" marR="0" marT="36007" marB="36007" horzOverflow="overflow">
                    <a:lnL w="12700" cap="flat" cmpd="sng" algn="ctr">
                      <a:solidFill>
                        <a:schemeClr val="accent6"/>
                      </a:solidFill>
                      <a:prstDash val="solid"/>
                      <a:round/>
                      <a:headEnd type="none" w="med" len="med"/>
                      <a:tailEnd type="none" w="med" len="med"/>
                    </a:lnL>
                    <a:lnR cap="flat">
                      <a:noFill/>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Открытая">
  <a:themeElements>
    <a:clrScheme name="Метро">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Открытая">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Открытая">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212</TotalTime>
  <Words>6121</Words>
  <Application>Microsoft Office PowerPoint</Application>
  <PresentationFormat>Экран (4:3)</PresentationFormat>
  <Paragraphs>420</Paragraphs>
  <Slides>47</Slides>
  <Notes>18</Notes>
  <HiddenSlides>0</HiddenSlides>
  <MMClips>0</MMClips>
  <ScaleCrop>false</ScaleCrop>
  <HeadingPairs>
    <vt:vector size="6" baseType="variant">
      <vt:variant>
        <vt:lpstr>Использованные шрифты</vt:lpstr>
      </vt:variant>
      <vt:variant>
        <vt:i4>8</vt:i4>
      </vt:variant>
      <vt:variant>
        <vt:lpstr>Тема</vt:lpstr>
      </vt:variant>
      <vt:variant>
        <vt:i4>1</vt:i4>
      </vt:variant>
      <vt:variant>
        <vt:lpstr>Заголовки слайдов</vt:lpstr>
      </vt:variant>
      <vt:variant>
        <vt:i4>47</vt:i4>
      </vt:variant>
    </vt:vector>
  </HeadingPairs>
  <TitlesOfParts>
    <vt:vector size="56" baseType="lpstr">
      <vt:lpstr>Arial</vt:lpstr>
      <vt:lpstr>Calibri</vt:lpstr>
      <vt:lpstr>Lucida Sans Unicode</vt:lpstr>
      <vt:lpstr>Symbol</vt:lpstr>
      <vt:lpstr>Times New Roman</vt:lpstr>
      <vt:lpstr>Verdana</vt:lpstr>
      <vt:lpstr>Wingdings 2</vt:lpstr>
      <vt:lpstr>Wingdings 3</vt:lpstr>
      <vt:lpstr>Открытая</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Елена</dc:creator>
  <cp:lastModifiedBy>Fomka</cp:lastModifiedBy>
  <cp:revision>34</cp:revision>
  <dcterms:created xsi:type="dcterms:W3CDTF">2021-05-06T08:08:03Z</dcterms:created>
  <dcterms:modified xsi:type="dcterms:W3CDTF">2021-07-01T12:19:49Z</dcterms:modified>
</cp:coreProperties>
</file>